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72" r:id="rId6"/>
    <p:sldId id="260" r:id="rId7"/>
    <p:sldId id="261" r:id="rId8"/>
    <p:sldId id="271"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5CC577-73E1-463A-8FC8-11459F96D26A}" type="datetimeFigureOut">
              <a:rPr lang="ru-RU" smtClean="0"/>
              <a:t>14.02.2013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986EA2-7DCB-481B-BBE6-215F0C57964A}" type="slidenum">
              <a:rPr lang="ru-RU" smtClean="0"/>
              <a:t>‹#›</a:t>
            </a:fld>
            <a:endParaRPr lang="ru-RU"/>
          </a:p>
        </p:txBody>
      </p:sp>
    </p:spTree>
    <p:extLst>
      <p:ext uri="{BB962C8B-B14F-4D97-AF65-F5344CB8AC3E}">
        <p14:creationId xmlns:p14="http://schemas.microsoft.com/office/powerpoint/2010/main" val="1944254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C986EA2-7DCB-481B-BBE6-215F0C57964A}" type="slidenum">
              <a:rPr lang="ru-RU" smtClean="0"/>
              <a:t>2</a:t>
            </a:fld>
            <a:endParaRPr lang="ru-RU"/>
          </a:p>
        </p:txBody>
      </p:sp>
    </p:spTree>
    <p:extLst>
      <p:ext uri="{BB962C8B-B14F-4D97-AF65-F5344CB8AC3E}">
        <p14:creationId xmlns:p14="http://schemas.microsoft.com/office/powerpoint/2010/main" val="1208150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01B848-90C5-4B47-9D8E-16B8480BE291}" type="datetimeFigureOut">
              <a:rPr lang="ru-RU" smtClean="0"/>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1460038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01B848-90C5-4B47-9D8E-16B8480BE291}" type="datetimeFigureOut">
              <a:rPr lang="ru-RU" smtClean="0"/>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2321724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01B848-90C5-4B47-9D8E-16B8480BE291}" type="datetimeFigureOut">
              <a:rPr lang="ru-RU" smtClean="0"/>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3343521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01B848-90C5-4B47-9D8E-16B8480BE291}" type="datetimeFigureOut">
              <a:rPr lang="ru-RU" smtClean="0"/>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2319410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01B848-90C5-4B47-9D8E-16B8480BE291}" type="datetimeFigureOut">
              <a:rPr lang="ru-RU" smtClean="0"/>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3320236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01B848-90C5-4B47-9D8E-16B8480BE291}" type="datetimeFigureOut">
              <a:rPr lang="ru-RU" smtClean="0"/>
              <a:t>14.02.2013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571688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01B848-90C5-4B47-9D8E-16B8480BE291}" type="datetimeFigureOut">
              <a:rPr lang="ru-RU" smtClean="0"/>
              <a:t>14.02.2013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180114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01B848-90C5-4B47-9D8E-16B8480BE291}" type="datetimeFigureOut">
              <a:rPr lang="ru-RU" smtClean="0"/>
              <a:t>14.02.2013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2592112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01B848-90C5-4B47-9D8E-16B8480BE291}" type="datetimeFigureOut">
              <a:rPr lang="ru-RU" smtClean="0"/>
              <a:t>14.02.2013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2015426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01B848-90C5-4B47-9D8E-16B8480BE291}" type="datetimeFigureOut">
              <a:rPr lang="ru-RU" smtClean="0"/>
              <a:t>14.02.2013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2955195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01B848-90C5-4B47-9D8E-16B8480BE291}" type="datetimeFigureOut">
              <a:rPr lang="ru-RU" smtClean="0"/>
              <a:t>14.02.2013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50D8A0-376B-4295-AC9A-5610FEB01E8F}" type="slidenum">
              <a:rPr lang="ru-RU" smtClean="0"/>
              <a:t>‹#›</a:t>
            </a:fld>
            <a:endParaRPr lang="ru-RU"/>
          </a:p>
        </p:txBody>
      </p:sp>
    </p:spTree>
    <p:extLst>
      <p:ext uri="{BB962C8B-B14F-4D97-AF65-F5344CB8AC3E}">
        <p14:creationId xmlns:p14="http://schemas.microsoft.com/office/powerpoint/2010/main" val="1645104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1B848-90C5-4B47-9D8E-16B8480BE291}" type="datetimeFigureOut">
              <a:rPr lang="ru-RU" smtClean="0"/>
              <a:t>14.02.2013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50D8A0-376B-4295-AC9A-5610FEB01E8F}" type="slidenum">
              <a:rPr lang="ru-RU" smtClean="0"/>
              <a:t>‹#›</a:t>
            </a:fld>
            <a:endParaRPr lang="ru-RU"/>
          </a:p>
        </p:txBody>
      </p:sp>
    </p:spTree>
    <p:extLst>
      <p:ext uri="{BB962C8B-B14F-4D97-AF65-F5344CB8AC3E}">
        <p14:creationId xmlns:p14="http://schemas.microsoft.com/office/powerpoint/2010/main" val="1739599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8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Education in Russia</a:t>
            </a:r>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Drelevich</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 7 B</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a:xfrm>
            <a:off x="0" y="0"/>
            <a:ext cx="179512" cy="1628800"/>
          </a:xfrm>
        </p:spPr>
        <p:txBody>
          <a:bodyPr/>
          <a:lstStyle/>
          <a:p>
            <a:endParaRPr lang="ru-RU" dirty="0"/>
          </a:p>
        </p:txBody>
      </p:sp>
    </p:spTree>
    <p:extLst>
      <p:ext uri="{BB962C8B-B14F-4D97-AF65-F5344CB8AC3E}">
        <p14:creationId xmlns:p14="http://schemas.microsoft.com/office/powerpoint/2010/main" val="3254850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05464" y="53009"/>
            <a:ext cx="8229600" cy="1143000"/>
          </a:xfrm>
        </p:spPr>
        <p:txBody>
          <a:bodyPr/>
          <a:lstStyle/>
          <a:p>
            <a:endParaRPr lang="ru-RU"/>
          </a:p>
        </p:txBody>
      </p:sp>
      <p:sp>
        <p:nvSpPr>
          <p:cNvPr id="3" name="Объект 2"/>
          <p:cNvSpPr>
            <a:spLocks noGrp="1"/>
          </p:cNvSpPr>
          <p:nvPr>
            <p:ph idx="1"/>
          </p:nvPr>
        </p:nvSpPr>
        <p:spPr>
          <a:xfrm>
            <a:off x="250933" y="332656"/>
            <a:ext cx="8229600" cy="5904656"/>
          </a:xfrm>
        </p:spPr>
        <p:txBody>
          <a:bodyPr>
            <a:normAutofit/>
          </a:bodyPr>
          <a:lstStyle/>
          <a:p>
            <a:pPr marL="0" indent="0">
              <a:buNone/>
            </a:pPr>
            <a:r>
              <a:rPr lang="en-US" sz="2000" dirty="0" smtClean="0"/>
              <a:t>There are two stages of school education in Russia:</a:t>
            </a:r>
          </a:p>
          <a:p>
            <a:pPr algn="ctr">
              <a:buFont typeface="Wingdings" pitchFamily="2" charset="2"/>
              <a:buChar char="Ø"/>
            </a:pPr>
            <a:r>
              <a:rPr lang="en-US" sz="2000" dirty="0"/>
              <a:t>p</a:t>
            </a:r>
            <a:r>
              <a:rPr lang="en-US" sz="2000" dirty="0" smtClean="0"/>
              <a:t>rimary education  (children start to get the primary education at the age of 6 or 7)</a:t>
            </a:r>
          </a:p>
          <a:p>
            <a:pPr>
              <a:buFont typeface="Wingdings" pitchFamily="2" charset="2"/>
              <a:buChar char="Ø"/>
            </a:pPr>
            <a:endParaRPr lang="en-US" sz="2000" dirty="0"/>
          </a:p>
          <a:p>
            <a:pPr>
              <a:buFont typeface="Wingdings" pitchFamily="2" charset="2"/>
              <a:buChar char="Ø"/>
            </a:pPr>
            <a:endParaRPr lang="en-US" sz="2000" dirty="0" smtClean="0"/>
          </a:p>
          <a:p>
            <a:pPr>
              <a:buFont typeface="Wingdings" pitchFamily="2" charset="2"/>
              <a:buChar char="Ø"/>
            </a:pPr>
            <a:endParaRPr lang="en-US" sz="2000" dirty="0"/>
          </a:p>
          <a:p>
            <a:pPr>
              <a:buFont typeface="Wingdings" pitchFamily="2" charset="2"/>
              <a:buChar char="Ø"/>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a:p>
          <a:p>
            <a:pPr algn="ctr">
              <a:buFont typeface="Wingdings" pitchFamily="2" charset="2"/>
              <a:buChar char="Ø"/>
            </a:pPr>
            <a:r>
              <a:rPr lang="en-US" sz="2000" dirty="0" smtClean="0"/>
              <a:t>secondary education  </a:t>
            </a:r>
          </a:p>
          <a:p>
            <a:pPr>
              <a:buFont typeface="Wingdings" pitchFamily="2" charset="2"/>
              <a:buChar char="Ø"/>
            </a:pPr>
            <a:endParaRPr lang="en-US" sz="2000" dirty="0"/>
          </a:p>
          <a:p>
            <a:pPr marL="0" indent="0">
              <a:buNone/>
            </a:pPr>
            <a:endParaRPr lang="en-US" sz="2000" dirty="0" smtClean="0"/>
          </a:p>
          <a:p>
            <a:endParaRPr lang="ru-RU" sz="2000"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69029" y="1484784"/>
            <a:ext cx="4193408"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96785" y="4365104"/>
            <a:ext cx="3866463"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4765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Primary education</a:t>
            </a:r>
            <a:endParaRPr lang="ru-RU" sz="3600" dirty="0"/>
          </a:p>
        </p:txBody>
      </p:sp>
      <p:sp>
        <p:nvSpPr>
          <p:cNvPr id="3" name="Объект 2"/>
          <p:cNvSpPr>
            <a:spLocks noGrp="1"/>
          </p:cNvSpPr>
          <p:nvPr>
            <p:ph idx="1"/>
          </p:nvPr>
        </p:nvSpPr>
        <p:spPr/>
        <p:txBody>
          <a:bodyPr>
            <a:normAutofit/>
          </a:bodyPr>
          <a:lstStyle/>
          <a:p>
            <a:pPr marL="0" indent="0" algn="ctr">
              <a:buNone/>
            </a:pPr>
            <a:r>
              <a:rPr lang="en-US" sz="2400" dirty="0" smtClean="0"/>
              <a:t>Children in the first years of their education  learn to draw, read, write, count,  have lessons of music, physical  training and handicraft. </a:t>
            </a:r>
            <a:endParaRPr lang="ru-RU"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32040" y="3517404"/>
            <a:ext cx="3672408"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560" y="3517404"/>
            <a:ext cx="3672408"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129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824794"/>
            <a:ext cx="8229600" cy="1143000"/>
          </a:xfrm>
        </p:spPr>
        <p:txBody>
          <a:bodyPr/>
          <a:lstStyle/>
          <a:p>
            <a:endParaRPr lang="ru-RU" dirty="0"/>
          </a:p>
        </p:txBody>
      </p:sp>
      <p:sp>
        <p:nvSpPr>
          <p:cNvPr id="3" name="Объект 2"/>
          <p:cNvSpPr>
            <a:spLocks noGrp="1"/>
          </p:cNvSpPr>
          <p:nvPr>
            <p:ph idx="1"/>
          </p:nvPr>
        </p:nvSpPr>
        <p:spPr>
          <a:xfrm>
            <a:off x="486696" y="332656"/>
            <a:ext cx="8229600" cy="5865515"/>
          </a:xfrm>
        </p:spPr>
        <p:txBody>
          <a:bodyPr>
            <a:normAutofit/>
          </a:bodyPr>
          <a:lstStyle/>
          <a:p>
            <a:pPr marL="0" indent="0">
              <a:buNone/>
            </a:pPr>
            <a:r>
              <a:rPr lang="en-US" sz="2400" dirty="0" smtClean="0"/>
              <a:t>In Russia primary schools are not separated from secondary schools, they are combined together in the same building.   In fact a primary education is only a department in secondary school,  except for the small country schools where a primary school is separated from secondary school.</a:t>
            </a:r>
            <a:endParaRPr lang="ru-RU"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16016" y="2304050"/>
            <a:ext cx="4001641" cy="3217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2304050"/>
            <a:ext cx="4248472" cy="3217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2911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Secondary Education</a:t>
            </a: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Объект 2"/>
          <p:cNvSpPr>
            <a:spLocks noGrp="1"/>
          </p:cNvSpPr>
          <p:nvPr>
            <p:ph idx="1"/>
          </p:nvPr>
        </p:nvSpPr>
        <p:spPr>
          <a:xfrm>
            <a:off x="457200" y="1772816"/>
            <a:ext cx="8229600" cy="4353347"/>
          </a:xfrm>
        </p:spPr>
        <p:txBody>
          <a:bodyPr/>
          <a:lstStyle/>
          <a:p>
            <a:pPr marL="0" indent="0">
              <a:buNone/>
            </a:pPr>
            <a:r>
              <a:rPr lang="en-US" dirty="0" smtClean="0"/>
              <a:t>Intermediate</a:t>
            </a:r>
          </a:p>
          <a:p>
            <a:pPr marL="0" indent="0">
              <a:buNone/>
            </a:pPr>
            <a:r>
              <a:rPr lang="en-US" dirty="0" smtClean="0"/>
              <a:t>(5</a:t>
            </a:r>
            <a:r>
              <a:rPr lang="en-US" baseline="30000" dirty="0" smtClean="0"/>
              <a:t>th</a:t>
            </a:r>
            <a:r>
              <a:rPr lang="en-US" dirty="0" smtClean="0"/>
              <a:t> – 9</a:t>
            </a:r>
            <a:r>
              <a:rPr lang="en-US" baseline="30000" dirty="0" smtClean="0"/>
              <a:t>th</a:t>
            </a:r>
            <a:r>
              <a:rPr lang="en-US" dirty="0" smtClean="0"/>
              <a:t> forms)</a:t>
            </a:r>
            <a:endParaRPr lang="ru-RU" dirty="0"/>
          </a:p>
        </p:txBody>
      </p:sp>
      <p:cxnSp>
        <p:nvCxnSpPr>
          <p:cNvPr id="5" name="Прямая со стрелкой 4"/>
          <p:cNvCxnSpPr/>
          <p:nvPr/>
        </p:nvCxnSpPr>
        <p:spPr>
          <a:xfrm flipH="1">
            <a:off x="2771800" y="1268760"/>
            <a:ext cx="72008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5544108" y="1268760"/>
            <a:ext cx="68407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300192" y="1958045"/>
            <a:ext cx="2664296" cy="2246769"/>
          </a:xfrm>
          <a:prstGeom prst="rect">
            <a:avLst/>
          </a:prstGeom>
          <a:noFill/>
        </p:spPr>
        <p:txBody>
          <a:bodyPr wrap="square" rtlCol="0">
            <a:spAutoFit/>
          </a:bodyPr>
          <a:lstStyle/>
          <a:p>
            <a:r>
              <a:rPr lang="en-US" sz="2800" dirty="0" smtClean="0"/>
              <a:t>Last two years of secondary school</a:t>
            </a:r>
          </a:p>
          <a:p>
            <a:r>
              <a:rPr lang="en-US" sz="2800" dirty="0" smtClean="0"/>
              <a:t>(10</a:t>
            </a:r>
            <a:r>
              <a:rPr lang="en-US" sz="2800" baseline="30000" dirty="0" smtClean="0"/>
              <a:t>th</a:t>
            </a:r>
            <a:r>
              <a:rPr lang="en-US" sz="2800" dirty="0" smtClean="0"/>
              <a:t> – 11</a:t>
            </a:r>
            <a:r>
              <a:rPr lang="en-US" sz="2800" baseline="30000" dirty="0" smtClean="0"/>
              <a:t>th</a:t>
            </a:r>
            <a:r>
              <a:rPr lang="en-US" sz="2800" dirty="0" smtClean="0"/>
              <a:t> forms)</a:t>
            </a:r>
            <a:endParaRPr lang="ru-RU"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8174" y="3284984"/>
            <a:ext cx="5685095" cy="3155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4973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Secondary education </a:t>
            </a:r>
            <a:br>
              <a:rPr lang="en-US"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en-US"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Intermediate  stage</a:t>
            </a:r>
            <a:endParaRPr lang="ru-RU"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Объект 2"/>
          <p:cNvSpPr>
            <a:spLocks noGrp="1"/>
          </p:cNvSpPr>
          <p:nvPr>
            <p:ph idx="1"/>
          </p:nvPr>
        </p:nvSpPr>
        <p:spPr/>
        <p:txBody>
          <a:bodyPr>
            <a:normAutofit/>
          </a:bodyPr>
          <a:lstStyle/>
          <a:p>
            <a:pPr marL="0" indent="0">
              <a:buNone/>
            </a:pPr>
            <a:r>
              <a:rPr lang="en-US" sz="2400" dirty="0" smtClean="0"/>
              <a:t>Pupils in the intermediate stage get a basic  knowledge in the Russian language and literature , in mathematics, in chemistry, in physics, in geography, in biology, in history and in a foreign language, have lessons of music, handicraft and art.</a:t>
            </a:r>
            <a:endParaRPr lang="ru-RU"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9592" y="3682348"/>
            <a:ext cx="3240360" cy="2464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60032" y="3710832"/>
            <a:ext cx="3312368" cy="248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0349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a:bodyPr>
          <a:lstStyle/>
          <a:p>
            <a:pPr marL="0" indent="0" algn="ctr">
              <a:buNone/>
            </a:pPr>
            <a:r>
              <a:rPr lang="en-US" sz="2400" dirty="0" smtClean="0"/>
              <a:t>At the age of 14 when they complete the intermediate stage,   pupils can choose if they want to continue their studies at the same school or they can go to vocational or technical schools. The vocational and the technical schools give  pupils a professional training.</a:t>
            </a:r>
            <a:endParaRPr lang="ru-RU"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3568" y="2924944"/>
            <a:ext cx="309634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3968" y="3086472"/>
            <a:ext cx="4104456" cy="2845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0737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10</a:t>
            </a:r>
            <a:r>
              <a:rPr lang="en-US" b="1" baseline="30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 11</a:t>
            </a:r>
            <a:r>
              <a:rPr lang="en-US" b="1" baseline="30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forms</a:t>
            </a:r>
            <a:endParaRPr lang="ru-RU" dirty="0"/>
          </a:p>
        </p:txBody>
      </p:sp>
      <p:sp>
        <p:nvSpPr>
          <p:cNvPr id="3" name="Объект 2"/>
          <p:cNvSpPr>
            <a:spLocks noGrp="1"/>
          </p:cNvSpPr>
          <p:nvPr>
            <p:ph idx="1"/>
          </p:nvPr>
        </p:nvSpPr>
        <p:spPr>
          <a:xfrm>
            <a:off x="457200" y="1600201"/>
            <a:ext cx="8229600" cy="2188839"/>
          </a:xfrm>
        </p:spPr>
        <p:txBody>
          <a:bodyPr/>
          <a:lstStyle/>
          <a:p>
            <a:pPr marL="0" indent="0">
              <a:buNone/>
            </a:pPr>
            <a:r>
              <a:rPr lang="en-US" dirty="0" smtClean="0"/>
              <a:t>The pupils have the possibility to choose their own course of studies out of wide range of subjects. Their choice depends on their abilities and individual inclinations.</a:t>
            </a:r>
            <a:endParaRPr lang="ru-RU" dirty="0"/>
          </a:p>
        </p:txBody>
      </p:sp>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560" y="3861048"/>
            <a:ext cx="3888433"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32040" y="3861048"/>
            <a:ext cx="3528392" cy="2649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66216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279</TotalTime>
  <Words>265</Words>
  <Application>Microsoft Office PowerPoint</Application>
  <PresentationFormat>Экран (4:3)</PresentationFormat>
  <Paragraphs>26</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Education in Russia Drelevich A. 7 B</vt:lpstr>
      <vt:lpstr>Презентация PowerPoint</vt:lpstr>
      <vt:lpstr>Primary education</vt:lpstr>
      <vt:lpstr>Презентация PowerPoint</vt:lpstr>
      <vt:lpstr>Secondary Education</vt:lpstr>
      <vt:lpstr>Secondary education  Intermediate  stage</vt:lpstr>
      <vt:lpstr>Презентация PowerPoint</vt:lpstr>
      <vt:lpstr>10th – 11th forms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 Russia</dc:title>
  <dc:creator>Lenovo</dc:creator>
  <cp:lastModifiedBy>школа</cp:lastModifiedBy>
  <cp:revision>25</cp:revision>
  <dcterms:created xsi:type="dcterms:W3CDTF">2012-11-04T10:59:15Z</dcterms:created>
  <dcterms:modified xsi:type="dcterms:W3CDTF">2013-02-14T12:56:52Z</dcterms:modified>
</cp:coreProperties>
</file>