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7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9" r:id="rId3"/>
    <p:sldId id="274" r:id="rId4"/>
    <p:sldId id="277" r:id="rId5"/>
    <p:sldId id="280" r:id="rId6"/>
    <p:sldId id="287" r:id="rId7"/>
    <p:sldId id="257" r:id="rId8"/>
    <p:sldId id="285" r:id="rId9"/>
    <p:sldId id="258" r:id="rId10"/>
    <p:sldId id="266" r:id="rId11"/>
    <p:sldId id="260" r:id="rId12"/>
    <p:sldId id="261" r:id="rId13"/>
    <p:sldId id="262" r:id="rId14"/>
    <p:sldId id="263" r:id="rId15"/>
    <p:sldId id="264" r:id="rId16"/>
    <p:sldId id="265" r:id="rId17"/>
    <p:sldId id="267" r:id="rId18"/>
    <p:sldId id="268" r:id="rId19"/>
    <p:sldId id="269" r:id="rId20"/>
    <p:sldId id="286" r:id="rId21"/>
    <p:sldId id="270" r:id="rId22"/>
    <p:sldId id="271" r:id="rId23"/>
    <p:sldId id="272" r:id="rId24"/>
    <p:sldId id="281" r:id="rId25"/>
    <p:sldId id="282" r:id="rId26"/>
    <p:sldId id="283" r:id="rId27"/>
    <p:sldId id="284" r:id="rId28"/>
    <p:sldId id="288" r:id="rId29"/>
    <p:sldId id="289" r:id="rId30"/>
    <p:sldId id="290" r:id="rId31"/>
    <p:sldId id="278" r:id="rId32"/>
    <p:sldId id="27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9" autoAdjust="0"/>
    <p:restoredTop sz="94565" autoAdjust="0"/>
  </p:normalViewPr>
  <p:slideViewPr>
    <p:cSldViewPr>
      <p:cViewPr>
        <p:scale>
          <a:sx n="70" d="100"/>
          <a:sy n="70" d="100"/>
        </p:scale>
        <p:origin x="-117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117B3D-B3B7-4BF1-A617-667985AD6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6A5B05F-8E70-40C0-8728-94AB1A9FB5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8753-8427-440E-A99C-C1EDB154F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C1899-5109-4046-8CE1-CC6C4CC11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48C6D-230D-4693-BB21-1543C38242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1A487-D839-4945-872A-F8E0C521C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361FCF-1E76-41A9-9FC8-C80F944A4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BCCA5-5F01-48FE-A1E8-85177777B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90BC-3C60-4B09-9848-70E7757AD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0638F-362A-416F-BE6E-18F1A17D4B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5DA41-7874-40BA-B167-DCE80985E2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9A76F-9078-4474-8A92-5EDBF912C9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A9227-0196-4217-B1E2-C7A8C03F1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077162D-14A3-4919-8A92-28711E048E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5440" r:id="rId1"/>
    <p:sldLayoutId id="2147485432" r:id="rId2"/>
    <p:sldLayoutId id="2147485441" r:id="rId3"/>
    <p:sldLayoutId id="2147485433" r:id="rId4"/>
    <p:sldLayoutId id="2147485442" r:id="rId5"/>
    <p:sldLayoutId id="2147485434" r:id="rId6"/>
    <p:sldLayoutId id="2147485435" r:id="rId7"/>
    <p:sldLayoutId id="2147485436" r:id="rId8"/>
    <p:sldLayoutId id="2147485437" r:id="rId9"/>
    <p:sldLayoutId id="2147485438" r:id="rId10"/>
    <p:sldLayoutId id="214748543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u.wikipedia.org/wiki/%D0%A4%D0%B0%D0%B9%D0%BB:Berlinermaue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hyperlink" Target="http://ru.wikipedia.org/wiki/%D0%A4%D0%B0%D0%B9%D0%BB:Bundesarchiv_B_145_Bild-F041449-0007,_Hamburg,_CDU-Bundesparteitag,_Ludwig_Erhard.j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6.jpeg"/><Relationship Id="rId7" Type="http://schemas.openxmlformats.org/officeDocument/2006/relationships/image" Target="../media/image49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hyperlink" Target="http://ru.wikipedia.org/wiki/%D0%A4%D0%B0%D0%B9%D0%BB:Ludwig_Erhard_stamp.jpg" TargetMode="Externa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hyperlink" Target="http://images.rambler.ru/pic_cache?url=http%3A//ladno.ru/person/merkel/bio/&amp;bi=http%3A//ladno.ru/person/pic/merkel/pr/merkel_300x200.jpg&amp;i=http%3A//media4.picsearch.com/is%3FO4-3XKl4UniYPD3SvFgA6Ua-Tx5zp7bC3IZb-0T8jcQ&amp;w=109&amp;h=128&amp;f=11&amp;q=%D0%90%D0%BD%D0%B3%D0%B5%D0%BB%D0%B0%20%D0%9C%D0%B5%D1%80%D0%BA%D0%B5%D0%BB%D1%8C&amp;p=1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3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Germany" TargetMode="External"/><Relationship Id="rId2" Type="http://schemas.openxmlformats.org/officeDocument/2006/relationships/hyperlink" Target="http://i-fakt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584" y="285728"/>
            <a:ext cx="7484566" cy="17156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chemeClr val="folHlink"/>
                </a:solidFill>
                <a:latin typeface="Comic Sans MS" pitchFamily="66" charset="0"/>
              </a:rPr>
              <a:t>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Германия</a:t>
            </a:r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основные вехи раскола и объединения</a:t>
            </a:r>
            <a:b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(1945-1990 гг. – </a:t>
            </a:r>
            <a:r>
              <a:rPr lang="ru-RU" sz="3100" b="1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нач</a:t>
            </a:r>
            <a:r>
              <a:rPr lang="ru-RU" sz="31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ХХ</a:t>
            </a:r>
            <a:r>
              <a:rPr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в.)</a:t>
            </a:r>
          </a:p>
        </p:txBody>
      </p:sp>
      <p:pic>
        <p:nvPicPr>
          <p:cNvPr id="2053" name="Picture 5" descr="unificat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989138"/>
            <a:ext cx="6335713" cy="379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0" y="5715000"/>
            <a:ext cx="3095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b="1"/>
              <a:t>Презентация к уроку по курсу Всеобщей истории для 9 класса.</a:t>
            </a:r>
          </a:p>
          <a:p>
            <a:pPr algn="ctr"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</a:rPr>
              <a:t>Учитель истории, обществознания МБОУСОШ № 63 г. Тулы</a:t>
            </a:r>
          </a:p>
          <a:p>
            <a:pPr algn="ctr">
              <a:spcBef>
                <a:spcPct val="50000"/>
              </a:spcBef>
            </a:pPr>
            <a:r>
              <a:rPr lang="ru-RU" sz="1200" b="1">
                <a:solidFill>
                  <a:schemeClr val="bg1"/>
                </a:solidFill>
              </a:rPr>
              <a:t> БЕДЕЛЕВА Елена Юрьевна.</a:t>
            </a: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>
          <a:xfrm>
            <a:off x="3571875" y="1071563"/>
            <a:ext cx="5143500" cy="2143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Отсутствие чёткой физической границы между зонами оккупации в Берлине приводило к частым конфликтам и массовой утечке специалистов из ГДР. Восточные немцы предпочитали получать образование в ГДР, где оно было бесплатно, работать — в Западном Берлине или ФРГ.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августе 1961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года власти ГДР начали 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строительство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охраняемой 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стены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, физически отделившей Западный Берлин от ГДР. </a:t>
            </a:r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Берлинская стена </a:t>
            </a:r>
          </a:p>
        </p:txBody>
      </p:sp>
      <p:pic>
        <p:nvPicPr>
          <p:cNvPr id="41989" name="Picture 5" descr="300px-Berlinermauer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071563"/>
            <a:ext cx="3571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berlin-w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3429000"/>
            <a:ext cx="52149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7" descr="29269547_th_21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4292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1500188" y="5715000"/>
            <a:ext cx="1428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- Не надо стремиться на Запад!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142875" y="4357688"/>
            <a:ext cx="8729663" cy="25003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b="1" smtClean="0">
                <a:latin typeface="Comic Sans MS" pitchFamily="66" charset="0"/>
              </a:rPr>
              <a:t> 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Германская Демократическая Республика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ГДР, Восточная Германия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 — социалистическое государство, основанное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октября 1949 года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советской оккупационной зоне Германии и восточном (советском) секторе Берлина.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Республика официально прекратила существование и 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объединена с ФРГ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00:00 по среднеевропейскому времени (02:00 по московскому)    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октября 1990 года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9688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Германская Демократическая Республика</a:t>
            </a:r>
          </a:p>
        </p:txBody>
      </p:sp>
      <p:pic>
        <p:nvPicPr>
          <p:cNvPr id="15364" name="Picture 6" descr="http://de.trinixy.ru/pics4/20111026/archiv_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785813"/>
            <a:ext cx="77152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4716463" y="785813"/>
            <a:ext cx="4043362" cy="58578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Страна была частью возглавляемого СССР социалистического содружества, став форпостом в противостоянии с капиталистической Европой.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В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1955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ГДР стала участницей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Организации Варшавского договора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В 1974 г. в конституцию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ГДР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было введено понятие </a:t>
            </a: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«социалистической немецкой нации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что должно было подчеркнуть её коренное отличие от 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«капиталистической нации»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ФРГ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и довоенного Рейха.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Как провозглашалось, граждане ГДР имели все демократические права и свободы.</a:t>
            </a:r>
          </a:p>
        </p:txBody>
      </p:sp>
      <p:pic>
        <p:nvPicPr>
          <p:cNvPr id="36868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0"/>
            <a:ext cx="4522788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http://histtourism.ru/wp-content/uploads/2012/12/IMG_4287-1024x6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929063"/>
            <a:ext cx="2786063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im7-tub-ru.yandex.net/i?id=2632605-66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62900" y="0"/>
            <a:ext cx="11811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 flipH="1">
            <a:off x="6215074" y="6429396"/>
            <a:ext cx="1428760" cy="214314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smtClean="0">
                <a:solidFill>
                  <a:schemeClr val="bg1"/>
                </a:solidFill>
              </a:rPr>
              <a:t>О  лидерах  прошлого</a:t>
            </a:r>
            <a:endParaRPr lang="ru-RU" sz="2000" b="1">
              <a:solidFill>
                <a:schemeClr val="bg1"/>
              </a:solidFill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0" y="3214688"/>
            <a:ext cx="252095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С момента организации ГДР основную роль получила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Социалистическая единая партия Германии (СЕПГ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). Её лидеры Вальтер Ульбрихт, а позже Эрих Хонеккер, играли ключевую роль в государстве.</a:t>
            </a:r>
          </a:p>
        </p:txBody>
      </p:sp>
      <p:pic>
        <p:nvPicPr>
          <p:cNvPr id="37893" name="Picture 5" descr="4176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097213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3500438" y="142875"/>
            <a:ext cx="287972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 До 1960 года в ГДР существовал почётный пост президента, занимал его Вильгельм Пик. После его смерти должность была упразднена.  Функции президента перешли к Государственному Совету, указы и решения которого вступали в силу сразу после их опубликования.</a:t>
            </a:r>
          </a:p>
        </p:txBody>
      </p:sp>
      <p:pic>
        <p:nvPicPr>
          <p:cNvPr id="37896" name="Picture 8" descr="040528124933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429000"/>
            <a:ext cx="3313113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0" name="Picture 12" descr="16545775_296848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5286375"/>
            <a:ext cx="1357312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9" descr="http://school.xvatit.com/images/d/d7/%D0%92%D1%96%D0%BB%D1%8C%D0%B3%D0%B5%D0%BB%D1%8C%D0%BC_%D0%9F%D1%96%D0%BA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0"/>
            <a:ext cx="17526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8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7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 advAuto="0"/>
      <p:bldP spid="3789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gdr-f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428625" y="3000375"/>
            <a:ext cx="2089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Флаг ГДР</a:t>
            </a:r>
          </a:p>
        </p:txBody>
      </p:sp>
      <p:pic>
        <p:nvPicPr>
          <p:cNvPr id="38918" name="Picture 6" descr="марка гд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643313"/>
            <a:ext cx="3643312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6227763" y="3141663"/>
            <a:ext cx="2160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6084888" y="3141663"/>
            <a:ext cx="2159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Марки ГДР</a:t>
            </a:r>
          </a:p>
        </p:txBody>
      </p:sp>
      <p:pic>
        <p:nvPicPr>
          <p:cNvPr id="38923" name="Picture 11" descr="20485398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11" descr="http://mx1.philatelia.ru/pict/cat1/stamp/2807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43188" y="4786313"/>
            <a:ext cx="2643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13" descr="http://www.stamphouse.ru/imgb/6131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" y="3500438"/>
            <a:ext cx="23907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15" descr="http://www.stamphouse.ru/imgs/6564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28875" y="3143250"/>
            <a:ext cx="10096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2" descr="http://www.censurerda.sitew.com/fs/Root/normal/3ntkz-tpe_leonie_demgenski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63" y="2071688"/>
            <a:ext cx="28575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utoUpdateAnimBg="0"/>
      <p:bldP spid="38919" grpId="0" autoUpdateAnimBg="0"/>
      <p:bldP spid="3892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16545775_29684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310188"/>
            <a:ext cx="1547812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5429250" y="5929313"/>
            <a:ext cx="23034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Немного об искусстве в ГДР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4286250" y="2857500"/>
            <a:ext cx="34305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После образования ГДР в 1949 году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задачей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театрального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искусства провозглашено 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политическое и нравственное воспитание человека — строителя социализма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. Театры были национализированы и перешли в ведение государства. Строились новые здания театров взамен разрушенных, создавались новые театральные коллективы.</a:t>
            </a:r>
          </a:p>
        </p:txBody>
      </p:sp>
      <p:pic>
        <p:nvPicPr>
          <p:cNvPr id="39943" name="Picture 7" descr="02543329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2875"/>
            <a:ext cx="4071937" cy="260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4" name="Picture 8" descr="02178695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0"/>
            <a:ext cx="418147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5" name="Picture 9" descr="22962958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786063"/>
            <a:ext cx="4071937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399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"/>
                                        <p:tgtEl>
                                          <p:spTgt spid="399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1" grpId="0"/>
      <p:bldP spid="399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5000625"/>
            <a:ext cx="8147050" cy="1571625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latin typeface="Comic Sans MS" pitchFamily="66" charset="0"/>
              </a:rPr>
              <a:t>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Федеративная Республика Германии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(также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ФРГ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Западная Германия)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провозглашена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сентября 1949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году на территории британской, американской и французской оккупационных зон. Столицей ФРГ был город Бонн.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Франция пыталась отделить от Германии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Саарскую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область, но в итоге по Люксембургскому договору 1956 года Саар был воссоединён с ФРГ.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85750"/>
            <a:ext cx="8374063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400" b="1" smtClean="0">
                <a:latin typeface="Times New Roman" pitchFamily="18" charset="0"/>
                <a:cs typeface="Times New Roman" pitchFamily="18" charset="0"/>
              </a:rPr>
              <a:t>Федеративная Республика Германии</a:t>
            </a:r>
          </a:p>
        </p:txBody>
      </p:sp>
      <p:pic>
        <p:nvPicPr>
          <p:cNvPr id="20484" name="Picture 6" descr="http://www.gavailer.ru/i/journal/201210080935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143000"/>
            <a:ext cx="4714875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8" descr="http://www.gavailer.ru/i/journal/201210080935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1143000"/>
            <a:ext cx="4071937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 autoUpdateAnimBg="0" advAuto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5072063" y="357188"/>
            <a:ext cx="4071937" cy="28575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До 1969 года страной правила партия ХДС (обычно в блоке с ХСС и реже с СвДП). В 1950-х годах был разработан ряд чрезвычайных законов,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запрещены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многие организации, в том числе,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Коммунистическая партия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введены запреты на профессии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1955 году ФРГ вошла в НАТО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3012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341938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http://www.by-time.ru/upload/iblock/468/b1161002d7a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4171950"/>
            <a:ext cx="40005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http://im5-tub-ru.yandex.net/i?id=198437251-6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50" y="5214938"/>
            <a:ext cx="257175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 advAuto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5857875" y="4071938"/>
            <a:ext cx="2995613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  В 1969 году к власти пришли социал-демократы.     Они признали нерушимость послевоенных границ, ослабили чрезвычайное законодательство, провели ряд социальных реформ.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None/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дальнейшем социал-демократы и христианские демократы чередовались у власти.</a:t>
            </a:r>
          </a:p>
        </p:txBody>
      </p:sp>
      <p:pic>
        <p:nvPicPr>
          <p:cNvPr id="44038" name="Picture 6" descr="miting_berl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0"/>
            <a:ext cx="285750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29269547_th_2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86375"/>
            <a:ext cx="15001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285750" y="285750"/>
            <a:ext cx="50006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   Благодаря помощи со стороны США по плану Маршалла, а также в результате реализации планов экономического развития страны, разработанных под руководством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Людвига Эрхарда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в 1950-х годах был достигнут быстрый рост экономики </a:t>
            </a:r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(«германское экономическое чудо»)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продолжавшийся до 1965 года. Для удовлетворения потребности в дешёвой рабочей силе ФРГ поддерживала приток гастарбайтеров, в основном из Турции. </a:t>
            </a:r>
          </a:p>
        </p:txBody>
      </p:sp>
      <p:pic>
        <p:nvPicPr>
          <p:cNvPr id="44042" name="Picture 10" descr="180px-Bundesarchiv_B_145_Bild-F041449-0007%2C_Hamburg%2C_CDU-Bundesparteitag%2C_Ludwig_Erhard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3071813"/>
            <a:ext cx="221297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643063" y="5500688"/>
            <a:ext cx="1285875" cy="1214437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Время рождает таланты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6" name="Picture 9" descr="&amp;Ocy;&amp;bcy;&amp;ocy;&amp;icy; &amp;dcy;&amp;lcy;&amp;yacy; &amp;rcy;&amp;acy;&amp;bcy;&amp;ocy;&amp;chcy;&amp;iecy;&amp;gcy;&amp;ocy; &amp;scy;&amp;tcy;&amp;ocy;&amp;lcy;&amp;acy; &amp;Zcy;&amp;ocy;&amp;lcy;&amp;ocy;&amp;tcy;&amp;ocy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6250" y="1571625"/>
            <a:ext cx="1524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4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Флаг ФРГ (с орл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4291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57188" y="2928938"/>
            <a:ext cx="14398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Флаг ФРГ</a:t>
            </a:r>
          </a:p>
        </p:txBody>
      </p:sp>
      <p:pic>
        <p:nvPicPr>
          <p:cNvPr id="45062" name="Picture 6" descr="Киль (город в ФРГ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0"/>
            <a:ext cx="4714875" cy="281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7" descr="фрг мар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357688"/>
            <a:ext cx="24114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5" name="Picture 9" descr="200px-Ludwig_Erhard_stamp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0" y="2857500"/>
            <a:ext cx="21605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6" name="Picture 10" descr="anne-frank-postzegel-363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5" y="4286250"/>
            <a:ext cx="21431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9" name="Text Box 13"/>
          <p:cNvSpPr txBox="1">
            <a:spLocks noChangeArrowheads="1"/>
          </p:cNvSpPr>
          <p:nvPr/>
        </p:nvSpPr>
        <p:spPr bwMode="auto">
          <a:xfrm>
            <a:off x="4716463" y="3716338"/>
            <a:ext cx="16557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4929188" y="3786188"/>
            <a:ext cx="16414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Times New Roman" pitchFamily="18" charset="0"/>
                <a:cs typeface="Times New Roman" pitchFamily="18" charset="0"/>
              </a:rPr>
              <a:t>Марки ФРГ</a:t>
            </a:r>
          </a:p>
        </p:txBody>
      </p:sp>
      <p:pic>
        <p:nvPicPr>
          <p:cNvPr id="23562" name="Picture 12" descr="http://www.sammler.com/bm/images/schiller-0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25" y="2857500"/>
            <a:ext cx="22860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utoUpdateAnimBg="0"/>
      <p:bldP spid="45069" grpId="0" autoUpdateAnimBg="0"/>
      <p:bldP spid="4507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1397000" y="1428750"/>
            <a:ext cx="69310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              </a:t>
            </a:r>
            <a:r>
              <a:rPr lang="ru-RU" sz="2400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ПЛАН ИЗУЧЕНИЯ МАТЕРИАЛА 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2071688"/>
            <a:ext cx="7858125" cy="3600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 Послевоенное  положение Германии. Оккупационный режим.  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 Раскол Германии на  два государства: ФРГ и ГДР.</a:t>
            </a:r>
          </a:p>
          <a:p>
            <a:pPr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 Обзор некоторых вех развития ФРГ и ГДР.</a:t>
            </a:r>
          </a:p>
          <a:p>
            <a:pPr marL="342900" indent="-342900">
              <a:buFontTx/>
              <a:buAutoNum type="arabicPeriod" startAt="4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Объединение Восточной и Западной Германий в одно государство.</a:t>
            </a:r>
          </a:p>
          <a:p>
            <a:pPr marL="342900" indent="-342900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 Государственное устройство Германии сегодня.</a:t>
            </a:r>
          </a:p>
          <a:p>
            <a:pPr marL="342900" indent="-342900">
              <a:buFontTx/>
              <a:buAutoNum type="arabicPeriod" startAt="4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609600" indent="-609600" algn="r">
              <a:defRPr/>
            </a:pPr>
            <a:r>
              <a:rPr lang="ru-RU" dirty="0"/>
              <a:t>.</a:t>
            </a:r>
          </a:p>
          <a:p>
            <a:pPr marL="342900" indent="-342900">
              <a:defRPr/>
            </a:pPr>
            <a:endParaRPr lang="ru-RU" dirty="0"/>
          </a:p>
        </p:txBody>
      </p:sp>
      <p:pic>
        <p:nvPicPr>
          <p:cNvPr id="4" name="Picture 4" descr="16545775_29684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310188"/>
            <a:ext cx="1547812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57818" y="5429264"/>
            <a:ext cx="2214578" cy="928694"/>
          </a:xfrm>
        </p:spPr>
        <p:txBody>
          <a:bodyPr/>
          <a:lstStyle/>
          <a:p>
            <a:pPr>
              <a:defRPr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Думать  будем  вместе!</a:t>
            </a:r>
            <a:endParaRPr lang="ru-RU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500063" y="214313"/>
            <a:ext cx="8172450" cy="2500312"/>
          </a:xfrm>
        </p:spPr>
        <p:txBody>
          <a:bodyPr anchor="ctr"/>
          <a:lstStyle/>
          <a:p>
            <a:pPr marL="457200" indent="-457200" algn="ctr" eaLnBrk="1" hangingPunct="1">
              <a:lnSpc>
                <a:spcPct val="150000"/>
              </a:lnSpc>
              <a:buFont typeface="Wingdings 2" pitchFamily="18" charset="2"/>
              <a:buNone/>
            </a:pPr>
            <a:endParaRPr lang="ru-RU" sz="3200" b="1" i="1" u="sng" baseline="-250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 eaLnBrk="1" hangingPunct="1">
              <a:lnSpc>
                <a:spcPct val="150000"/>
              </a:lnSpc>
              <a:buFont typeface="Wingdings 2" pitchFamily="18" charset="2"/>
              <a:buNone/>
            </a:pPr>
            <a:endParaRPr lang="ru-RU" sz="3200" b="1" i="1" u="sng" baseline="-250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ctr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b="1" i="1" u="sng" baseline="-25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2. </a:t>
            </a:r>
          </a:p>
          <a:p>
            <a:pPr marL="457200" indent="-45720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b="1" baseline="-25000" smtClean="0">
                <a:latin typeface="Times New Roman" pitchFamily="18" charset="0"/>
                <a:cs typeface="Times New Roman" pitchFamily="18" charset="0"/>
              </a:rPr>
              <a:t>1 . Объяснить термин «бархатная революция».</a:t>
            </a:r>
          </a:p>
          <a:p>
            <a:pPr marL="457200" indent="-45720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b="1" baseline="-25000" smtClean="0">
                <a:latin typeface="Times New Roman" pitchFamily="18" charset="0"/>
                <a:cs typeface="Times New Roman" pitchFamily="18" charset="0"/>
              </a:rPr>
              <a:t>2.  Каковы ее особенности?</a:t>
            </a: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3200" b="1" baseline="-25000" smtClean="0">
                <a:latin typeface="Times New Roman" pitchFamily="18" charset="0"/>
                <a:cs typeface="Times New Roman" pitchFamily="18" charset="0"/>
              </a:rPr>
              <a:t>3.  Основные результаты революционных процессов?</a:t>
            </a:r>
          </a:p>
          <a:p>
            <a:pPr marL="457200" indent="-457200" eaLnBrk="1" hangingPunct="1">
              <a:lnSpc>
                <a:spcPct val="150000"/>
              </a:lnSpc>
              <a:buFont typeface="Wingdings 2" pitchFamily="18" charset="2"/>
              <a:buNone/>
            </a:pPr>
            <a:endParaRPr lang="ru-RU" sz="3200" baseline="-2500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eaLnBrk="1" hangingPunct="1">
              <a:lnSpc>
                <a:spcPct val="150000"/>
              </a:lnSpc>
              <a:buFont typeface="Wingdings" pitchFamily="2" charset="2"/>
              <a:buAutoNum type="arabicPeriod"/>
            </a:pPr>
            <a:endParaRPr lang="ru-RU" sz="3200" baseline="-25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Прямоугольник 3"/>
          <p:cNvSpPr>
            <a:spLocks noChangeArrowheads="1"/>
          </p:cNvSpPr>
          <p:nvPr/>
        </p:nvSpPr>
        <p:spPr bwMode="auto">
          <a:xfrm>
            <a:off x="6072188" y="2928938"/>
            <a:ext cx="307181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40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Главной задачей развития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стало </a:t>
            </a:r>
            <a:r>
              <a:rPr 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обеспечение фактического единства Германии 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– включение восточных земель в экономическую и социальную систему государства. </a:t>
            </a:r>
          </a:p>
        </p:txBody>
      </p:sp>
      <p:pic>
        <p:nvPicPr>
          <p:cNvPr id="24580" name="Picture 5" descr="http://assets2.lookatme.ru/assets/article_image-image/d5/36/2192063/article_image-image-article.06f1a645-5d53-4006-a289-6c7fb1ff60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4071938"/>
            <a:ext cx="5619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  <p:bldP spid="2150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625" y="0"/>
            <a:ext cx="8085138" cy="6619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i="1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Падение стены 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285750" y="3000375"/>
            <a:ext cx="8643938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Times New Roman" pitchFamily="18" charset="0"/>
                <a:cs typeface="Times New Roman" pitchFamily="18" charset="0"/>
              </a:rPr>
              <a:t>    Когда в 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мае 1989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под влиянием перестройки в Советском Союзе партнёр ГДР по Варшавскому договору — Венгрия уничтожила укрепления на границе со своим западным соседом Австрией, руководство ГДР не собиралось следовать её примеру. Но вскоре оно потеряло контроль над стремительно разворачивавшимися событиями. Тысячи граждан ГДР потянулись в другие восточноевропейские страны в надежде попасть оттуда в Западную Германию. Уже в августе 1989 дипломатические представительства ФРГ в Берлине, Будапеште и Праге вынуждены были прекратить приём посетителей из-за наплыва жителей ГДР, добивавшихся въезда в западногерманское государство. Сотни восточных немцев бежали на Запад через Венгрию</a:t>
            </a:r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Когда 11 сентября 1989 венгерское правительство объявило об открытии границ, Берлинская стена потеряла свой смысл: в течение трёх дней ГДР покинули через территорию Венгрии 15 тысяч граждан.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В стране начались массовые демонстрации с требованием гражданских прав и свобод. </a:t>
            </a:r>
          </a:p>
        </p:txBody>
      </p:sp>
      <p:pic>
        <p:nvPicPr>
          <p:cNvPr id="46086" name="Picture 6" descr="berlin-wall-fall_121469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63" y="642938"/>
            <a:ext cx="505936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http://www.remote.org/frederik/culture/berlin/7314-3252-4641-img0002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642938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00563" y="142875"/>
            <a:ext cx="4643437" cy="6715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600" smtClean="0"/>
              <a:t>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ноября 1989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19 часов 34 минуты, выступая на пресс-конференции, которая транслировалась по телевидению, представитель правительства ГДР Гюнтер Шабовски огласил новые правила выезда и въезда из страны. Согласно принятым решениям, со следующего дня 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граждане ГДР могли получить визы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для немедленного посещения Западного Берлина и ФРГ.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Сотни тысяч восточных немцев, не дожидаясь назначенного срока, 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устремились вечером 9 ноября к границе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Пограничники, не получившие приказов, пытались сперва оттеснить толпу, использовали водометы, но затем, уступая массовому напору, вынуждены были открыть границу. Встречать гостей с Востока вышли тысячи жителей Западного Берлина.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Происходящее напоминало народный праздник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Ощущение счастья и братства смыло все государственные барьеры и преграды. Западноберлинцы, в свою очередь, стали переходить границу, прорываясь в восточную часть города. </a:t>
            </a:r>
          </a:p>
        </p:txBody>
      </p:sp>
      <p:pic>
        <p:nvPicPr>
          <p:cNvPr id="47108" name="Picture 4" descr="lenore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500563"/>
            <a:ext cx="42862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 descr="http://www.bmwi.de/BMWi/Redaktion/Bilder/Ministerium/geschichte/Historische_20Ereignisse/fest-der-einheit,property=bild,bereich=bmwi,sprache=de,width=480,height=3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4643438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5357813" y="571500"/>
            <a:ext cx="3643312" cy="4295775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/>
              <a:t>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течение последующих трёх дней Запад посетили более 3 миллионов человек.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 декабря 1989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открылись для прохода Бранденбургские ворота, через которые была проведена граница между Восточным и Западным Берлином. Берлинская стена ещё стояла, но всего лишь как символ недавнего прошлого. Она была разбита, расписана многочисленными граффити, рисунками и надписями, берлинцы и посетители города старались унести на память кусочки, отбитые от некогда могущественного сооружения.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В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октябре 1990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последовало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вступление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земель бывшей ГДР в ФРГ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и Берлинская стена была за несколько месяцев снесена. Лишь малые части её решено сохранить как памятник для последующих поколений. </a:t>
            </a:r>
          </a:p>
        </p:txBody>
      </p:sp>
      <p:pic>
        <p:nvPicPr>
          <p:cNvPr id="48133" name="Picture 5" descr="Berlin-Wall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688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4" name="Picture 6" descr="16452218_16192925_935969_330387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202238"/>
            <a:ext cx="16557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5" name="Picture 7" descr="16598683_av2985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5238750"/>
            <a:ext cx="16192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http://img-fotki.yandex.ru/get/6302/9814836.12/0_8237f_3eed3efa_X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813" y="3357563"/>
            <a:ext cx="335756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 autoUpdateAnimBg="0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714375"/>
            <a:ext cx="5364162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5643563" y="1428750"/>
            <a:ext cx="350043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i="1">
                <a:solidFill>
                  <a:srgbClr val="FF0000"/>
                </a:solidFill>
                <a:latin typeface="Georgia" pitchFamily="18" charset="0"/>
              </a:rPr>
              <a:t>Современная</a:t>
            </a:r>
          </a:p>
          <a:p>
            <a:pPr algn="ctr"/>
            <a:r>
              <a:rPr lang="ru-RU" sz="2000" b="1" i="1">
                <a:solidFill>
                  <a:srgbClr val="FF0000"/>
                </a:solidFill>
                <a:latin typeface="Georgia" pitchFamily="18" charset="0"/>
              </a:rPr>
              <a:t>Германия</a:t>
            </a:r>
            <a:r>
              <a:rPr lang="ru-RU">
                <a:solidFill>
                  <a:srgbClr val="FF0000"/>
                </a:solidFill>
                <a:latin typeface="Georgia" pitchFamily="18" charset="0"/>
              </a:rPr>
              <a:t> </a:t>
            </a:r>
          </a:p>
          <a:p>
            <a:pPr algn="ctr"/>
            <a:endParaRPr lang="ru-RU">
              <a:solidFill>
                <a:srgbClr val="FF0000"/>
              </a:solidFill>
              <a:latin typeface="Georgia" pitchFamily="18" charset="0"/>
            </a:endParaRPr>
          </a:p>
          <a:p>
            <a:pPr algn="ctr"/>
            <a:r>
              <a:rPr lang="ru-RU">
                <a:latin typeface="Georgia" pitchFamily="18" charset="0"/>
              </a:rPr>
              <a:t>находится в Центральной Европе. На суше граничит с Данией на севере, </a:t>
            </a:r>
          </a:p>
          <a:p>
            <a:pPr algn="ctr"/>
            <a:r>
              <a:rPr lang="ru-RU">
                <a:latin typeface="Georgia" pitchFamily="18" charset="0"/>
              </a:rPr>
              <a:t>с Нидерландами, Бельгией, Люксембургом и Францией  - на западе, </a:t>
            </a:r>
          </a:p>
          <a:p>
            <a:pPr algn="ctr"/>
            <a:r>
              <a:rPr lang="ru-RU">
                <a:latin typeface="Georgia" pitchFamily="18" charset="0"/>
              </a:rPr>
              <a:t>Швейцарией и Австрией -  на юге, </a:t>
            </a:r>
          </a:p>
          <a:p>
            <a:pPr algn="ctr"/>
            <a:r>
              <a:rPr lang="ru-RU">
                <a:latin typeface="Georgia" pitchFamily="18" charset="0"/>
              </a:rPr>
              <a:t>Чешской Республикой и Польшей   - на востоке и юго-востоке</a:t>
            </a:r>
            <a:r>
              <a:rPr lang="ru-RU"/>
              <a:t>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357188" y="1714500"/>
            <a:ext cx="8643937" cy="387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</a:rPr>
              <a:t>                   Государственный строй Германии</a:t>
            </a:r>
          </a:p>
          <a:p>
            <a:endParaRPr lang="ru-RU"/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    Рейхстаг, резиденция немецкого парламента, Бундестаг Германии. </a:t>
            </a:r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Берлин — столица Германии.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Между тем, в ходе длительных переговоров относительно условий переноса столицы из Бонна в Берлин, Бонну удалось оставить на своей территории большинство федеральных министерств, а также целый ряд главных важнейших федеральных ведомств (например, федеральной счётной палаты).</a:t>
            </a:r>
          </a:p>
          <a:p>
            <a:endParaRPr lang="ru-RU" sz="20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Германия — демократическое, социальное, правовое государство.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Она состоит из 16 земель. Государственное устройство регламентировано Основным законом Германии. </a:t>
            </a:r>
          </a:p>
        </p:txBody>
      </p:sp>
      <p:pic>
        <p:nvPicPr>
          <p:cNvPr id="28675" name="Picture 2" descr="C:\Users\1\Pictures\135px-Flag_of_Germany_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00438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7" descr="29269547_th_2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43563"/>
            <a:ext cx="14287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Box 4"/>
          <p:cNvSpPr txBox="1">
            <a:spLocks noChangeArrowheads="1"/>
          </p:cNvSpPr>
          <p:nvPr/>
        </p:nvSpPr>
        <p:spPr bwMode="auto">
          <a:xfrm>
            <a:off x="1428750" y="5534025"/>
            <a:ext cx="15716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/>
              <a:t>- России по пути с Германией в строительст-ве будущего.</a:t>
            </a:r>
          </a:p>
        </p:txBody>
      </p:sp>
      <p:pic>
        <p:nvPicPr>
          <p:cNvPr id="29702" name="Picture 7" descr="http://groups.google.com/group/Russkiy-Mir/attach/17f232d3b22af3d4/image001.jpg?part=4&amp;thumb=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5214938"/>
            <a:ext cx="3286125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285750" y="642938"/>
            <a:ext cx="52149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</a:t>
            </a:r>
            <a:r>
              <a:rPr lang="ru-RU">
                <a:solidFill>
                  <a:schemeClr val="bg1"/>
                </a:solidFill>
              </a:rPr>
              <a:t>По форме правления Германия </a:t>
            </a:r>
            <a:r>
              <a:rPr lang="ru-RU"/>
              <a:t>— </a:t>
            </a:r>
            <a:r>
              <a:rPr lang="ru-RU" b="1">
                <a:solidFill>
                  <a:srgbClr val="FF0000"/>
                </a:solidFill>
              </a:rPr>
              <a:t>парламентская республика</a:t>
            </a:r>
            <a:r>
              <a:rPr lang="ru-RU"/>
              <a:t>.</a:t>
            </a:r>
          </a:p>
          <a:p>
            <a:r>
              <a:rPr lang="ru-RU"/>
              <a:t>     Глава государства — </a:t>
            </a:r>
            <a:r>
              <a:rPr lang="ru-RU">
                <a:solidFill>
                  <a:srgbClr val="FF0000"/>
                </a:solidFill>
              </a:rPr>
              <a:t>федеральный президент</a:t>
            </a:r>
            <a:r>
              <a:rPr lang="ru-RU"/>
              <a:t>, который выполняет скорее представительские функции и назначает федерального канцлера. Федеральный президент ФРГ приносит следующую присягу: «Я клянусь посвятить свои силы благу немецкого народа (deutschen Volkes), умножать его достояние, оберегать его от ущерба, блюсти и охранять Основной закон и законы Федерации, добросовестно исполнять свои обязанности и соблюдать справедливость по отношению к каждому. Да поможет мне Бог».  </a:t>
            </a:r>
          </a:p>
          <a:p>
            <a:r>
              <a:rPr lang="ru-RU"/>
              <a:t>    </a:t>
            </a:r>
            <a:r>
              <a:rPr lang="ru-RU">
                <a:solidFill>
                  <a:srgbClr val="FF0000"/>
                </a:solidFill>
              </a:rPr>
              <a:t>Федеральный канцлер </a:t>
            </a:r>
            <a:r>
              <a:rPr lang="ru-RU"/>
              <a:t>является главой Правительства Германии. Он руководит деятельностью Федерального правительства. Поэтому форму правления Германии часто ещё называют </a:t>
            </a:r>
            <a:r>
              <a:rPr lang="ru-RU" b="1">
                <a:solidFill>
                  <a:srgbClr val="FF0000"/>
                </a:solidFill>
              </a:rPr>
              <a:t>канцлерской демократией.</a:t>
            </a:r>
          </a:p>
        </p:txBody>
      </p:sp>
      <p:pic>
        <p:nvPicPr>
          <p:cNvPr id="29699" name="Picture 8" descr=" 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50" y="285750"/>
            <a:ext cx="25146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286512" y="3286124"/>
            <a:ext cx="2181212" cy="87629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/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Ангела </a:t>
            </a:r>
            <a:r>
              <a:rPr lang="ru-RU" sz="1800" err="1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Меркель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–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ныне действующий канцлер Германии</a:t>
            </a:r>
            <a:endParaRPr lang="ru-RU" sz="1800">
              <a:solidFill>
                <a:schemeClr val="bg1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643563" y="4071938"/>
            <a:ext cx="3357562" cy="2214562"/>
          </a:xfrm>
        </p:spPr>
        <p:txBody>
          <a:bodyPr/>
          <a:lstStyle/>
          <a:p>
            <a:pPr>
              <a:defRPr/>
            </a:pP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Христианские демократы и 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– демократы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образовали «большую коалицию» двух крупнейших партий страны  и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коалиционное правительство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 главе 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Ангелой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Меркель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214313" y="1500188"/>
            <a:ext cx="60007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   Германский </a:t>
            </a:r>
            <a:r>
              <a:rPr lang="ru-RU">
                <a:solidFill>
                  <a:srgbClr val="FF0000"/>
                </a:solidFill>
              </a:rPr>
              <a:t>бундестаг (парламент) </a:t>
            </a:r>
            <a:r>
              <a:rPr lang="ru-RU"/>
              <a:t>и </a:t>
            </a:r>
            <a:r>
              <a:rPr lang="ru-RU">
                <a:solidFill>
                  <a:srgbClr val="FF0000"/>
                </a:solidFill>
              </a:rPr>
              <a:t>бундесрат</a:t>
            </a:r>
            <a:r>
              <a:rPr lang="ru-RU"/>
              <a:t> </a:t>
            </a:r>
            <a:r>
              <a:rPr lang="ru-RU">
                <a:solidFill>
                  <a:srgbClr val="FF0000"/>
                </a:solidFill>
              </a:rPr>
              <a:t>(орган представительства земель) </a:t>
            </a:r>
            <a:r>
              <a:rPr lang="ru-RU"/>
              <a:t>осуществляют законосовещательную и законодательную функции на федеральном уровне и уполномочены большинством голосов в две трети в каждом из органов вносить изменения в конституцию. </a:t>
            </a:r>
          </a:p>
          <a:p>
            <a:r>
              <a:rPr lang="ru-RU"/>
              <a:t>    На региональном уровне законотворчеством занимаются парламенты земель — ландтаги и бюргершафты (парламенты городов-земель Гамбург и Бремен). </a:t>
            </a:r>
          </a:p>
          <a:p>
            <a:r>
              <a:rPr lang="ru-RU"/>
              <a:t>     Они принимают законы, действующие в пределах земель. Парламенты во всех землях, кроме Баварии однопалатные.</a:t>
            </a:r>
          </a:p>
        </p:txBody>
      </p:sp>
      <p:pic>
        <p:nvPicPr>
          <p:cNvPr id="30723" name="Picture 2" descr="C:\Users\1\Pictures\100px-Coat_of_Arms_of_Germany_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285750"/>
            <a:ext cx="2500313" cy="382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8" descr="http://im7-tub-ru.yandex.net/i?id=448724057-3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5286375"/>
            <a:ext cx="1571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12" descr="http://studiiburse.info/wp-content/uploads/2012/11/5a6d1b7323043d1c7f79ef0564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142875"/>
            <a:ext cx="304800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8" descr="http://www.city-de.info/uploads/posts/2012-04/1333405779_bundesrat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38" y="4357688"/>
            <a:ext cx="2786062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285728"/>
            <a:ext cx="7924800" cy="4143404"/>
          </a:xfrm>
        </p:spPr>
        <p:txBody>
          <a:bodyPr/>
          <a:lstStyle/>
          <a:p>
            <a:pPr>
              <a:defRPr/>
            </a:pP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Национальный  государственный флаг Германии состоит из </a:t>
            </a:r>
            <a:r>
              <a:rPr lang="ru-RU" sz="1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черной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красной  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18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желтой  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горизонтальных полос.  Расшифровка  цветов: 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Черный цвет  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флаге рассматривают  как символ  прошлого,  былого  Германской империи. 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 цвет  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символизирует  современное внутриполитическое положение страны.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Желтая полоса  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олицетворяет будущее этой державы.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Государственный герб Германии – это щит желтого цвета, на котором расположен черный орел с окровавленными лапами. Орел на гербе Германии символизирует силу и мощь государства.</a:t>
            </a:r>
            <a:b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Государственный гимн появился еще до революции 1848 г., – это «Германская песнь», олицетворявшая стремление германского народа к единству. В 1922 г. утверждена первым </a:t>
            </a:r>
            <a:r>
              <a:rPr lang="ru-RU" sz="180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рейхспрезидентом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Веймарской республики  Ф. </a:t>
            </a:r>
            <a:r>
              <a:rPr lang="ru-RU" sz="180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Эбертом</a:t>
            </a:r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качестве гимна государства.</a:t>
            </a:r>
            <a:r>
              <a:rPr lang="ru-RU" sz="1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Германия сегодня является членом Европейского союза, входит в «Большую восьмерку», является членом НАТО и претендует на вхождение в постоянные члены Совета Безопасности ООН.</a:t>
            </a:r>
            <a:endParaRPr lang="ru-RU" sz="18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714750" y="5214938"/>
            <a:ext cx="1743075" cy="1000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Берлин – столица Германии.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2" name="Picture 6" descr="C:\Users\Olga\Desktop\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4071938"/>
            <a:ext cx="3643313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f9.ifotki.info/org/c0b61059a17e2de61984cbf7f5112d3e6dc94e980454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42875"/>
            <a:ext cx="3543300" cy="649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143375" y="5929313"/>
            <a:ext cx="4786313" cy="71437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Герб города Берлина – столицы Германии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000496" y="142852"/>
            <a:ext cx="4857784" cy="1000132"/>
          </a:xfrm>
        </p:spPr>
        <p:txBody>
          <a:bodyPr/>
          <a:lstStyle/>
          <a:p>
            <a:pPr>
              <a:defRPr/>
            </a:pPr>
            <a:r>
              <a:rPr lang="ru-RU" sz="2800" b="1" smtClean="0"/>
              <a:t>Немецкий национальный  костюм</a:t>
            </a:r>
            <a:endParaRPr lang="ru-RU" sz="2800" b="1"/>
          </a:p>
        </p:txBody>
      </p:sp>
      <p:pic>
        <p:nvPicPr>
          <p:cNvPr id="33797" name="Picture 6" descr="http://www.graycell.ru/picture/big/berlin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143000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357188" y="1643063"/>
            <a:ext cx="8229600" cy="378618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1945-1949 гг.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оккупационный режим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1949-1990 гг.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сосуществование  и соревнование ФРГ и ГДР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1990 г.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– объединение двух германских                                государств в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ФЕДЕРАТИВНУЮ РЕСПУБЛИКУ ГЕРМАНИЮ</a:t>
            </a: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solidFill>
                <a:srgbClr val="FF0000"/>
              </a:solidFill>
            </a:endParaRP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57163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3   периода послевоенной истории</a:t>
            </a:r>
            <a:br>
              <a:rPr lang="ru-RU" smtClean="0"/>
            </a:br>
            <a:r>
              <a:rPr lang="ru-RU" smtClean="0"/>
              <a:t>                    </a:t>
            </a:r>
            <a:r>
              <a:rPr lang="ru-RU" smtClean="0">
                <a:solidFill>
                  <a:schemeClr val="bg1"/>
                </a:solidFill>
              </a:rPr>
              <a:t>ГЕРМАНИИ</a:t>
            </a:r>
            <a:r>
              <a:rPr lang="ru-RU" smtClean="0"/>
              <a:t>: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928802"/>
            <a:ext cx="3857625" cy="1928826"/>
          </a:xfrm>
        </p:spPr>
        <p:txBody>
          <a:bodyPr/>
          <a:lstStyle/>
          <a:p>
            <a:pPr>
              <a:defRPr/>
            </a:pPr>
            <a:r>
              <a:rPr lang="ru-RU" sz="2800" b="1" smtClean="0"/>
              <a:t>Сохранение традиций, 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преумножение</a:t>
            </a:r>
            <a:r>
              <a:rPr lang="ru-RU" sz="2800" b="1" smtClean="0"/>
              <a:t> достижений.</a:t>
            </a:r>
            <a:endParaRPr lang="ru-RU" sz="2800" b="1"/>
          </a:p>
        </p:txBody>
      </p:sp>
      <p:pic>
        <p:nvPicPr>
          <p:cNvPr id="34819" name="Picture 5" descr="http://ljplus.ru/img4/m/u/murskij/bayern-cop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214313"/>
            <a:ext cx="4781550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 descr="http://vostokmedia.com/files/Image/news/129202_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214313"/>
            <a:ext cx="238125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7" descr="http://www.johns-bavarian-tours.com/uploads/tx_templavoila/neuschwanstein-tou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929063"/>
            <a:ext cx="4000500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142875" y="785813"/>
            <a:ext cx="8643938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i="1" dirty="0">
              <a:latin typeface="Georgia" pitchFamily="18" charset="0"/>
            </a:endParaRPr>
          </a:p>
          <a:p>
            <a:pPr algn="ctr">
              <a:defRPr/>
            </a:pPr>
            <a:r>
              <a:rPr lang="ru-RU" sz="3200" b="1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3. </a:t>
            </a:r>
          </a:p>
          <a:p>
            <a:pPr algn="ctr">
              <a:defRPr/>
            </a:pP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Дать итоговую оценку степени развитости Германии.</a:t>
            </a:r>
          </a:p>
          <a:p>
            <a:pPr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Предположить, в каких направлениях следует двигаться  этой стране для достижения еще больших результатов.</a:t>
            </a:r>
          </a:p>
        </p:txBody>
      </p:sp>
      <p:pic>
        <p:nvPicPr>
          <p:cNvPr id="35843" name="Picture 5" descr="http://cs5039.userapi.com/u30606425/116601450/x_b93e2b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0" y="3929063"/>
            <a:ext cx="57531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38" y="1357313"/>
            <a:ext cx="8215312" cy="40624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Литература и используемые материалы:</a:t>
            </a:r>
          </a:p>
          <a:p>
            <a:pPr algn="ctr">
              <a:defRPr/>
            </a:pPr>
            <a:endParaRPr lang="ru-RU" sz="2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http://www.euroruss-usiness.com/ru/ecsparvochnik/germanyeko/obschaya-harakteristika-germanii.html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Германия  (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germany.web-3.ru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457200" indent="-457200"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3.Яндекс-фото.</a:t>
            </a:r>
          </a:p>
          <a:p>
            <a:pPr marL="457200" indent="-457200"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4.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http://i-fakt.ru/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http://ru.wikipedia.org/wiki/</a:t>
            </a:r>
            <a:r>
              <a:rPr lang="en-US" sz="2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politik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6.http://images.yandex.ru/</a:t>
            </a:r>
          </a:p>
          <a:p>
            <a:pPr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en-US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http://en.wikipedia.org/wiki/Germany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Томейлин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Б. Германия.- М.: Прогресс, 2011. </a:t>
            </a:r>
          </a:p>
          <a:p>
            <a:pPr marL="457200" indent="-457200">
              <a:defRPr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9. Кузнецова Е. Германия. – М.: </a:t>
            </a:r>
            <a:r>
              <a:rPr lang="ru-RU" sz="20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Эксмо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2010.</a:t>
            </a:r>
          </a:p>
          <a:p>
            <a:pPr marL="457200" indent="-457200">
              <a:buFontTx/>
              <a:buAutoNum type="arabicPeriod" startAt="4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628" y="5500702"/>
            <a:ext cx="2571768" cy="857256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000" b="1" smtClean="0">
                <a:solidFill>
                  <a:srgbClr val="FF0000"/>
                </a:solidFill>
              </a:rPr>
              <a:t>- Величие  любой страны  -  в  величии  ее  народа!</a:t>
            </a:r>
            <a:endParaRPr lang="ru-RU" sz="2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1"/>
          <p:cNvSpPr>
            <a:spLocks noChangeArrowheads="1"/>
          </p:cNvSpPr>
          <p:nvPr/>
        </p:nvSpPr>
        <p:spPr bwMode="auto">
          <a:xfrm>
            <a:off x="571500" y="1000125"/>
            <a:ext cx="492918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 u="sng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Задание 1. </a:t>
            </a:r>
          </a:p>
          <a:p>
            <a:pPr algn="ctr"/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1. Используя  текст учебника, ответить на вопрос: </a:t>
            </a:r>
          </a:p>
          <a:p>
            <a:pPr>
              <a:buFont typeface="Arial" charset="0"/>
              <a:buNone/>
            </a:pPr>
            <a:r>
              <a:rPr lang="ru-RU" sz="2800">
                <a:latin typeface="Times New Roman" pitchFamily="18" charset="0"/>
                <a:cs typeface="Times New Roman" pitchFamily="18" charset="0"/>
              </a:rPr>
              <a:t>   - 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В чём различия экономического и политического развития</a:t>
            </a:r>
          </a:p>
          <a:p>
            <a:pPr>
              <a:buFont typeface="Arial" charset="0"/>
              <a:buNone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ГДР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ФРГ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2. Доказать историческую целесообразность разделения  страны на два государства в условиях политических реалий того времени.</a:t>
            </a:r>
          </a:p>
        </p:txBody>
      </p:sp>
      <p:pic>
        <p:nvPicPr>
          <p:cNvPr id="8195" name="Picture 4" descr="http://im6-tub-ru.yandex.net/i?id=269305291-04-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1428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http://im3-tub-ru.yandex.net/i?id=265006040-32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75" y="5857875"/>
            <a:ext cx="14287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http://allemandsansconte.fr/webquestclausthal/Karte_DDR-BRD_zusamme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0"/>
            <a:ext cx="3357562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0" descr="Вильгельм Кейтель подписывает Акт о безоговорочной капитуляции Герман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4000500"/>
            <a:ext cx="4286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642938" y="5500688"/>
            <a:ext cx="3929062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В. Кейтель подписывает Акт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безоговорочной капитуляции</a:t>
            </a:r>
          </a:p>
          <a:p>
            <a:pPr algn="ctr"/>
            <a:r>
              <a:rPr lang="ru-RU" sz="16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Германии</a:t>
            </a:r>
          </a:p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мая 1945 г. 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5072063" y="142875"/>
            <a:ext cx="3786187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>
              <a:solidFill>
                <a:schemeClr val="bg2"/>
              </a:solidFill>
            </a:endParaRPr>
          </a:p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 подписания Акта о безоговорочной капитуляции</a:t>
            </a:r>
          </a:p>
          <a:p>
            <a:pPr algn="ctr"/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Германия лишилась своей государственности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 В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западных зонах власть осуществляли США, 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Франция и Великобритания, а в  восточной – СССР.</a:t>
            </a:r>
          </a:p>
          <a:p>
            <a:pPr algn="ctr"/>
            <a:r>
              <a:rPr lang="ru-RU" sz="2000" b="1">
                <a:latin typeface="Times New Roman" pitchFamily="18" charset="0"/>
                <a:cs typeface="Times New Roman" pitchFamily="18" charset="0"/>
              </a:rPr>
              <a:t>Общее руководство осуществлял </a:t>
            </a:r>
            <a:r>
              <a:rPr lang="ru-RU"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Контрольный совет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221" name="Picture 6" descr="http://i5.fastpic.ru/big/2010/1026/d1/1d68773e492faf5a75c2c8bd561fabd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0"/>
            <a:ext cx="471487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28625" y="4214813"/>
            <a:ext cx="3829050" cy="1000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Советский солдат водружает Знамя Победы над рейхстагом.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utoUpdateAnimBg="0"/>
      <p:bldP spid="922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ediasubs.ru/group/uploads/pr/pridumaj-kartine-nazvanie/image2/TliMThjY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42875"/>
            <a:ext cx="4762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43504" y="142852"/>
            <a:ext cx="3857652" cy="328614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Памятник  Воину-Освободителю в  Берлине </a:t>
            </a:r>
            <a:b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Трептов-парке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(скульптор Е.В. Вучетич)</a:t>
            </a:r>
            <a:b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smtClean="0"/>
              <a:t>Знаменитый монумент  изображает советского воина с маленькой девочкой на руках. На территории комплекса в </a:t>
            </a:r>
            <a:r>
              <a:rPr lang="ru-RU" sz="2000" b="1" err="1" smtClean="0">
                <a:solidFill>
                  <a:schemeClr val="bg1"/>
                </a:solidFill>
              </a:rPr>
              <a:t>Трептов-парке</a:t>
            </a:r>
            <a:r>
              <a:rPr lang="ru-RU" sz="2000" b="1" smtClean="0">
                <a:solidFill>
                  <a:schemeClr val="bg1"/>
                </a:solidFill>
              </a:rPr>
              <a:t> </a:t>
            </a:r>
            <a:r>
              <a:rPr lang="ru-RU" sz="2000" b="1" smtClean="0"/>
              <a:t>находятся братские могилы, где захоронены останки </a:t>
            </a:r>
            <a:r>
              <a:rPr lang="ru-RU" sz="2000" b="1" smtClean="0">
                <a:solidFill>
                  <a:schemeClr val="bg1"/>
                </a:solidFill>
              </a:rPr>
              <a:t>7,2 тысячи человек</a:t>
            </a:r>
            <a:r>
              <a:rPr lang="ru-RU" sz="2000" smtClean="0">
                <a:solidFill>
                  <a:schemeClr val="bg1"/>
                </a:solidFill>
              </a:rPr>
              <a:t>.</a:t>
            </a:r>
            <a:endParaRPr lang="ru-RU" sz="240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://img1.1tv.ru/imgsize460x345/2009050811385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357563"/>
            <a:ext cx="43815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429000" y="908050"/>
            <a:ext cx="5583238" cy="58070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После </a:t>
            </a: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прекращения</a:t>
            </a:r>
            <a:r>
              <a:rPr lang="ru-RU" sz="2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 мая 1945 года государственного существования Германии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от её территории были отделены территория бывшей Австрии (разделена на 4 зоны оккупации), Эльзас и Лотарингия (возвращены в состав Франции), Судетская область (возвращена в состав Чехословакии), область Эйпена и Мальмеди (возвращена в состав Бельгии), восстановлена государственность Люксембурга, отделены аннексированные в 1939 году территории Польши (Познань, Варталанд, часть Померании). Мемельская (Клайпедская) область возвращена в состав Литовской ССР.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Восточная Пруссия разделена между СССР и Польшей.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Остальная часть была разделена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4 </a:t>
            </a:r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оккупационных зоны: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советскую, американскую, британскую и французскую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        Часть своей оккупационной зоны к востоку от рек Одера и Нейсе СССР передал Польше.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214313"/>
            <a:ext cx="8229600" cy="72548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Оккупация Германии</a:t>
            </a:r>
          </a:p>
        </p:txBody>
      </p:sp>
      <p:pic>
        <p:nvPicPr>
          <p:cNvPr id="32773" name="Picture 5" descr="Berl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928688"/>
            <a:ext cx="350043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7" descr="29269547_th_2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43563"/>
            <a:ext cx="142875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1428750" y="5572125"/>
            <a:ext cx="2286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- Так было недолго. Страны-победительницы слишком разные.</a:t>
            </a:r>
          </a:p>
        </p:txBody>
      </p:sp>
      <p:pic>
        <p:nvPicPr>
          <p:cNvPr id="11271" name="Picture 5" descr="http://vikta.ucoz.ru/_fr/0/s55210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" y="3357563"/>
            <a:ext cx="350043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7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Текст 4"/>
          <p:cNvSpPr>
            <a:spLocks noGrp="1"/>
          </p:cNvSpPr>
          <p:nvPr>
            <p:ph type="body" idx="1"/>
          </p:nvPr>
        </p:nvSpPr>
        <p:spPr>
          <a:xfrm>
            <a:off x="6221413" y="1500188"/>
            <a:ext cx="2922587" cy="2643187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Крымской (Ялтинской) Конференции 1945 г.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лидеры стран-победительниц: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Ф. Рузвельт,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У. Черчилль,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И.В. Сталин.</a:t>
            </a:r>
          </a:p>
        </p:txBody>
      </p:sp>
      <p:pic>
        <p:nvPicPr>
          <p:cNvPr id="12291" name="Picture 5" descr="http://www.academic.marist.edu/nork/imag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5643562" cy="650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3000375"/>
            <a:ext cx="8501062" cy="38576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В дальнейшем произошло политико-экономическое объединение американской, британской и французских оккупационных зон в т.н.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Тризонию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, с 1949 г. - 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Федеративная Республика Германии (ФРГ)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Члены антигитлеровской коалиции, прежде всего США, СССР, Великобритания, а позже и Франция, сначала добивались осуществления согласованной оккупационной политики. Главными задачами в этой политике были </a:t>
            </a:r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демилитаризация,  демократизация, декартелизация и «денацификация» </a:t>
            </a: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политика 4-х «Д».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Мирный договор с ФРГ по итогам Второй мировой войны не подписан до настоящего времени.</a:t>
            </a:r>
          </a:p>
          <a:p>
            <a:pPr eaLnBrk="1" hangingPunct="1">
              <a:lnSpc>
                <a:spcPct val="80000"/>
              </a:lnSpc>
            </a:pPr>
            <a:endParaRPr lang="ru-RU" sz="1800" smtClean="0">
              <a:latin typeface="Comic Sans MS" pitchFamily="66" charset="0"/>
            </a:endParaRPr>
          </a:p>
        </p:txBody>
      </p:sp>
      <p:pic>
        <p:nvPicPr>
          <p:cNvPr id="33798" name="Picture 6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0" y="142875"/>
            <a:ext cx="471487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http://nazadvgsvg.ru/uploads/0009/6c/04/10189-1-f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5"/>
            <a:ext cx="40719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 advAuto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1454</TotalTime>
  <Words>1741</Words>
  <Application>Microsoft Office PowerPoint</Application>
  <PresentationFormat>Экран (4:3)</PresentationFormat>
  <Paragraphs>142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1" baseType="lpstr">
      <vt:lpstr>Arial</vt:lpstr>
      <vt:lpstr>Constantia</vt:lpstr>
      <vt:lpstr>Wingdings 2</vt:lpstr>
      <vt:lpstr>Calibri</vt:lpstr>
      <vt:lpstr>Times New Roman</vt:lpstr>
      <vt:lpstr>Wingdings</vt:lpstr>
      <vt:lpstr>Comic Sans MS</vt:lpstr>
      <vt:lpstr>Georgia</vt:lpstr>
      <vt:lpstr>Бумажная</vt:lpstr>
      <vt:lpstr> Германия: основные вехи раскола и объединения  (1945-1990 гг. – нач. ХХI в.)</vt:lpstr>
      <vt:lpstr>- Думать  будем  вместе!</vt:lpstr>
      <vt:lpstr>3   периода послевоенной истории                     ГЕРМАНИИ:</vt:lpstr>
      <vt:lpstr>Слайд 4</vt:lpstr>
      <vt:lpstr>Слайд 5</vt:lpstr>
      <vt:lpstr>        Памятник  Воину-Освободителю в  Берлине  в Трептов-парке  (скульптор Е.В. Вучетич)    Знаменитый монумент  изображает советского воина с маленькой девочкой на руках. На территории комплекса в Трептов-парке находятся братские могилы, где захоронены останки 7,2 тысячи человек.</vt:lpstr>
      <vt:lpstr>Оккупация Германии</vt:lpstr>
      <vt:lpstr>Слайд 8</vt:lpstr>
      <vt:lpstr>Слайд 9</vt:lpstr>
      <vt:lpstr>Берлинская стена </vt:lpstr>
      <vt:lpstr>Германская Демократическая Республика</vt:lpstr>
      <vt:lpstr>Слайд 12</vt:lpstr>
      <vt:lpstr>О  лидерах  прошлого</vt:lpstr>
      <vt:lpstr>Слайд 14</vt:lpstr>
      <vt:lpstr>Слайд 15</vt:lpstr>
      <vt:lpstr>Федеративная Республика Германии</vt:lpstr>
      <vt:lpstr>Слайд 17</vt:lpstr>
      <vt:lpstr>Слайд 18</vt:lpstr>
      <vt:lpstr>Слайд 19</vt:lpstr>
      <vt:lpstr>Слайд 20</vt:lpstr>
      <vt:lpstr>Падение стены </vt:lpstr>
      <vt:lpstr>Слайд 22</vt:lpstr>
      <vt:lpstr>Слайд 23</vt:lpstr>
      <vt:lpstr>Слайд 24</vt:lpstr>
      <vt:lpstr>Слайд 25</vt:lpstr>
      <vt:lpstr>      Ангела Меркель – ныне действующий канцлер Германии</vt:lpstr>
      <vt:lpstr>Слайд 27</vt:lpstr>
      <vt:lpstr> Национальный  государственный флаг Германии состоит из черной,  красной  и  желтой  горизонтальных полос.  Расшифровка  цветов:      Черный цвет  на флаге рассматривают  как символ  прошлого,  былого  Германской империи.      Красный  цвет  символизирует  современное внутриполитическое положение страны.     Желтая полоса  олицетворяет будущее этой державы.     Государственный герб Германии – это щит желтого цвета, на котором расположен черный орел с окровавленными лапами. Орел на гербе Германии символизирует силу и мощь государства.      Государственный гимн появился еще до революции 1848 г., – это «Германская песнь», олицетворявшая стремление германского народа к единству. В 1922 г. утверждена первым рейхспрезидентом  Веймарской республики  Ф. Эбертом в качестве гимна государства.      Германия сегодня является членом Европейского союза, входит в «Большую восьмерку», является членом НАТО и претендует на вхождение в постоянные члены Совета Безопасности ООН.</vt:lpstr>
      <vt:lpstr>Немецкий национальный  костюм</vt:lpstr>
      <vt:lpstr>Сохранение традиций, преумножение достижений.</vt:lpstr>
      <vt:lpstr>Слайд 31</vt:lpstr>
      <vt:lpstr>- Величие  любой страны  -  в  величии  ее  народа!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487</cp:revision>
  <dcterms:created xsi:type="dcterms:W3CDTF">2010-04-21T12:39:51Z</dcterms:created>
  <dcterms:modified xsi:type="dcterms:W3CDTF">2013-04-26T08:56:24Z</dcterms:modified>
</cp:coreProperties>
</file>