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316" r:id="rId2"/>
    <p:sldId id="328" r:id="rId3"/>
    <p:sldId id="329" r:id="rId4"/>
    <p:sldId id="258" r:id="rId5"/>
    <p:sldId id="276" r:id="rId6"/>
    <p:sldId id="259" r:id="rId7"/>
    <p:sldId id="277" r:id="rId8"/>
    <p:sldId id="262" r:id="rId9"/>
    <p:sldId id="264" r:id="rId10"/>
    <p:sldId id="261" r:id="rId11"/>
    <p:sldId id="263" r:id="rId12"/>
    <p:sldId id="266" r:id="rId13"/>
    <p:sldId id="327" r:id="rId14"/>
    <p:sldId id="317" r:id="rId15"/>
    <p:sldId id="318" r:id="rId16"/>
    <p:sldId id="267" r:id="rId17"/>
    <p:sldId id="268" r:id="rId18"/>
    <p:sldId id="33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87" autoAdjust="0"/>
    <p:restoredTop sz="94660"/>
  </p:normalViewPr>
  <p:slideViewPr>
    <p:cSldViewPr>
      <p:cViewPr varScale="1">
        <p:scale>
          <a:sx n="69" d="100"/>
          <a:sy n="69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1C0FDB6-FE51-48E3-A532-D6EF8C7A41AD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7AA2960-9982-47D1-A082-F9AB565290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345055-F0F6-466C-8DBA-2BCF15DB8F1C}" type="slidenum">
              <a:rPr lang="ru-RU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A1D8C-7B6C-43F2-AE62-CF2423984C54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7F190-2BB8-4F98-A589-93FFB2DDBC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81F20-11ED-4D16-9F16-7ACBFEE523B4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97405-450A-42D3-AF25-C238066EDE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6BFB8-FD0A-4E6A-9B3C-D37691DC70CD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DD9C9-26A4-4B47-B370-EF8D9323BB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79A8B-957A-4CDC-B3DA-D1EC5FF2E2A9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FA761-486C-43AB-A635-780946868C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2907B-96C6-4424-80E1-EBC3581B28C1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CE31E-9282-4F82-A51A-72A783285A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C6099-FA92-420B-B61D-AB547C36C9F1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51507-4627-405B-B5B9-74C815B11F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0DE51-FA8D-4499-B380-F7B2E31E90BE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ADA72-5603-4224-B045-D7AC3F3E9B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B735C-D9DC-48B7-AD01-E167DE9D4D48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EA1E8-D3AF-45EF-80D1-D0BC522465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F5D33-4E5C-4820-BFFB-76DDC51F7A13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5E17F-ACA9-41D0-954D-0014BCFDE5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BD936-6B5E-490C-9894-6B93CC718343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CC07C-C1E6-4687-9637-EA691B20D7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0A3BE-B426-41C1-A466-B5DB239B05E7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572E4-C71E-4153-BA54-46B5A1DC12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59397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A503F4-27DE-43A5-BC75-309DF6133AB9}" type="datetimeFigureOut">
              <a:rPr lang="ru-RU"/>
              <a:pPr>
                <a:defRPr/>
              </a:pPr>
              <a:t>29.04.2013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DB3CDF-3E05-4125-89EB-EEFCC091F1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3" r:id="rId4"/>
    <p:sldLayoutId id="2147483687" r:id="rId5"/>
    <p:sldLayoutId id="2147483682" r:id="rId6"/>
    <p:sldLayoutId id="2147483688" r:id="rId7"/>
    <p:sldLayoutId id="2147483689" r:id="rId8"/>
    <p:sldLayoutId id="2147483690" r:id="rId9"/>
    <p:sldLayoutId id="2147483681" r:id="rId10"/>
    <p:sldLayoutId id="21474836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ctrTitle" idx="4294967295"/>
          </p:nvPr>
        </p:nvSpPr>
        <p:spPr bwMode="auto">
          <a:xfrm>
            <a:off x="395288" y="1052513"/>
            <a:ext cx="7772400" cy="280828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800" cap="none" dirty="0" smtClean="0">
                <a:effectLst/>
              </a:rPr>
              <a:t/>
            </a:r>
            <a:br>
              <a:rPr lang="ru-RU" sz="4800" cap="none" dirty="0" smtClean="0">
                <a:effectLst/>
              </a:rPr>
            </a:br>
            <a:endParaRPr lang="ru-RU" sz="4800" cap="none" dirty="0" smtClean="0">
              <a:effectLst/>
            </a:endParaRPr>
          </a:p>
        </p:txBody>
      </p:sp>
      <p:sp>
        <p:nvSpPr>
          <p:cNvPr id="14338" name="Rectangle 3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r>
              <a:rPr lang="ru-RU" b="1" i="1" dirty="0" smtClean="0"/>
              <a:t>Интегрированный урок: </a:t>
            </a:r>
          </a:p>
          <a:p>
            <a:pPr marL="0" indent="0" algn="ctr" eaLnBrk="1" hangingPunct="1">
              <a:buFont typeface="Wingdings 2" pitchFamily="18" charset="2"/>
              <a:buNone/>
            </a:pPr>
            <a:r>
              <a:rPr lang="ru-RU" b="1" i="1" dirty="0" smtClean="0"/>
              <a:t>химия- география</a:t>
            </a:r>
          </a:p>
        </p:txBody>
      </p:sp>
      <p:pic>
        <p:nvPicPr>
          <p:cNvPr id="3" name="Рисунок 2" descr="стр этан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4650" y="4437063"/>
            <a:ext cx="241935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51520" y="1628800"/>
            <a:ext cx="8530412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УГЛЕВОДОРОДЫ.</a:t>
            </a:r>
          </a:p>
          <a:p>
            <a:pPr algn="ctr">
              <a:defRPr/>
            </a:pPr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Природа и применение.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остав и  примен газ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513"/>
            <a:ext cx="9144000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0" y="188913"/>
            <a:ext cx="9031288" cy="76993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</a:rPr>
              <a:t>ПРИМЕНЕНИЕ   ПРИРОДНОГО   ГАЗА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фракции поп неф газ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4"/>
          <p:cNvSpPr txBox="1">
            <a:spLocks noChangeArrowheads="1"/>
          </p:cNvSpPr>
          <p:nvPr/>
        </p:nvSpPr>
        <p:spPr bwMode="auto">
          <a:xfrm>
            <a:off x="0" y="188913"/>
            <a:ext cx="8893175" cy="83026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dirty="0">
                <a:solidFill>
                  <a:srgbClr val="7030A0"/>
                </a:solidFill>
              </a:rPr>
              <a:t>ПОПУТНЫЙ   НЕФТЯНОЙ   ГАЗ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применен попут нефт газ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dirty="0" smtClean="0">
                <a:effectLst/>
              </a:rPr>
              <a:t>     </a:t>
            </a:r>
            <a:r>
              <a:rPr lang="ru-RU" sz="4400" b="1" cap="none" dirty="0" smtClean="0">
                <a:effectLst/>
              </a:rPr>
              <a:t>Характеристика  ресурсов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4294967295"/>
          </p:nvPr>
        </p:nvSpPr>
        <p:spPr>
          <a:xfrm>
            <a:off x="179512" y="1772816"/>
            <a:ext cx="8686800" cy="45259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b="1" i="1" dirty="0" smtClean="0"/>
              <a:t>1. по типу :  минеральные</a:t>
            </a:r>
          </a:p>
          <a:p>
            <a:pPr>
              <a:buFont typeface="Wingdings 2" pitchFamily="18" charset="2"/>
              <a:buNone/>
            </a:pPr>
            <a:r>
              <a:rPr lang="ru-RU" sz="3600" b="1" i="1" dirty="0" smtClean="0"/>
              <a:t>2. по образованию :  осадочные</a:t>
            </a:r>
          </a:p>
          <a:p>
            <a:pPr>
              <a:buFont typeface="Wingdings 2" pitchFamily="18" charset="2"/>
              <a:buNone/>
            </a:pPr>
            <a:r>
              <a:rPr lang="ru-RU" sz="3600" b="1" i="1" dirty="0" smtClean="0"/>
              <a:t>3. по </a:t>
            </a:r>
            <a:r>
              <a:rPr lang="ru-RU" sz="3600" b="1" i="1" dirty="0" err="1" smtClean="0"/>
              <a:t>исчерпаемости</a:t>
            </a:r>
            <a:r>
              <a:rPr lang="ru-RU" sz="3600" b="1" i="1" dirty="0" smtClean="0"/>
              <a:t>:  </a:t>
            </a:r>
            <a:r>
              <a:rPr lang="ru-RU" sz="3600" b="1" i="1" dirty="0" err="1" smtClean="0"/>
              <a:t>исчерпаемые</a:t>
            </a:r>
            <a:endParaRPr lang="ru-RU" sz="3600" b="1" i="1" dirty="0" smtClean="0"/>
          </a:p>
          <a:p>
            <a:pPr>
              <a:buFont typeface="Wingdings 2" pitchFamily="18" charset="2"/>
              <a:buNone/>
            </a:pPr>
            <a:r>
              <a:rPr lang="ru-RU" sz="3600" b="1" i="1" dirty="0" smtClean="0"/>
              <a:t>                                   </a:t>
            </a:r>
            <a:r>
              <a:rPr lang="ru-RU" sz="3600" b="1" i="1" dirty="0" err="1" smtClean="0"/>
              <a:t>невозобновимые</a:t>
            </a:r>
            <a:endParaRPr lang="ru-RU" sz="3600" b="1" i="1" dirty="0" smtClean="0"/>
          </a:p>
          <a:p>
            <a:pPr>
              <a:buFont typeface="Wingdings 2" pitchFamily="18" charset="2"/>
              <a:buNone/>
            </a:pPr>
            <a:r>
              <a:rPr lang="ru-RU" sz="3600" b="1" i="1" dirty="0" smtClean="0"/>
              <a:t>4. по применению:  многоцелевые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ru-RU" sz="3200" cap="none" dirty="0" smtClean="0">
                <a:effectLst/>
              </a:rPr>
              <a:t>Газовая промышленность получила значительное развитие в мировой экономике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1. Огромные запасы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 2. Относительная дешевизна транспортировки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 3. Экологически «чистое» топливо</a:t>
            </a:r>
          </a:p>
        </p:txBody>
      </p:sp>
      <p:pic>
        <p:nvPicPr>
          <p:cNvPr id="28675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392340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9" y="3429000"/>
            <a:ext cx="486003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>
                <a:effectLst/>
              </a:rPr>
              <a:t>1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554163"/>
            <a:ext cx="8523287" cy="4525962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9699" name="Picture 4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A07_5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Box 2"/>
          <p:cNvSpPr txBox="1">
            <a:spLocks noChangeArrowheads="1"/>
          </p:cNvSpPr>
          <p:nvPr/>
        </p:nvSpPr>
        <p:spPr bwMode="auto">
          <a:xfrm>
            <a:off x="3203575" y="188913"/>
            <a:ext cx="2927350" cy="92233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</a:rPr>
              <a:t>Н Е Ф Т 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1"/>
          <p:cNvSpPr>
            <a:spLocks noChangeArrowheads="1"/>
          </p:cNvSpPr>
          <p:nvPr/>
        </p:nvSpPr>
        <p:spPr bwMode="auto">
          <a:xfrm>
            <a:off x="468313" y="333375"/>
            <a:ext cx="4389437" cy="9239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 u="sng" dirty="0"/>
              <a:t>Запасы нефти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50825" y="1341438"/>
            <a:ext cx="8424863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dirty="0"/>
              <a:t>Природные:      300 </a:t>
            </a:r>
            <a:r>
              <a:rPr lang="ru-RU" sz="4400" b="1" dirty="0" err="1"/>
              <a:t>млрд</a:t>
            </a:r>
            <a:r>
              <a:rPr lang="ru-RU" sz="4400" b="1" dirty="0"/>
              <a:t> т.</a:t>
            </a:r>
          </a:p>
          <a:p>
            <a:endParaRPr lang="ru-RU" sz="4400" b="1" dirty="0"/>
          </a:p>
          <a:p>
            <a:r>
              <a:rPr lang="ru-RU" sz="4400" b="1" dirty="0"/>
              <a:t>Доказанные:    164 </a:t>
            </a:r>
            <a:r>
              <a:rPr lang="ru-RU" sz="4400" b="1" dirty="0" err="1"/>
              <a:t>млрд</a:t>
            </a:r>
            <a:r>
              <a:rPr lang="ru-RU" sz="4400" b="1" dirty="0"/>
              <a:t> т.</a:t>
            </a:r>
          </a:p>
          <a:p>
            <a:endParaRPr lang="ru-RU" sz="4400" b="1" dirty="0"/>
          </a:p>
          <a:p>
            <a:r>
              <a:rPr lang="ru-RU" sz="4400" b="1" dirty="0"/>
              <a:t>Ежегодная добыча:    3,5 </a:t>
            </a:r>
            <a:r>
              <a:rPr lang="ru-RU" sz="4400" b="1" dirty="0" err="1"/>
              <a:t>млрд</a:t>
            </a:r>
            <a:r>
              <a:rPr lang="ru-RU" sz="4400" b="1" dirty="0"/>
              <a:t> т.</a:t>
            </a:r>
          </a:p>
          <a:p>
            <a:endParaRPr lang="ru-RU" sz="4400" b="1" dirty="0"/>
          </a:p>
          <a:p>
            <a:r>
              <a:rPr lang="ru-RU" sz="4400" b="1" dirty="0" err="1"/>
              <a:t>Ресурсообеспеченность</a:t>
            </a:r>
            <a:r>
              <a:rPr lang="ru-RU" sz="4400" b="1" dirty="0"/>
              <a:t>: ???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7062788" y="4724400"/>
            <a:ext cx="20812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Arial" charset="0"/>
              </a:rPr>
              <a:t>46 </a:t>
            </a:r>
            <a:r>
              <a:rPr lang="ru-RU" sz="4400" b="1">
                <a:solidFill>
                  <a:srgbClr val="FF0000"/>
                </a:solidFill>
                <a:latin typeface="Arial" charset="0"/>
              </a:rPr>
              <a:t>лет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Страны,  обладающие крупнейшими  запасами нефти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628775"/>
          <a:ext cx="9144000" cy="522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05596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Страна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Разведанные</a:t>
                      </a:r>
                    </a:p>
                    <a:p>
                      <a:r>
                        <a:rPr lang="ru-RU" sz="2000" dirty="0" smtClean="0"/>
                        <a:t>запасы  ,</a:t>
                      </a:r>
                      <a:r>
                        <a:rPr lang="ru-RU" sz="2000" baseline="0" dirty="0" smtClean="0"/>
                        <a:t> млрд 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Страна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Разведанные</a:t>
                      </a:r>
                    </a:p>
                    <a:p>
                      <a:r>
                        <a:rPr lang="ru-RU" sz="2000" dirty="0" smtClean="0"/>
                        <a:t>запасы  ,</a:t>
                      </a:r>
                      <a:r>
                        <a:rPr lang="ru-RU" sz="2000" baseline="0" dirty="0" smtClean="0"/>
                        <a:t> млрд т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73431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Саудовская</a:t>
                      </a:r>
                    </a:p>
                    <a:p>
                      <a:pPr algn="ctr"/>
                      <a:r>
                        <a:rPr lang="ru-RU" sz="2000" b="1" dirty="0" smtClean="0"/>
                        <a:t>Аравия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43,1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Мексика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8,5</a:t>
                      </a:r>
                      <a:endParaRPr lang="ru-RU" sz="2000" dirty="0"/>
                    </a:p>
                  </a:txBody>
                  <a:tcPr/>
                </a:tc>
              </a:tr>
              <a:tr h="68778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Ирак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16,7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Россия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6,7</a:t>
                      </a:r>
                      <a:endParaRPr lang="ru-RU" sz="2400" b="1" dirty="0"/>
                    </a:p>
                  </a:txBody>
                  <a:tcPr/>
                </a:tc>
              </a:tr>
              <a:tr h="68778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ОАЭ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16,2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Китай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4,0</a:t>
                      </a:r>
                      <a:endParaRPr lang="ru-RU" sz="2000" dirty="0"/>
                    </a:p>
                  </a:txBody>
                  <a:tcPr/>
                </a:tc>
              </a:tr>
              <a:tr h="68778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Кувейт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15,7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США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3,8</a:t>
                      </a:r>
                      <a:endParaRPr lang="ru-RU" sz="2000" dirty="0"/>
                    </a:p>
                  </a:txBody>
                  <a:tcPr/>
                </a:tc>
              </a:tr>
              <a:tr h="68778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Иран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14,9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Ливия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3,8</a:t>
                      </a:r>
                      <a:endParaRPr lang="ru-RU" sz="2000" dirty="0"/>
                    </a:p>
                  </a:txBody>
                  <a:tcPr/>
                </a:tc>
              </a:tr>
              <a:tr h="68778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Венесуэла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10,3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Нигерия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3,0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615" y="0"/>
            <a:ext cx="8686800" cy="1268760"/>
          </a:xfrm>
        </p:spPr>
        <p:txBody>
          <a:bodyPr/>
          <a:lstStyle/>
          <a:p>
            <a:pPr>
              <a:defRPr/>
            </a:pPr>
            <a:r>
              <a:rPr lang="ru-RU" sz="2800" dirty="0" smtClean="0"/>
              <a:t>                              </a:t>
            </a:r>
            <a:r>
              <a:rPr lang="ru-RU" b="1" dirty="0" smtClean="0"/>
              <a:t>Цели урока: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800" dirty="0" smtClean="0"/>
              <a:t>Образовательные:</a:t>
            </a:r>
            <a:endParaRPr lang="ru-RU" sz="2800" dirty="0"/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dirty="0" smtClean="0"/>
              <a:t>1. </a:t>
            </a:r>
            <a:r>
              <a:rPr lang="ru-RU" sz="2800" dirty="0" smtClean="0"/>
              <a:t>Познакомиться с составом и применением газа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800" dirty="0" smtClean="0"/>
              <a:t>2. Выяснить как происходит </a:t>
            </a:r>
            <a:r>
              <a:rPr lang="ru-RU" sz="2800" dirty="0" smtClean="0">
                <a:latin typeface="Arial" charset="0"/>
              </a:rPr>
              <a:t>переработка </a:t>
            </a:r>
            <a:r>
              <a:rPr lang="ru-RU" sz="2800" dirty="0" smtClean="0"/>
              <a:t>нефти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800" dirty="0" smtClean="0"/>
              <a:t>3. Составить рассказ о применении нефти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800" dirty="0" smtClean="0"/>
              <a:t>4.Узнать географию и  особенности нефтяной и газовой промышленности мира. Выявить страны- лидеры по добыче углеводородного сырья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800" dirty="0" smtClean="0"/>
              <a:t>5. </a:t>
            </a:r>
            <a:r>
              <a:rPr lang="ru-RU" sz="2400" dirty="0" smtClean="0">
                <a:latin typeface="Arial" charset="0"/>
              </a:rPr>
              <a:t>Выявить</a:t>
            </a:r>
            <a:r>
              <a:rPr lang="ru-RU" sz="2800" dirty="0" smtClean="0">
                <a:latin typeface="Arial" charset="0"/>
              </a:rPr>
              <a:t> </a:t>
            </a:r>
            <a:r>
              <a:rPr lang="ru-RU" sz="2800" dirty="0" smtClean="0"/>
              <a:t> экологические проблемы в данных отраслях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Развивающие: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 typeface="Wingdings 2" pitchFamily="18" charset="2"/>
              <a:buNone/>
            </a:pPr>
            <a:r>
              <a:rPr lang="ru-RU" dirty="0" smtClean="0"/>
              <a:t>1. Совершенствовать умение работать  с картосхемами и диаграммами</a:t>
            </a:r>
          </a:p>
          <a:p>
            <a:pPr marL="609600" indent="-609600">
              <a:buFont typeface="Wingdings 2" pitchFamily="18" charset="2"/>
              <a:buNone/>
            </a:pPr>
            <a:r>
              <a:rPr lang="ru-RU" dirty="0" smtClean="0"/>
              <a:t>2. Отрабатывать умение обобщать и систематизировать знания</a:t>
            </a:r>
            <a:endParaRPr lang="ru-RU" dirty="0" smtClean="0">
              <a:latin typeface="Arial" charset="0"/>
            </a:endParaRPr>
          </a:p>
          <a:p>
            <a:pPr marL="609600" indent="-609600">
              <a:buFont typeface="Wingdings 2" pitchFamily="18" charset="2"/>
              <a:buNone/>
            </a:pPr>
            <a:r>
              <a:rPr lang="ru-RU" dirty="0" smtClean="0">
                <a:latin typeface="Arial" charset="0"/>
              </a:rPr>
              <a:t>3. Продолжить формирование умений по практическому применению знаний.</a:t>
            </a:r>
          </a:p>
          <a:p>
            <a:pPr marL="609600" indent="-609600">
              <a:buFont typeface="Wingdings 2" pitchFamily="18" charset="2"/>
              <a:buNone/>
            </a:pPr>
            <a:r>
              <a:rPr lang="ru-RU" b="1" dirty="0" smtClean="0"/>
              <a:t>Воспитательные</a:t>
            </a:r>
            <a:r>
              <a:rPr lang="ru-RU" b="1" dirty="0" smtClean="0">
                <a:latin typeface="Arial" charset="0"/>
              </a:rPr>
              <a:t>:</a:t>
            </a:r>
          </a:p>
          <a:p>
            <a:pPr marL="609600" indent="-609600">
              <a:buFont typeface="Wingdings 2" pitchFamily="18" charset="2"/>
              <a:buNone/>
            </a:pPr>
            <a:r>
              <a:rPr lang="ru-RU" dirty="0" smtClean="0"/>
              <a:t>Воспитывать  бережное отношение к при</a:t>
            </a:r>
            <a:endParaRPr lang="ru-RU" dirty="0" smtClean="0">
              <a:latin typeface="Arial" charset="0"/>
            </a:endParaRPr>
          </a:p>
          <a:p>
            <a:pPr marL="609600" indent="-609600">
              <a:buFont typeface="Wingdings 2" pitchFamily="18" charset="2"/>
              <a:buNone/>
            </a:pPr>
            <a:r>
              <a:rPr lang="ru-RU" dirty="0" smtClean="0"/>
              <a:t>родным ресурсам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971550" y="1916113"/>
            <a:ext cx="2133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dirty="0"/>
              <a:t> </a:t>
            </a:r>
            <a:r>
              <a:rPr lang="en-US" sz="5400" dirty="0">
                <a:latin typeface="Calibri" pitchFamily="34" charset="0"/>
              </a:rPr>
              <a:t>1.</a:t>
            </a:r>
            <a:r>
              <a:rPr lang="ru-RU" sz="5400" dirty="0">
                <a:latin typeface="Calibri" pitchFamily="34" charset="0"/>
              </a:rPr>
              <a:t> </a:t>
            </a:r>
            <a:r>
              <a:rPr lang="en-US" sz="5400" dirty="0"/>
              <a:t>CH</a:t>
            </a:r>
            <a:r>
              <a:rPr lang="en-US" sz="5400" dirty="0">
                <a:latin typeface="Calibri" pitchFamily="34" charset="0"/>
              </a:rPr>
              <a:t>₄</a:t>
            </a:r>
            <a:endParaRPr lang="ru-RU" sz="5400" dirty="0"/>
          </a:p>
        </p:txBody>
      </p:sp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5003800" y="1844675"/>
            <a:ext cx="3508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dirty="0">
                <a:latin typeface="Calibri" pitchFamily="34" charset="0"/>
              </a:rPr>
              <a:t>2.</a:t>
            </a:r>
            <a:r>
              <a:rPr lang="ru-RU" sz="5400" dirty="0">
                <a:latin typeface="Calibri" pitchFamily="34" charset="0"/>
              </a:rPr>
              <a:t> </a:t>
            </a:r>
            <a:r>
              <a:rPr lang="en-US" sz="5400" dirty="0"/>
              <a:t>CH</a:t>
            </a:r>
            <a:r>
              <a:rPr lang="en-US" sz="4800" dirty="0">
                <a:latin typeface="Calibri" pitchFamily="34" charset="0"/>
              </a:rPr>
              <a:t>₃—</a:t>
            </a:r>
            <a:r>
              <a:rPr lang="en-US" sz="5400" dirty="0">
                <a:latin typeface="Calibri" pitchFamily="34" charset="0"/>
              </a:rPr>
              <a:t>CH₃</a:t>
            </a:r>
            <a:endParaRPr lang="ru-RU" sz="5400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58888" y="2924175"/>
            <a:ext cx="1836737" cy="585788"/>
          </a:xfrm>
          <a:prstGeom prst="rect">
            <a:avLst/>
          </a:prstGeom>
          <a:solidFill>
            <a:srgbClr val="92D050"/>
          </a:solidFill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М Е Т А Н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443663" y="2781300"/>
            <a:ext cx="1417637" cy="584200"/>
          </a:xfrm>
          <a:prstGeom prst="rect">
            <a:avLst/>
          </a:prstGeom>
          <a:solidFill>
            <a:srgbClr val="92D050"/>
          </a:solidFill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Э Т А Н</a:t>
            </a:r>
          </a:p>
        </p:txBody>
      </p:sp>
      <p:pic>
        <p:nvPicPr>
          <p:cNvPr id="10" name="Рисунок 9" descr="метан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05263"/>
            <a:ext cx="2700337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стр этан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3644900"/>
            <a:ext cx="33464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11560" y="692696"/>
            <a:ext cx="763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7030A0"/>
                </a:solidFill>
              </a:rPr>
              <a:t>НАЗОВИТЕ   УГЛЕВОДОРОДЫ: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1520" y="188640"/>
            <a:ext cx="2979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ФОРМУЛЫ ВЕЩЕСТВ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1042988" y="765175"/>
            <a:ext cx="3278187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dirty="0">
                <a:latin typeface="Calibri" pitchFamily="34" charset="0"/>
              </a:rPr>
              <a:t>3.</a:t>
            </a:r>
            <a:r>
              <a:rPr lang="ru-RU" sz="5400" dirty="0">
                <a:latin typeface="Calibri" pitchFamily="34" charset="0"/>
              </a:rPr>
              <a:t> </a:t>
            </a:r>
            <a:r>
              <a:rPr lang="en-US" sz="5400" dirty="0">
                <a:latin typeface="Calibri" pitchFamily="34" charset="0"/>
              </a:rPr>
              <a:t>CH</a:t>
            </a:r>
            <a:r>
              <a:rPr lang="ru-RU" sz="5400" dirty="0">
                <a:latin typeface="Calibri" pitchFamily="34" charset="0"/>
              </a:rPr>
              <a:t>₂=</a:t>
            </a:r>
            <a:r>
              <a:rPr lang="en-US" sz="5400" dirty="0">
                <a:latin typeface="Calibri" pitchFamily="34" charset="0"/>
              </a:rPr>
              <a:t>CH₂</a:t>
            </a:r>
            <a:endParaRPr lang="ru-RU" sz="54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187450" y="1844675"/>
            <a:ext cx="2592388" cy="1077913"/>
          </a:xfrm>
          <a:prstGeom prst="rect">
            <a:avLst/>
          </a:prstGeom>
          <a:solidFill>
            <a:srgbClr val="92D050"/>
          </a:solidFill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Э Т Е Н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(ЭТИЛЕН)</a:t>
            </a:r>
          </a:p>
        </p:txBody>
      </p:sp>
      <p:pic>
        <p:nvPicPr>
          <p:cNvPr id="18435" name="Рисунок 4" descr="этилен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188913"/>
            <a:ext cx="3240087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5" descr="ацетилен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284538"/>
            <a:ext cx="3698875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6"/>
          <p:cNvSpPr txBox="1">
            <a:spLocks noChangeArrowheads="1"/>
          </p:cNvSpPr>
          <p:nvPr/>
        </p:nvSpPr>
        <p:spPr bwMode="auto">
          <a:xfrm>
            <a:off x="4787900" y="3716338"/>
            <a:ext cx="30892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latin typeface="Calibri" pitchFamily="34" charset="0"/>
              </a:rPr>
              <a:t>4.</a:t>
            </a:r>
            <a:r>
              <a:rPr lang="en-US" sz="4800" b="1" dirty="0">
                <a:latin typeface="Calibri" pitchFamily="34" charset="0"/>
              </a:rPr>
              <a:t>   CH </a:t>
            </a:r>
            <a:r>
              <a:rPr lang="el-GR" sz="4800" b="1">
                <a:latin typeface="Calibri" pitchFamily="34" charset="0"/>
              </a:rPr>
              <a:t>Ξ</a:t>
            </a:r>
            <a:r>
              <a:rPr lang="en-US" sz="4800" b="1" dirty="0">
                <a:latin typeface="Calibri" pitchFamily="34" charset="0"/>
              </a:rPr>
              <a:t> CH</a:t>
            </a:r>
            <a:endParaRPr lang="ru-RU" sz="4800" b="1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16463" y="4652963"/>
            <a:ext cx="3690937" cy="5842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ЭТИН    (АЦЕТИЛЕН)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бензол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138"/>
            <a:ext cx="4140200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8"/>
          <p:cNvSpPr txBox="1">
            <a:spLocks noChangeArrowheads="1"/>
          </p:cNvSpPr>
          <p:nvPr/>
        </p:nvSpPr>
        <p:spPr bwMode="auto">
          <a:xfrm>
            <a:off x="179388" y="260350"/>
            <a:ext cx="711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dirty="0">
                <a:latin typeface="Calibri" pitchFamily="34" charset="0"/>
              </a:rPr>
              <a:t>4.</a:t>
            </a:r>
            <a:endParaRPr lang="ru-RU" sz="5400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8459788" y="1196975"/>
            <a:ext cx="504825" cy="3416300"/>
          </a:xfrm>
          <a:prstGeom prst="rect">
            <a:avLst/>
          </a:prstGeom>
          <a:solidFill>
            <a:srgbClr val="92D050"/>
          </a:solidFill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БЕНЗОЛ</a:t>
            </a:r>
          </a:p>
        </p:txBody>
      </p:sp>
      <p:pic>
        <p:nvPicPr>
          <p:cNvPr id="19460" name="Рисунок 16" descr="бензол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2924175"/>
            <a:ext cx="42164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Box 17"/>
          <p:cNvSpPr txBox="1">
            <a:spLocks noChangeArrowheads="1"/>
          </p:cNvSpPr>
          <p:nvPr/>
        </p:nvSpPr>
        <p:spPr bwMode="auto">
          <a:xfrm>
            <a:off x="2916238" y="260350"/>
            <a:ext cx="1082675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/>
              <a:t>C</a:t>
            </a:r>
            <a:r>
              <a:rPr lang="en-US" sz="3600" b="1" dirty="0">
                <a:latin typeface="Calibri" pitchFamily="34" charset="0"/>
              </a:rPr>
              <a:t>₆</a:t>
            </a:r>
            <a:r>
              <a:rPr lang="en-US" sz="3600" b="1" dirty="0"/>
              <a:t>H</a:t>
            </a:r>
            <a:r>
              <a:rPr lang="en-US" sz="3600" b="1" dirty="0">
                <a:latin typeface="Calibri" pitchFamily="34" charset="0"/>
              </a:rPr>
              <a:t>₆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5" descr="propan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4213225" cy="384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787900" y="1412875"/>
            <a:ext cx="2562225" cy="70802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П Р ОП А Н</a:t>
            </a:r>
          </a:p>
        </p:txBody>
      </p:sp>
      <p:sp>
        <p:nvSpPr>
          <p:cNvPr id="20483" name="Прямоугольник 7"/>
          <p:cNvSpPr>
            <a:spLocks noChangeArrowheads="1"/>
          </p:cNvSpPr>
          <p:nvPr/>
        </p:nvSpPr>
        <p:spPr bwMode="auto">
          <a:xfrm>
            <a:off x="4932363" y="4365625"/>
            <a:ext cx="4011612" cy="7699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>
                <a:latin typeface="Calibri" pitchFamily="34" charset="0"/>
              </a:rPr>
              <a:t>6.  </a:t>
            </a:r>
            <a:r>
              <a:rPr lang="en-US" sz="4400" b="1" dirty="0">
                <a:latin typeface="Calibri" pitchFamily="34" charset="0"/>
              </a:rPr>
              <a:t>CH₂=CH—CH₃</a:t>
            </a:r>
            <a:endParaRPr lang="ru-RU" sz="4400" b="1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219700" y="5445125"/>
            <a:ext cx="3444875" cy="70802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П Р О П И ЛЕ Н</a:t>
            </a:r>
          </a:p>
        </p:txBody>
      </p:sp>
      <p:sp>
        <p:nvSpPr>
          <p:cNvPr id="20485" name="TextBox 9"/>
          <p:cNvSpPr txBox="1">
            <a:spLocks noChangeArrowheads="1"/>
          </p:cNvSpPr>
          <p:nvPr/>
        </p:nvSpPr>
        <p:spPr bwMode="auto">
          <a:xfrm>
            <a:off x="250825" y="260350"/>
            <a:ext cx="5810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Calibri" pitchFamily="34" charset="0"/>
              </a:rPr>
              <a:t>5.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323850" y="188913"/>
            <a:ext cx="8459788" cy="101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000" b="1" dirty="0">
                <a:solidFill>
                  <a:srgbClr val="7030A0"/>
                </a:solidFill>
              </a:rPr>
              <a:t>П Р И Р О Д Н Ы Й    Г А З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412875"/>
          <a:ext cx="5688632" cy="4536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728"/>
                <a:gridCol w="3564904"/>
              </a:tblGrid>
              <a:tr h="1358922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0070C0"/>
                          </a:solidFill>
                        </a:rPr>
                        <a:t>СОСТАВ</a:t>
                      </a:r>
                      <a:endParaRPr lang="ru-RU" sz="4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0070C0"/>
                          </a:solidFill>
                        </a:rPr>
                        <a:t>ПРИМЕНЕНИЕ</a:t>
                      </a:r>
                      <a:endParaRPr lang="ru-RU" sz="4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943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943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943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943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526" name="Содержимое 4" descr="фото газ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1412875"/>
            <a:ext cx="3563937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2 состав газ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1871</TotalTime>
  <Words>329</Words>
  <Application>Microsoft Office PowerPoint</Application>
  <PresentationFormat>Экран (4:3)</PresentationFormat>
  <Paragraphs>95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 </vt:lpstr>
      <vt:lpstr>                              Цели урока: Образовательные:</vt:lpstr>
      <vt:lpstr>Развивающие: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    Характеристика  ресурсов</vt:lpstr>
      <vt:lpstr>Газовая промышленность получила значительное развитие в мировой экономике</vt:lpstr>
      <vt:lpstr>1</vt:lpstr>
      <vt:lpstr>Слайд 16</vt:lpstr>
      <vt:lpstr>Слайд 17</vt:lpstr>
      <vt:lpstr>Страны,  обладающие крупнейшими  запасами нефти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RockNRolf</dc:creator>
  <cp:lastModifiedBy>RockNRolf</cp:lastModifiedBy>
  <cp:revision>100</cp:revision>
  <dcterms:created xsi:type="dcterms:W3CDTF">2012-11-23T21:02:23Z</dcterms:created>
  <dcterms:modified xsi:type="dcterms:W3CDTF">2013-04-29T19:52:42Z</dcterms:modified>
</cp:coreProperties>
</file>