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92" r:id="rId3"/>
    <p:sldId id="276" r:id="rId4"/>
    <p:sldId id="259" r:id="rId5"/>
    <p:sldId id="297" r:id="rId6"/>
    <p:sldId id="295" r:id="rId7"/>
    <p:sldId id="296" r:id="rId8"/>
    <p:sldId id="279" r:id="rId9"/>
    <p:sldId id="290" r:id="rId10"/>
    <p:sldId id="298" r:id="rId11"/>
    <p:sldId id="29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A53"/>
    <a:srgbClr val="1D366E"/>
    <a:srgbClr val="1D7214"/>
    <a:srgbClr val="497DB9"/>
    <a:srgbClr val="377AB7"/>
    <a:srgbClr val="DDDDDD"/>
    <a:srgbClr val="B2B2B2"/>
    <a:srgbClr val="0F21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0E799-2862-4F74-A80F-5BB1C00474E1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0B639-7106-4988-A767-B2E0BFD6A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0B639-7106-4988-A767-B2E0BFD6A8B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0B639-7106-4988-A767-B2E0BFD6A8B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Freeform 17"/>
          <p:cNvSpPr>
            <a:spLocks/>
          </p:cNvSpPr>
          <p:nvPr/>
        </p:nvSpPr>
        <p:spPr bwMode="gray">
          <a:xfrm>
            <a:off x="-166688" y="-12700"/>
            <a:ext cx="9310688" cy="6878638"/>
          </a:xfrm>
          <a:custGeom>
            <a:avLst/>
            <a:gdLst/>
            <a:ahLst/>
            <a:cxnLst>
              <a:cxn ang="0">
                <a:pos x="5865" y="2870"/>
              </a:cxn>
              <a:cxn ang="0">
                <a:pos x="4934" y="3427"/>
              </a:cxn>
              <a:cxn ang="0">
                <a:pos x="3003" y="3839"/>
              </a:cxn>
              <a:cxn ang="0">
                <a:pos x="1319" y="3610"/>
              </a:cxn>
              <a:cxn ang="0">
                <a:pos x="145" y="2327"/>
              </a:cxn>
              <a:cxn ang="0">
                <a:pos x="519" y="553"/>
              </a:cxn>
              <a:cxn ang="0">
                <a:pos x="1130" y="8"/>
              </a:cxn>
              <a:cxn ang="0">
                <a:pos x="98" y="0"/>
              </a:cxn>
              <a:cxn ang="0">
                <a:pos x="94" y="4328"/>
              </a:cxn>
              <a:cxn ang="0">
                <a:pos x="5862" y="4333"/>
              </a:cxn>
            </a:cxnLst>
            <a:rect l="0" t="0" r="r" b="b"/>
            <a:pathLst>
              <a:path w="5865" h="4333">
                <a:moveTo>
                  <a:pt x="5865" y="2870"/>
                </a:moveTo>
                <a:cubicBezTo>
                  <a:pt x="5766" y="3006"/>
                  <a:pt x="5616" y="3111"/>
                  <a:pt x="4934" y="3427"/>
                </a:cubicBezTo>
                <a:cubicBezTo>
                  <a:pt x="4254" y="3742"/>
                  <a:pt x="3605" y="3809"/>
                  <a:pt x="3003" y="3839"/>
                </a:cubicBezTo>
                <a:cubicBezTo>
                  <a:pt x="2401" y="3869"/>
                  <a:pt x="1795" y="3862"/>
                  <a:pt x="1319" y="3610"/>
                </a:cubicBezTo>
                <a:cubicBezTo>
                  <a:pt x="784" y="3413"/>
                  <a:pt x="233" y="2771"/>
                  <a:pt x="145" y="2327"/>
                </a:cubicBezTo>
                <a:cubicBezTo>
                  <a:pt x="0" y="1528"/>
                  <a:pt x="308" y="844"/>
                  <a:pt x="519" y="553"/>
                </a:cubicBezTo>
                <a:cubicBezTo>
                  <a:pt x="729" y="262"/>
                  <a:pt x="1076" y="17"/>
                  <a:pt x="1130" y="8"/>
                </a:cubicBezTo>
                <a:lnTo>
                  <a:pt x="98" y="0"/>
                </a:lnTo>
                <a:lnTo>
                  <a:pt x="94" y="4328"/>
                </a:lnTo>
                <a:lnTo>
                  <a:pt x="5862" y="4333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8" name="Freeform 16"/>
          <p:cNvSpPr>
            <a:spLocks/>
          </p:cNvSpPr>
          <p:nvPr/>
        </p:nvSpPr>
        <p:spPr bwMode="ltGray">
          <a:xfrm>
            <a:off x="-15875" y="-3175"/>
            <a:ext cx="9159875" cy="6865938"/>
          </a:xfrm>
          <a:custGeom>
            <a:avLst/>
            <a:gdLst/>
            <a:ahLst/>
            <a:cxnLst>
              <a:cxn ang="0">
                <a:pos x="0" y="445"/>
              </a:cxn>
              <a:cxn ang="0">
                <a:pos x="0" y="4322"/>
              </a:cxn>
              <a:cxn ang="0">
                <a:pos x="3976" y="4325"/>
              </a:cxn>
              <a:cxn ang="0">
                <a:pos x="4975" y="3860"/>
              </a:cxn>
              <a:cxn ang="0">
                <a:pos x="5770" y="3261"/>
              </a:cxn>
              <a:cxn ang="0">
                <a:pos x="5770" y="2818"/>
              </a:cxn>
              <a:cxn ang="0">
                <a:pos x="4865" y="3312"/>
              </a:cxn>
              <a:cxn ang="0">
                <a:pos x="2853" y="3778"/>
              </a:cxn>
              <a:cxn ang="0">
                <a:pos x="1025" y="3403"/>
              </a:cxn>
              <a:cxn ang="0">
                <a:pos x="129" y="2288"/>
              </a:cxn>
              <a:cxn ang="0">
                <a:pos x="531" y="514"/>
              </a:cxn>
              <a:cxn ang="0">
                <a:pos x="1080" y="2"/>
              </a:cxn>
              <a:cxn ang="0">
                <a:pos x="481" y="0"/>
              </a:cxn>
              <a:cxn ang="0">
                <a:pos x="184" y="248"/>
              </a:cxn>
              <a:cxn ang="0">
                <a:pos x="0" y="445"/>
              </a:cxn>
            </a:cxnLst>
            <a:rect l="0" t="0" r="r" b="b"/>
            <a:pathLst>
              <a:path w="5770" h="4325">
                <a:moveTo>
                  <a:pt x="0" y="445"/>
                </a:moveTo>
                <a:lnTo>
                  <a:pt x="0" y="4322"/>
                </a:lnTo>
                <a:lnTo>
                  <a:pt x="3976" y="4325"/>
                </a:lnTo>
                <a:cubicBezTo>
                  <a:pt x="4424" y="4168"/>
                  <a:pt x="4665" y="4052"/>
                  <a:pt x="4975" y="3860"/>
                </a:cubicBezTo>
                <a:cubicBezTo>
                  <a:pt x="5285" y="3668"/>
                  <a:pt x="5638" y="3435"/>
                  <a:pt x="5770" y="3261"/>
                </a:cubicBezTo>
                <a:lnTo>
                  <a:pt x="5770" y="2818"/>
                </a:lnTo>
                <a:cubicBezTo>
                  <a:pt x="5747" y="2832"/>
                  <a:pt x="5548" y="2996"/>
                  <a:pt x="4865" y="3312"/>
                </a:cubicBezTo>
                <a:cubicBezTo>
                  <a:pt x="4182" y="3628"/>
                  <a:pt x="3493" y="3763"/>
                  <a:pt x="2853" y="3778"/>
                </a:cubicBezTo>
                <a:cubicBezTo>
                  <a:pt x="2213" y="3793"/>
                  <a:pt x="1592" y="3723"/>
                  <a:pt x="1025" y="3403"/>
                </a:cubicBezTo>
                <a:cubicBezTo>
                  <a:pt x="458" y="3083"/>
                  <a:pt x="248" y="2745"/>
                  <a:pt x="129" y="2288"/>
                </a:cubicBezTo>
                <a:cubicBezTo>
                  <a:pt x="10" y="1831"/>
                  <a:pt x="65" y="1026"/>
                  <a:pt x="531" y="514"/>
                </a:cubicBezTo>
                <a:cubicBezTo>
                  <a:pt x="997" y="2"/>
                  <a:pt x="1071" y="29"/>
                  <a:pt x="1080" y="2"/>
                </a:cubicBezTo>
                <a:lnTo>
                  <a:pt x="481" y="0"/>
                </a:lnTo>
                <a:cubicBezTo>
                  <a:pt x="376" y="68"/>
                  <a:pt x="264" y="174"/>
                  <a:pt x="184" y="248"/>
                </a:cubicBezTo>
                <a:cubicBezTo>
                  <a:pt x="104" y="322"/>
                  <a:pt x="38" y="404"/>
                  <a:pt x="0" y="445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590800"/>
            <a:ext cx="7772400" cy="1470025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4008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A319F6E4-A332-43C1-9084-2E0971137B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024313" y="6324600"/>
            <a:ext cx="11572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b="1"/>
              <a:t>LOGO</a:t>
            </a: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gray">
          <a:xfrm rot="5400000">
            <a:off x="4381500" y="5730875"/>
            <a:ext cx="381000" cy="1066800"/>
          </a:xfrm>
          <a:prstGeom prst="moon">
            <a:avLst>
              <a:gd name="adj" fmla="val 1625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47518-3AB5-42F2-AEA4-E6AB0F9D6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40763-DF42-46F5-B20A-8187C1BE08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6135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5CA9B5B-7824-4EC2-8C7C-2A5F4A548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C69D0-B10F-4C2B-BB89-0D2474DA6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820C8-263C-4B39-B158-18842D4708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49EDB-6AF4-44FA-A29B-48F932A605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4C2CD-4160-44F6-8800-A66A2189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A66AF-DC61-419E-8A6C-FD4913CE9C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9CE18-CB18-4839-B97A-529CC67F8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01A1-6E47-4676-92EE-930E71D449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0D3C9-2AC3-440C-A738-431C2E916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ltGray">
          <a:xfrm>
            <a:off x="0" y="304800"/>
            <a:ext cx="9144000" cy="6096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7" name="Freeform 13"/>
          <p:cNvSpPr>
            <a:spLocks/>
          </p:cNvSpPr>
          <p:nvPr/>
        </p:nvSpPr>
        <p:spPr bwMode="ltGray">
          <a:xfrm>
            <a:off x="0" y="5167313"/>
            <a:ext cx="9158288" cy="1701800"/>
          </a:xfrm>
          <a:custGeom>
            <a:avLst/>
            <a:gdLst/>
            <a:ahLst/>
            <a:cxnLst>
              <a:cxn ang="0">
                <a:pos x="6" y="1072"/>
              </a:cxn>
              <a:cxn ang="0">
                <a:pos x="0" y="356"/>
              </a:cxn>
              <a:cxn ang="0">
                <a:pos x="1975" y="914"/>
              </a:cxn>
              <a:cxn ang="0">
                <a:pos x="5769" y="0"/>
              </a:cxn>
              <a:cxn ang="0">
                <a:pos x="5766" y="1072"/>
              </a:cxn>
              <a:cxn ang="0">
                <a:pos x="6" y="1072"/>
              </a:cxn>
            </a:cxnLst>
            <a:rect l="0" t="0" r="r" b="b"/>
            <a:pathLst>
              <a:path w="5769" h="1072">
                <a:moveTo>
                  <a:pt x="6" y="1072"/>
                </a:moveTo>
                <a:lnTo>
                  <a:pt x="0" y="356"/>
                </a:lnTo>
                <a:cubicBezTo>
                  <a:pt x="229" y="494"/>
                  <a:pt x="667" y="923"/>
                  <a:pt x="1975" y="914"/>
                </a:cubicBezTo>
                <a:cubicBezTo>
                  <a:pt x="3283" y="905"/>
                  <a:pt x="4891" y="539"/>
                  <a:pt x="5769" y="0"/>
                </a:cubicBezTo>
                <a:lnTo>
                  <a:pt x="5766" y="1072"/>
                </a:lnTo>
                <a:lnTo>
                  <a:pt x="6" y="1072"/>
                </a:lnTo>
                <a:close/>
              </a:path>
            </a:pathLst>
          </a:custGeom>
          <a:solidFill>
            <a:schemeClr val="accent2">
              <a:alpha val="22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ltGray">
          <a:xfrm>
            <a:off x="-9525" y="5776913"/>
            <a:ext cx="9153525" cy="1095375"/>
          </a:xfrm>
          <a:custGeom>
            <a:avLst/>
            <a:gdLst/>
            <a:ahLst/>
            <a:cxnLst>
              <a:cxn ang="0">
                <a:pos x="6" y="690"/>
              </a:cxn>
              <a:cxn ang="0">
                <a:pos x="0" y="362"/>
              </a:cxn>
              <a:cxn ang="0">
                <a:pos x="1999" y="603"/>
              </a:cxn>
              <a:cxn ang="0">
                <a:pos x="5766" y="0"/>
              </a:cxn>
              <a:cxn ang="0">
                <a:pos x="5766" y="690"/>
              </a:cxn>
              <a:cxn ang="0">
                <a:pos x="6" y="690"/>
              </a:cxn>
            </a:cxnLst>
            <a:rect l="0" t="0" r="r" b="b"/>
            <a:pathLst>
              <a:path w="5766" h="690">
                <a:moveTo>
                  <a:pt x="6" y="690"/>
                </a:moveTo>
                <a:lnTo>
                  <a:pt x="0" y="362"/>
                </a:lnTo>
                <a:cubicBezTo>
                  <a:pt x="211" y="392"/>
                  <a:pt x="1078" y="610"/>
                  <a:pt x="1999" y="603"/>
                </a:cubicBezTo>
                <a:cubicBezTo>
                  <a:pt x="2920" y="596"/>
                  <a:pt x="4596" y="485"/>
                  <a:pt x="5766" y="0"/>
                </a:cubicBezTo>
                <a:lnTo>
                  <a:pt x="5766" y="690"/>
                </a:lnTo>
                <a:lnTo>
                  <a:pt x="6" y="69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135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108D31-5AC7-4986-8EB5-3D37F2D81B8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po.com/secrets_ground/secrets_ground/33.shtml" TargetMode="External"/><Relationship Id="rId7" Type="http://schemas.openxmlformats.org/officeDocument/2006/relationships/hyperlink" Target="http://znaniya-sila.narod.ru/solarsis/zemlya/earth_03.htm" TargetMode="External"/><Relationship Id="rId2" Type="http://schemas.openxmlformats.org/officeDocument/2006/relationships/hyperlink" Target="http://eco.ria.ru/documents/20091030/19128932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lass-fizika.narod.ru/8_m5.htm" TargetMode="External"/><Relationship Id="rId5" Type="http://schemas.openxmlformats.org/officeDocument/2006/relationships/hyperlink" Target="http://skywatching.net/astro/terra_magnito.php" TargetMode="External"/><Relationship Id="rId4" Type="http://schemas.openxmlformats.org/officeDocument/2006/relationships/hyperlink" Target="http://www.krugosvet.ru/enc/nauka_i_tehnika/fizika/MAGNITNOE_POLE_ZEML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/>
          <a:lstStyle/>
          <a:p>
            <a:r>
              <a:rPr lang="ru-RU" dirty="0" smtClean="0"/>
              <a:t>Магнитное поле Земли и его влияние на человека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508104" y="4941168"/>
            <a:ext cx="3520480" cy="1800200"/>
          </a:xfrm>
        </p:spPr>
        <p:txBody>
          <a:bodyPr/>
          <a:lstStyle/>
          <a:p>
            <a:pPr algn="r"/>
            <a:r>
              <a:rPr lang="ru-RU" sz="1600" dirty="0" smtClean="0"/>
              <a:t>Работу выполнила</a:t>
            </a:r>
          </a:p>
          <a:p>
            <a:pPr algn="r"/>
            <a:r>
              <a:rPr lang="ru-RU" sz="1600" dirty="0" smtClean="0"/>
              <a:t>Ученик 9 </a:t>
            </a:r>
            <a:r>
              <a:rPr lang="ru-RU" sz="1600" dirty="0" smtClean="0"/>
              <a:t>класса </a:t>
            </a:r>
            <a:r>
              <a:rPr lang="ru-RU" sz="1600" dirty="0" smtClean="0"/>
              <a:t>«А»</a:t>
            </a:r>
            <a:endParaRPr lang="ru-RU" sz="1600" dirty="0" smtClean="0"/>
          </a:p>
          <a:p>
            <a:pPr algn="r"/>
            <a:r>
              <a:rPr lang="ru-RU" sz="1600" dirty="0" smtClean="0"/>
              <a:t>МБОУ </a:t>
            </a:r>
            <a:r>
              <a:rPr lang="ru-RU" sz="1600" dirty="0" smtClean="0"/>
              <a:t>СОШ №27 </a:t>
            </a:r>
          </a:p>
          <a:p>
            <a:pPr algn="r"/>
            <a:r>
              <a:rPr lang="ru-RU" sz="1600" dirty="0" smtClean="0"/>
              <a:t>с углубленным изучением</a:t>
            </a:r>
          </a:p>
          <a:p>
            <a:pPr algn="r"/>
            <a:r>
              <a:rPr lang="ru-RU" sz="1600" dirty="0" smtClean="0"/>
              <a:t>отдельных предметов</a:t>
            </a:r>
          </a:p>
          <a:p>
            <a:pPr algn="r"/>
            <a:r>
              <a:rPr lang="ru-RU" sz="1600" dirty="0" err="1" smtClean="0"/>
              <a:t>Разинкин</a:t>
            </a:r>
            <a:r>
              <a:rPr lang="ru-RU" sz="1600" dirty="0" smtClean="0"/>
              <a:t> Максим</a:t>
            </a:r>
            <a:endParaRPr lang="en-US" sz="1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778098"/>
          </a:xfrm>
        </p:spPr>
        <p:txBody>
          <a:bodyPr/>
          <a:lstStyle/>
          <a:p>
            <a:r>
              <a:rPr lang="ru-RU" sz="3200" dirty="0" smtClean="0"/>
              <a:t>Влияние магнитного поля Земли на человека</a:t>
            </a:r>
            <a:endParaRPr lang="en-US" sz="3200" dirty="0"/>
          </a:p>
        </p:txBody>
      </p:sp>
      <p:sp>
        <p:nvSpPr>
          <p:cNvPr id="48172" name="AutoShape 44"/>
          <p:cNvSpPr>
            <a:spLocks noChangeArrowheads="1"/>
          </p:cNvSpPr>
          <p:nvPr/>
        </p:nvSpPr>
        <p:spPr bwMode="invGray">
          <a:xfrm rot="39573186">
            <a:off x="4539456" y="22550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3" name="AutoShape 45"/>
          <p:cNvSpPr>
            <a:spLocks noChangeArrowheads="1"/>
          </p:cNvSpPr>
          <p:nvPr/>
        </p:nvSpPr>
        <p:spPr bwMode="invGray">
          <a:xfrm rot="2547080">
            <a:off x="5157463" y="3984654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4" name="AutoShape 46"/>
          <p:cNvSpPr>
            <a:spLocks noChangeArrowheads="1"/>
          </p:cNvSpPr>
          <p:nvPr/>
        </p:nvSpPr>
        <p:spPr bwMode="invGray">
          <a:xfrm rot="35969022">
            <a:off x="3320256" y="23312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5" name="AutoShape 47"/>
          <p:cNvSpPr>
            <a:spLocks noChangeArrowheads="1"/>
          </p:cNvSpPr>
          <p:nvPr/>
        </p:nvSpPr>
        <p:spPr bwMode="invGray">
          <a:xfrm rot="9271939">
            <a:off x="2867439" y="408933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6" name="AutoShape 48"/>
          <p:cNvSpPr>
            <a:spLocks noChangeArrowheads="1"/>
          </p:cNvSpPr>
          <p:nvPr/>
        </p:nvSpPr>
        <p:spPr bwMode="invGray">
          <a:xfrm>
            <a:off x="5148064" y="306896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7" name="AutoShape 49"/>
          <p:cNvSpPr>
            <a:spLocks noChangeArrowheads="1"/>
          </p:cNvSpPr>
          <p:nvPr/>
        </p:nvSpPr>
        <p:spPr bwMode="invGray">
          <a:xfrm rot="12149623">
            <a:off x="2722210" y="3079152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78" name="Oval 50"/>
          <p:cNvSpPr>
            <a:spLocks noChangeArrowheads="1"/>
          </p:cNvSpPr>
          <p:nvPr/>
        </p:nvSpPr>
        <p:spPr bwMode="black">
          <a:xfrm>
            <a:off x="2454275" y="1614488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190875" y="1673225"/>
            <a:ext cx="360363" cy="360363"/>
            <a:chOff x="1973" y="1706"/>
            <a:chExt cx="227" cy="227"/>
          </a:xfrm>
        </p:grpSpPr>
        <p:sp>
          <p:nvSpPr>
            <p:cNvPr id="48180" name="Oval 52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81" name="Oval 53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2339752" y="2852936"/>
            <a:ext cx="360362" cy="360362"/>
            <a:chOff x="1565" y="2659"/>
            <a:chExt cx="227" cy="227"/>
          </a:xfrm>
        </p:grpSpPr>
        <p:sp>
          <p:nvSpPr>
            <p:cNvPr id="48183" name="Oval 55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84" name="Oval 56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2483768" y="4365104"/>
            <a:ext cx="360362" cy="360362"/>
            <a:chOff x="2109" y="3612"/>
            <a:chExt cx="227" cy="227"/>
          </a:xfrm>
        </p:grpSpPr>
        <p:sp>
          <p:nvSpPr>
            <p:cNvPr id="48186" name="Oval 5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87" name="Oval 5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5040313" y="1652588"/>
            <a:ext cx="360362" cy="360362"/>
            <a:chOff x="3470" y="1706"/>
            <a:chExt cx="227" cy="227"/>
          </a:xfrm>
        </p:grpSpPr>
        <p:sp>
          <p:nvSpPr>
            <p:cNvPr id="48189" name="Oval 61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90" name="Oval 62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6012160" y="3068960"/>
            <a:ext cx="360362" cy="360362"/>
            <a:chOff x="3923" y="2659"/>
            <a:chExt cx="227" cy="227"/>
          </a:xfrm>
        </p:grpSpPr>
        <p:sp>
          <p:nvSpPr>
            <p:cNvPr id="48192" name="Oval 64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93" name="Oval 65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5868144" y="4293096"/>
            <a:ext cx="360363" cy="360362"/>
            <a:chOff x="3515" y="3521"/>
            <a:chExt cx="227" cy="227"/>
          </a:xfrm>
        </p:grpSpPr>
        <p:sp>
          <p:nvSpPr>
            <p:cNvPr id="48195" name="Oval 67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96" name="Oval 68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8197" name="Oval 69"/>
          <p:cNvSpPr>
            <a:spLocks noChangeArrowheads="1"/>
          </p:cNvSpPr>
          <p:nvPr/>
        </p:nvSpPr>
        <p:spPr bwMode="gray">
          <a:xfrm>
            <a:off x="3386138" y="2566988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98" name="Oval 70"/>
          <p:cNvSpPr>
            <a:spLocks noChangeArrowheads="1"/>
          </p:cNvSpPr>
          <p:nvPr/>
        </p:nvSpPr>
        <p:spPr bwMode="gray">
          <a:xfrm>
            <a:off x="3390900" y="2573338"/>
            <a:ext cx="1944688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99" name="Oval 71"/>
          <p:cNvSpPr>
            <a:spLocks noChangeArrowheads="1"/>
          </p:cNvSpPr>
          <p:nvPr/>
        </p:nvSpPr>
        <p:spPr bwMode="gray">
          <a:xfrm>
            <a:off x="3513138" y="2693988"/>
            <a:ext cx="1690687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8200" name="Oval 72"/>
          <p:cNvSpPr>
            <a:spLocks noChangeArrowheads="1"/>
          </p:cNvSpPr>
          <p:nvPr/>
        </p:nvSpPr>
        <p:spPr bwMode="gray">
          <a:xfrm>
            <a:off x="3495675" y="2667000"/>
            <a:ext cx="1690688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8" name="Group 85"/>
          <p:cNvGrpSpPr>
            <a:grpSpLocks/>
          </p:cNvGrpSpPr>
          <p:nvPr/>
        </p:nvGrpSpPr>
        <p:grpSpPr bwMode="auto">
          <a:xfrm>
            <a:off x="3597275" y="2778125"/>
            <a:ext cx="1522413" cy="1522413"/>
            <a:chOff x="2416" y="1750"/>
            <a:chExt cx="959" cy="959"/>
          </a:xfrm>
        </p:grpSpPr>
        <p:sp>
          <p:nvSpPr>
            <p:cNvPr id="48201" name="Oval 73"/>
            <p:cNvSpPr>
              <a:spLocks noChangeArrowheads="1"/>
            </p:cNvSpPr>
            <p:nvPr/>
          </p:nvSpPr>
          <p:spPr bwMode="gray">
            <a:xfrm>
              <a:off x="2416" y="1750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8202" name="Oval 74"/>
            <p:cNvSpPr>
              <a:spLocks noChangeArrowheads="1"/>
            </p:cNvSpPr>
            <p:nvPr/>
          </p:nvSpPr>
          <p:spPr bwMode="gray">
            <a:xfrm>
              <a:off x="2430" y="1762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203" name="Oval 75"/>
            <p:cNvSpPr>
              <a:spLocks noChangeArrowheads="1"/>
            </p:cNvSpPr>
            <p:nvPr/>
          </p:nvSpPr>
          <p:spPr bwMode="gray">
            <a:xfrm>
              <a:off x="2441" y="1768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204" name="Oval 76"/>
            <p:cNvSpPr>
              <a:spLocks noChangeArrowheads="1"/>
            </p:cNvSpPr>
            <p:nvPr/>
          </p:nvSpPr>
          <p:spPr bwMode="gray">
            <a:xfrm>
              <a:off x="2451" y="1777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205" name="Oval 77"/>
            <p:cNvSpPr>
              <a:spLocks noChangeArrowheads="1"/>
            </p:cNvSpPr>
            <p:nvPr/>
          </p:nvSpPr>
          <p:spPr bwMode="gray">
            <a:xfrm>
              <a:off x="2502" y="1800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8206" name="Text Box 78"/>
          <p:cNvSpPr txBox="1">
            <a:spLocks noChangeArrowheads="1"/>
          </p:cNvSpPr>
          <p:nvPr/>
        </p:nvSpPr>
        <p:spPr bwMode="gray">
          <a:xfrm>
            <a:off x="3635896" y="3212976"/>
            <a:ext cx="1486251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 smtClean="0">
                <a:solidFill>
                  <a:srgbClr val="000000"/>
                </a:solidFill>
              </a:rPr>
              <a:t>Магнитное поле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8207" name="Text Box 79"/>
          <p:cNvSpPr txBox="1">
            <a:spLocks noChangeArrowheads="1"/>
          </p:cNvSpPr>
          <p:nvPr/>
        </p:nvSpPr>
        <p:spPr bwMode="auto">
          <a:xfrm>
            <a:off x="5724128" y="1124744"/>
            <a:ext cx="3419872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/>
              <a:t>когда </a:t>
            </a:r>
            <a:r>
              <a:rPr lang="ru-RU" sz="1600" dirty="0"/>
              <a:t>внешнее магнитное поле ослаблено или, отсутствует, организм может оказаться в критической ситуации.</a:t>
            </a:r>
            <a:endParaRPr lang="en-US" sz="1600" dirty="0"/>
          </a:p>
        </p:txBody>
      </p:sp>
      <p:sp>
        <p:nvSpPr>
          <p:cNvPr id="48208" name="Text Box 80"/>
          <p:cNvSpPr txBox="1">
            <a:spLocks noChangeArrowheads="1"/>
          </p:cNvSpPr>
          <p:nvPr/>
        </p:nvSpPr>
        <p:spPr bwMode="auto">
          <a:xfrm>
            <a:off x="899592" y="1196752"/>
            <a:ext cx="237626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/>
              <a:t>служит </a:t>
            </a:r>
            <a:r>
              <a:rPr lang="ru-RU" sz="1600" dirty="0" smtClean="0"/>
              <a:t>для </a:t>
            </a:r>
            <a:r>
              <a:rPr lang="ru-RU" sz="1600" dirty="0"/>
              <a:t>ориентации в пространстве</a:t>
            </a:r>
            <a:endParaRPr lang="en-US" sz="1600" dirty="0"/>
          </a:p>
        </p:txBody>
      </p:sp>
      <p:sp>
        <p:nvSpPr>
          <p:cNvPr id="48209" name="Text Box 81"/>
          <p:cNvSpPr txBox="1">
            <a:spLocks noChangeArrowheads="1"/>
          </p:cNvSpPr>
          <p:nvPr/>
        </p:nvSpPr>
        <p:spPr bwMode="auto">
          <a:xfrm>
            <a:off x="6372200" y="2492896"/>
            <a:ext cx="27718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/>
              <a:t>человеческий мозг находясь в благоприятном</a:t>
            </a:r>
          </a:p>
          <a:p>
            <a:pPr eaLnBrk="0" hangingPunct="0"/>
            <a:r>
              <a:rPr lang="ru-RU" sz="1600" dirty="0" smtClean="0"/>
              <a:t>магнитном поле, способен устойчиво работать</a:t>
            </a:r>
          </a:p>
          <a:p>
            <a:pPr eaLnBrk="0" hangingPunct="0"/>
            <a:r>
              <a:rPr lang="ru-RU" sz="1600" dirty="0" smtClean="0"/>
              <a:t>и выполнять самые сложные задачи</a:t>
            </a:r>
            <a:endParaRPr lang="en-US" sz="1600" dirty="0"/>
          </a:p>
        </p:txBody>
      </p:sp>
      <p:sp>
        <p:nvSpPr>
          <p:cNvPr id="48210" name="Text Box 82"/>
          <p:cNvSpPr txBox="1">
            <a:spLocks noChangeArrowheads="1"/>
          </p:cNvSpPr>
          <p:nvPr/>
        </p:nvSpPr>
        <p:spPr bwMode="auto">
          <a:xfrm>
            <a:off x="6300192" y="4293096"/>
            <a:ext cx="147138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 smtClean="0"/>
              <a:t>выполняет функцию щита</a:t>
            </a:r>
            <a:endParaRPr lang="en-US" sz="1600" dirty="0"/>
          </a:p>
        </p:txBody>
      </p:sp>
      <p:sp>
        <p:nvSpPr>
          <p:cNvPr id="48211" name="Text Box 83"/>
          <p:cNvSpPr txBox="1">
            <a:spLocks noChangeArrowheads="1"/>
          </p:cNvSpPr>
          <p:nvPr/>
        </p:nvSpPr>
        <p:spPr bwMode="auto">
          <a:xfrm>
            <a:off x="251520" y="2276872"/>
            <a:ext cx="2065213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/>
              <a:t>тормозит рост живого </a:t>
            </a:r>
            <a:r>
              <a:rPr lang="ru-RU" sz="1600" dirty="0" smtClean="0"/>
              <a:t>организма(влияет на рост)</a:t>
            </a:r>
            <a:endParaRPr lang="en-US" sz="1600" dirty="0"/>
          </a:p>
        </p:txBody>
      </p:sp>
      <p:sp>
        <p:nvSpPr>
          <p:cNvPr id="48212" name="Text Box 84"/>
          <p:cNvSpPr txBox="1">
            <a:spLocks noChangeArrowheads="1"/>
          </p:cNvSpPr>
          <p:nvPr/>
        </p:nvSpPr>
        <p:spPr bwMode="auto">
          <a:xfrm>
            <a:off x="611560" y="4365104"/>
            <a:ext cx="182329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/>
              <a:t>улучшает свёртываемость крови</a:t>
            </a:r>
            <a:endParaRPr lang="en-US" sz="1600" dirty="0"/>
          </a:p>
        </p:txBody>
      </p:sp>
      <p:sp>
        <p:nvSpPr>
          <p:cNvPr id="45" name="AutoShape 47"/>
          <p:cNvSpPr>
            <a:spLocks noChangeArrowheads="1"/>
          </p:cNvSpPr>
          <p:nvPr/>
        </p:nvSpPr>
        <p:spPr bwMode="invGray">
          <a:xfrm rot="5400000">
            <a:off x="4060218" y="4660862"/>
            <a:ext cx="725355" cy="27785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6" name="Group 57"/>
          <p:cNvGrpSpPr>
            <a:grpSpLocks/>
          </p:cNvGrpSpPr>
          <p:nvPr/>
        </p:nvGrpSpPr>
        <p:grpSpPr bwMode="auto">
          <a:xfrm>
            <a:off x="4211960" y="5229200"/>
            <a:ext cx="360362" cy="360362"/>
            <a:chOff x="2109" y="3612"/>
            <a:chExt cx="227" cy="227"/>
          </a:xfrm>
        </p:grpSpPr>
        <p:sp>
          <p:nvSpPr>
            <p:cNvPr id="47" name="Oval 5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115616" y="5517232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магнитные бури плохо влияют на здоровье и самочувствие человека, магнитные бури нередко сопровождаются головными болями, учащённым сердцебиением, бессонницей, плохим самочувствием и т. 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Информационные источники: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2"/>
              </a:rPr>
              <a:t>http://eco.ria.ru/documents/20091030/191289322.html</a:t>
            </a:r>
            <a:endParaRPr lang="ru-RU" sz="2400" dirty="0" smtClean="0"/>
          </a:p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3"/>
              </a:rPr>
              <a:t>http://www.ntpo.com/secrets_ground/secrets_ground/33.shtml</a:t>
            </a:r>
            <a:endParaRPr lang="ru-RU" sz="2400" dirty="0" smtClean="0"/>
          </a:p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4"/>
              </a:rPr>
              <a:t>http://www.krugosvet.ru/enc/nauka_i_tehnika/fizika/MAGNITNOE_POLE_ZEMLI.html</a:t>
            </a:r>
            <a:endParaRPr lang="ru-RU" sz="2400" dirty="0" smtClean="0"/>
          </a:p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5"/>
              </a:rPr>
              <a:t>http://skywatching.net/astro/terra_magnito.php</a:t>
            </a:r>
            <a:endParaRPr lang="ru-RU" sz="2400" dirty="0" smtClean="0"/>
          </a:p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6"/>
              </a:rPr>
              <a:t>http://class-fizika.narod.ru/8_m5.htm</a:t>
            </a:r>
            <a:endParaRPr lang="ru-RU" sz="2400" dirty="0" smtClean="0"/>
          </a:p>
          <a:p>
            <a:pPr>
              <a:buFont typeface="Arial" pitchFamily="34" charset="0"/>
              <a:buChar char="►"/>
            </a:pPr>
            <a:r>
              <a:rPr lang="en-US" sz="2400" dirty="0" smtClean="0">
                <a:hlinkClick r:id="rId7"/>
              </a:rPr>
              <a:t>http://znaniya-sila.narod.ru/solarsis/zemlya/earth_03.htm</a:t>
            </a:r>
            <a:endParaRPr lang="ru-RU" sz="24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/>
          <a:lstStyle/>
          <a:p>
            <a:r>
              <a:rPr lang="ru-RU" sz="3600" dirty="0" smtClean="0"/>
              <a:t>Земля- огромный космический магнит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196752"/>
            <a:ext cx="6552728" cy="223224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cs typeface="Times New Roman" pitchFamily="18" charset="0"/>
              </a:rPr>
              <a:t>    Английский физик </a:t>
            </a:r>
            <a:r>
              <a:rPr lang="en-US" sz="2400" dirty="0" smtClean="0">
                <a:cs typeface="Times New Roman" pitchFamily="18" charset="0"/>
              </a:rPr>
              <a:t>XIV </a:t>
            </a:r>
            <a:r>
              <a:rPr lang="ru-RU" sz="2400" dirty="0" smtClean="0">
                <a:cs typeface="Times New Roman" pitchFamily="18" charset="0"/>
              </a:rPr>
              <a:t>в. Уильям Герберт изготовил шарообразный магнит, исследовал его с помощью маленькой магнитной стрелки и пришел к выводу, что земной шар - огромный космический магнит.</a:t>
            </a:r>
            <a:endParaRPr lang="ru-RU" sz="2400" dirty="0"/>
          </a:p>
        </p:txBody>
      </p:sp>
      <p:pic>
        <p:nvPicPr>
          <p:cNvPr id="59394" name="Picture 2" descr="Файл:William Gilbe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232641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6" name="Picture 4" descr="http://ognesfera.ru/ognesfera/images/stories/1/priroda%20sob/magnit_pole-zeml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73016"/>
            <a:ext cx="396044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3645024"/>
            <a:ext cx="4392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n-lt"/>
                <a:cs typeface="Times New Roman" pitchFamily="18" charset="0"/>
              </a:rPr>
              <a:t>Внешние, расплавленные, слои ядра Земли находятся в постоянном движении. В результате этого в нем возникают магнитные поля, формирующие в конечном итоге магнитное поле Земли.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4082"/>
          </a:xfrm>
        </p:spPr>
        <p:txBody>
          <a:bodyPr/>
          <a:lstStyle/>
          <a:p>
            <a:r>
              <a:rPr lang="ru-RU" sz="3600" dirty="0" smtClean="0"/>
              <a:t> Параметры магнитного поля Земли</a:t>
            </a:r>
            <a:endParaRPr lang="en-US" sz="3600" dirty="0"/>
          </a:p>
        </p:txBody>
      </p:sp>
      <p:grpSp>
        <p:nvGrpSpPr>
          <p:cNvPr id="41048" name="Group 88"/>
          <p:cNvGrpSpPr>
            <a:grpSpLocks/>
          </p:cNvGrpSpPr>
          <p:nvPr/>
        </p:nvGrpSpPr>
        <p:grpSpPr bwMode="auto">
          <a:xfrm>
            <a:off x="107504" y="1700808"/>
            <a:ext cx="1080120" cy="932979"/>
            <a:chOff x="1110" y="2656"/>
            <a:chExt cx="1549" cy="1351"/>
          </a:xfrm>
        </p:grpSpPr>
        <p:sp>
          <p:nvSpPr>
            <p:cNvPr id="41049" name="AutoShape 89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0" name="AutoShape 90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1" name="AutoShape 91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52" name="Group 92"/>
          <p:cNvGrpSpPr>
            <a:grpSpLocks/>
          </p:cNvGrpSpPr>
          <p:nvPr/>
        </p:nvGrpSpPr>
        <p:grpSpPr bwMode="auto">
          <a:xfrm>
            <a:off x="107504" y="2852936"/>
            <a:ext cx="1080120" cy="936104"/>
            <a:chOff x="3174" y="2656"/>
            <a:chExt cx="1549" cy="1351"/>
          </a:xfrm>
        </p:grpSpPr>
        <p:sp>
          <p:nvSpPr>
            <p:cNvPr id="41053" name="AutoShape 93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4" name="AutoShape 94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5" name="AutoShape 95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56" name="Line 96"/>
          <p:cNvSpPr>
            <a:spLocks noChangeShapeType="1"/>
          </p:cNvSpPr>
          <p:nvPr/>
        </p:nvSpPr>
        <p:spPr bwMode="auto">
          <a:xfrm>
            <a:off x="1115616" y="256490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7" name="Text Box 97"/>
          <p:cNvSpPr txBox="1">
            <a:spLocks noChangeArrowheads="1"/>
          </p:cNvSpPr>
          <p:nvPr/>
        </p:nvSpPr>
        <p:spPr bwMode="auto">
          <a:xfrm>
            <a:off x="1331640" y="1340768"/>
            <a:ext cx="770485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Магнитные полюса- точки Земли в которых напряжённость магнитного поля вертикальна (северный и южный полюс), напряжённость- 0,66 э.</a:t>
            </a:r>
            <a:endParaRPr lang="en-US" sz="2400" dirty="0"/>
          </a:p>
        </p:txBody>
      </p:sp>
      <p:sp>
        <p:nvSpPr>
          <p:cNvPr id="41058" name="Text Box 98"/>
          <p:cNvSpPr txBox="1">
            <a:spLocks noChangeArrowheads="1"/>
          </p:cNvSpPr>
          <p:nvPr/>
        </p:nvSpPr>
        <p:spPr bwMode="gray">
          <a:xfrm>
            <a:off x="467544" y="19168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1</a:t>
            </a:r>
          </a:p>
        </p:txBody>
      </p:sp>
      <p:sp>
        <p:nvSpPr>
          <p:cNvPr id="41059" name="Line 99"/>
          <p:cNvSpPr>
            <a:spLocks noChangeShapeType="1"/>
          </p:cNvSpPr>
          <p:nvPr/>
        </p:nvSpPr>
        <p:spPr bwMode="auto">
          <a:xfrm>
            <a:off x="1115616" y="371703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0" name="Text Box 100"/>
          <p:cNvSpPr txBox="1">
            <a:spLocks noChangeArrowheads="1"/>
          </p:cNvSpPr>
          <p:nvPr/>
        </p:nvSpPr>
        <p:spPr bwMode="auto">
          <a:xfrm>
            <a:off x="1331640" y="2852936"/>
            <a:ext cx="655272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Магнитная ось- прямая, проходящая через магнитные полюса.</a:t>
            </a:r>
            <a:endParaRPr lang="en-US" sz="2400" dirty="0"/>
          </a:p>
        </p:txBody>
      </p:sp>
      <p:sp>
        <p:nvSpPr>
          <p:cNvPr id="41061" name="Text Box 101"/>
          <p:cNvSpPr txBox="1">
            <a:spLocks noChangeArrowheads="1"/>
          </p:cNvSpPr>
          <p:nvPr/>
        </p:nvSpPr>
        <p:spPr bwMode="gray">
          <a:xfrm>
            <a:off x="467544" y="292494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2</a:t>
            </a:r>
          </a:p>
        </p:txBody>
      </p:sp>
      <p:grpSp>
        <p:nvGrpSpPr>
          <p:cNvPr id="41062" name="Group 102"/>
          <p:cNvGrpSpPr>
            <a:grpSpLocks/>
          </p:cNvGrpSpPr>
          <p:nvPr/>
        </p:nvGrpSpPr>
        <p:grpSpPr bwMode="auto">
          <a:xfrm>
            <a:off x="107504" y="4005064"/>
            <a:ext cx="1080120" cy="936104"/>
            <a:chOff x="1110" y="2656"/>
            <a:chExt cx="1549" cy="1351"/>
          </a:xfrm>
        </p:grpSpPr>
        <p:sp>
          <p:nvSpPr>
            <p:cNvPr id="41063" name="AutoShape 10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4" name="AutoShape 10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5" name="AutoShape 105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66" name="Group 106"/>
          <p:cNvGrpSpPr>
            <a:grpSpLocks/>
          </p:cNvGrpSpPr>
          <p:nvPr/>
        </p:nvGrpSpPr>
        <p:grpSpPr bwMode="auto">
          <a:xfrm>
            <a:off x="107504" y="5157192"/>
            <a:ext cx="1080120" cy="936104"/>
            <a:chOff x="3174" y="2656"/>
            <a:chExt cx="1549" cy="1351"/>
          </a:xfrm>
        </p:grpSpPr>
        <p:sp>
          <p:nvSpPr>
            <p:cNvPr id="41067" name="AutoShape 107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8" name="AutoShape 108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9" name="AutoShape 109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70" name="Line 110"/>
          <p:cNvSpPr>
            <a:spLocks noChangeShapeType="1"/>
          </p:cNvSpPr>
          <p:nvPr/>
        </p:nvSpPr>
        <p:spPr bwMode="auto">
          <a:xfrm>
            <a:off x="1115616" y="494116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1" name="Text Box 111"/>
          <p:cNvSpPr txBox="1">
            <a:spLocks noChangeArrowheads="1"/>
          </p:cNvSpPr>
          <p:nvPr/>
        </p:nvSpPr>
        <p:spPr bwMode="auto">
          <a:xfrm>
            <a:off x="1331640" y="3789040"/>
            <a:ext cx="781236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Магнитный экватор- окружность большого круга в плоскости, которая перпендикулярна магнитной оси, напряженность- 0,34э</a:t>
            </a:r>
            <a:endParaRPr lang="en-US" sz="2400" dirty="0"/>
          </a:p>
        </p:txBody>
      </p:sp>
      <p:sp>
        <p:nvSpPr>
          <p:cNvPr id="41072" name="Text Box 112"/>
          <p:cNvSpPr txBox="1">
            <a:spLocks noChangeArrowheads="1"/>
          </p:cNvSpPr>
          <p:nvPr/>
        </p:nvSpPr>
        <p:spPr bwMode="gray">
          <a:xfrm>
            <a:off x="467544" y="422108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3</a:t>
            </a:r>
          </a:p>
        </p:txBody>
      </p:sp>
      <p:sp>
        <p:nvSpPr>
          <p:cNvPr id="41073" name="Line 113"/>
          <p:cNvSpPr>
            <a:spLocks noChangeShapeType="1"/>
          </p:cNvSpPr>
          <p:nvPr/>
        </p:nvSpPr>
        <p:spPr bwMode="auto">
          <a:xfrm>
            <a:off x="1115616" y="609329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4" name="Text Box 114"/>
          <p:cNvSpPr txBox="1">
            <a:spLocks noChangeArrowheads="1"/>
          </p:cNvSpPr>
          <p:nvPr/>
        </p:nvSpPr>
        <p:spPr bwMode="auto">
          <a:xfrm>
            <a:off x="1259632" y="4941168"/>
            <a:ext cx="7884368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/>
              <a:t>Средняя напряжённость поля на поверхности Земли составляет около 0,5 э (40 А/м) и сильно зависит от географического </a:t>
            </a:r>
            <a:r>
              <a:rPr lang="ru-RU" sz="2400" dirty="0" smtClean="0"/>
              <a:t>положения. </a:t>
            </a:r>
            <a:endParaRPr lang="en-US" sz="2400" dirty="0"/>
          </a:p>
        </p:txBody>
      </p:sp>
      <p:sp>
        <p:nvSpPr>
          <p:cNvPr id="41075" name="Text Box 115"/>
          <p:cNvSpPr txBox="1">
            <a:spLocks noChangeArrowheads="1"/>
          </p:cNvSpPr>
          <p:nvPr/>
        </p:nvSpPr>
        <p:spPr bwMode="gray">
          <a:xfrm>
            <a:off x="467544" y="537321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/>
              <a:t>4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Магнитное поле Земли.</a:t>
            </a:r>
            <a:endParaRPr lang="en-US" sz="3600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635896" y="1268760"/>
            <a:ext cx="5508104" cy="2088232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pitchFamily="34" charset="0"/>
              <a:buChar char="◄"/>
            </a:pPr>
            <a:r>
              <a:rPr lang="ru-RU" sz="2400" dirty="0" smtClean="0">
                <a:cs typeface="Times New Roman" pitchFamily="18" charset="0"/>
              </a:rPr>
              <a:t>   Земное магнитное поле надежно защищает поверхность Земли от космического излучения, действие которого на живые организмы разрушительно.  </a:t>
            </a:r>
            <a:endParaRPr lang="en-US" sz="2400" dirty="0"/>
          </a:p>
        </p:txBody>
      </p:sp>
      <p:pic>
        <p:nvPicPr>
          <p:cNvPr id="10250" name="Picture 10" descr="http://planetarium-kharkov.org/files/images/magnitosf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35283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2" name="Picture 12" descr="http://nuclphys.sinp.msu.ru/pilgrims/images/cr15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01008"/>
            <a:ext cx="4257675" cy="283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3573016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  <a:buFont typeface="Arial" pitchFamily="34" charset="0"/>
              <a:buChar char="►"/>
            </a:pPr>
            <a:r>
              <a:rPr lang="ru-RU" sz="2400" dirty="0" smtClean="0">
                <a:cs typeface="Times New Roman" pitchFamily="18" charset="0"/>
              </a:rPr>
              <a:t>В состав космического излучения, кроме электронов, протонов, входят и другие частицы, движущиеся в пространстве с огромными скоростями.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Полярное сияние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052736"/>
            <a:ext cx="5724128" cy="381642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cs typeface="Times New Roman" pitchFamily="18" charset="0"/>
              </a:rPr>
              <a:t>Результатом взаимодействия солнечного ветра с магнитным полем Земли является полярное сияние. Вторгаясь в земную атмосферу, частицы солнечного ветра (в основном электроны и протоны) направляются магнитным полем (на них действует сила Лоренца) и определённым образом фокусируются.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76802" name="Picture 2" descr="http://world4u.dreval.net/files/natwond/europe/polar/3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600400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5008" y="479715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cs typeface="Times New Roman" pitchFamily="18" charset="0"/>
              </a:rPr>
              <a:t>Сталкиваясь с атомами и молекулами атмосферного воздуха, они ионизируют и возбуждают их, в результате чего возникает свечение, которое называют полярным сиянием.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Магнитные полюса Земли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66801"/>
            <a:ext cx="9144000" cy="106605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cs typeface="Times New Roman" pitchFamily="18" charset="0"/>
              </a:rPr>
              <a:t>Магнитные полюсы Земли много раз менялись местами (инверсии). За последний миллион лет это случалось 7 раз.</a:t>
            </a:r>
          </a:p>
          <a:p>
            <a:endParaRPr lang="ru-RU" dirty="0"/>
          </a:p>
        </p:txBody>
      </p:sp>
      <p:pic>
        <p:nvPicPr>
          <p:cNvPr id="73730" name="Picture 2" descr="http://elementy.ru/images/news/earth_magnetic_field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060848"/>
            <a:ext cx="518457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132856"/>
            <a:ext cx="2987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+mn-lt"/>
                <a:cs typeface="Times New Roman" pitchFamily="18" charset="0"/>
              </a:rPr>
              <a:t>570 лет назад магнитные полюса Земли были расположены в районе экватора</a:t>
            </a:r>
            <a:endParaRPr lang="ru-RU" sz="2400" dirty="0">
              <a:latin typeface="+mn-lt"/>
              <a:cs typeface="Times New Roman" pitchFamily="18" charset="0"/>
            </a:endParaRPr>
          </a:p>
        </p:txBody>
      </p:sp>
      <p:pic>
        <p:nvPicPr>
          <p:cNvPr id="73732" name="Picture 4" descr="http://news.students.ru/uploads/posts/1199972272__magp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3867150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AutoShape 5"/>
          <p:cNvSpPr>
            <a:spLocks noChangeArrowheads="1"/>
          </p:cNvSpPr>
          <p:nvPr/>
        </p:nvSpPr>
        <p:spPr bwMode="gray">
          <a:xfrm>
            <a:off x="2555776" y="2996952"/>
            <a:ext cx="3888432" cy="2664296"/>
          </a:xfrm>
          <a:prstGeom prst="can">
            <a:avLst>
              <a:gd name="adj" fmla="val 15733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1993" name="AutoShape 9"/>
          <p:cNvSpPr>
            <a:spLocks noChangeArrowheads="1"/>
          </p:cNvSpPr>
          <p:nvPr/>
        </p:nvSpPr>
        <p:spPr bwMode="invGray">
          <a:xfrm>
            <a:off x="1979712" y="3068960"/>
            <a:ext cx="533400" cy="2057400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gray">
          <a:xfrm>
            <a:off x="107504" y="2636912"/>
            <a:ext cx="1828800" cy="31242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 dirty="0">
              <a:latin typeface="Verdana" pitchFamily="34" charset="0"/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gray">
          <a:xfrm>
            <a:off x="179512" y="2924944"/>
            <a:ext cx="1676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1D3A"/>
                </a:solidFill>
                <a:latin typeface="+mn-lt"/>
              </a:rPr>
              <a:t>Северный магнитный полюс </a:t>
            </a:r>
            <a:r>
              <a:rPr lang="en-US" b="1" dirty="0" smtClean="0">
                <a:solidFill>
                  <a:srgbClr val="001D3A"/>
                </a:solidFill>
                <a:latin typeface="+mn-lt"/>
              </a:rPr>
              <a:t>N</a:t>
            </a:r>
            <a:endParaRPr lang="en-US" b="1" dirty="0">
              <a:solidFill>
                <a:srgbClr val="001D3A"/>
              </a:solidFill>
              <a:latin typeface="+mn-lt"/>
            </a:endParaRPr>
          </a:p>
          <a:p>
            <a:pPr algn="ctr" eaLnBrk="0" hangingPunct="0"/>
            <a:endParaRPr lang="en-US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41998" name="AutoShape 14"/>
          <p:cNvSpPr>
            <a:spLocks noChangeArrowheads="1"/>
          </p:cNvSpPr>
          <p:nvPr/>
        </p:nvSpPr>
        <p:spPr bwMode="gray">
          <a:xfrm>
            <a:off x="7092280" y="2636912"/>
            <a:ext cx="1944216" cy="31242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gray">
          <a:xfrm>
            <a:off x="7236296" y="2924944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1D3A"/>
                </a:solidFill>
                <a:latin typeface="+mn-lt"/>
              </a:rPr>
              <a:t>Южный магнитный полюс </a:t>
            </a:r>
            <a:r>
              <a:rPr lang="en-US" b="1" dirty="0" smtClean="0">
                <a:solidFill>
                  <a:srgbClr val="001D3A"/>
                </a:solidFill>
                <a:latin typeface="+mn-lt"/>
              </a:rPr>
              <a:t>S</a:t>
            </a:r>
            <a:endParaRPr lang="en-US" b="1" dirty="0">
              <a:solidFill>
                <a:srgbClr val="001D3A"/>
              </a:solidFill>
              <a:latin typeface="+mn-lt"/>
            </a:endParaRPr>
          </a:p>
        </p:txBody>
      </p:sp>
      <p:sp>
        <p:nvSpPr>
          <p:cNvPr id="42000" name="AutoShape 16"/>
          <p:cNvSpPr>
            <a:spLocks noChangeArrowheads="1"/>
          </p:cNvSpPr>
          <p:nvPr/>
        </p:nvSpPr>
        <p:spPr bwMode="invGray">
          <a:xfrm>
            <a:off x="6516216" y="3068960"/>
            <a:ext cx="530225" cy="2057400"/>
          </a:xfrm>
          <a:prstGeom prst="rightArrow">
            <a:avLst>
              <a:gd name="adj1" fmla="val 67750"/>
              <a:gd name="adj2" fmla="val 66167"/>
            </a:avLst>
          </a:prstGeom>
          <a:gradFill rotWithShape="1">
            <a:gsLst>
              <a:gs pos="0">
                <a:schemeClr val="tx2">
                  <a:gamma/>
                  <a:shade val="46275"/>
                  <a:invGamma/>
                  <a:alpha val="12000"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01" name="AutoShape 17"/>
          <p:cNvSpPr>
            <a:spLocks noChangeArrowheads="1"/>
          </p:cNvSpPr>
          <p:nvPr/>
        </p:nvSpPr>
        <p:spPr bwMode="gray">
          <a:xfrm>
            <a:off x="1331640" y="1628800"/>
            <a:ext cx="6624736" cy="784448"/>
          </a:xfrm>
          <a:prstGeom prst="can">
            <a:avLst>
              <a:gd name="adj" fmla="val 27866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gray">
          <a:xfrm>
            <a:off x="1043608" y="1772816"/>
            <a:ext cx="72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/>
              <a:t>Существование магнитного поля в любой точке Земли можно установить с помощью магнитной </a:t>
            </a:r>
            <a:r>
              <a:rPr lang="ru-RU" dirty="0" smtClean="0"/>
              <a:t>стрелки</a:t>
            </a:r>
            <a:endParaRPr lang="en-US" dirty="0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/>
          <a:lstStyle/>
          <a:p>
            <a:r>
              <a:rPr lang="ru-RU" sz="3600" dirty="0" smtClean="0"/>
              <a:t>Определение существования магнитного поля в любой точке Земли</a:t>
            </a:r>
            <a:endParaRPr lang="ru-RU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2483768" y="3356992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Если подвесить магнитную стрелку N - S на нити так, чтобы точка подвеса совпадала с центром тяжести стрелки, то стрелка установится по направлению касательной к силовой линии магнитного поля Земли.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3789040"/>
            <a:ext cx="15841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20A53"/>
                </a:solidFill>
              </a:rPr>
              <a:t>лежит </a:t>
            </a:r>
            <a:r>
              <a:rPr lang="ru-RU" dirty="0">
                <a:solidFill>
                  <a:srgbClr val="020A53"/>
                </a:solidFill>
              </a:rPr>
              <a:t>в южном полушарии, вблизи берегов Антарктиды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020272" y="3717032"/>
            <a:ext cx="2123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20A53"/>
                </a:solidFill>
              </a:rPr>
              <a:t>находится в Северном полушарии, вблизи северного берега острова Виктория (Канада)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0" y="332656"/>
            <a:ext cx="9144000" cy="563562"/>
          </a:xfrm>
        </p:spPr>
        <p:txBody>
          <a:bodyPr/>
          <a:lstStyle/>
          <a:p>
            <a:r>
              <a:rPr lang="ru-RU" sz="3600" dirty="0" smtClean="0"/>
              <a:t>Отклонения магнитного поля Земли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44050" name="AutoShape 18"/>
          <p:cNvSpPr>
            <a:spLocks noChangeArrowheads="1"/>
          </p:cNvSpPr>
          <p:nvPr/>
        </p:nvSpPr>
        <p:spPr bwMode="auto">
          <a:xfrm>
            <a:off x="5562600" y="3095625"/>
            <a:ext cx="2969840" cy="2667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44052" name="AutoShape 20"/>
          <p:cNvSpPr>
            <a:spLocks noChangeArrowheads="1"/>
          </p:cNvSpPr>
          <p:nvPr/>
        </p:nvSpPr>
        <p:spPr bwMode="auto">
          <a:xfrm>
            <a:off x="539552" y="3095625"/>
            <a:ext cx="2889448" cy="2667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gray">
          <a:xfrm>
            <a:off x="539552" y="3212976"/>
            <a:ext cx="29523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Кратковременная аномалия- </a:t>
            </a:r>
            <a:r>
              <a:rPr lang="ru-RU" sz="2400" dirty="0" smtClean="0">
                <a:solidFill>
                  <a:srgbClr val="000000"/>
                </a:solidFill>
              </a:rPr>
              <a:t>магнитная буря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4054" name="AutoShape 22"/>
          <p:cNvSpPr>
            <a:spLocks noChangeAspect="1" noChangeArrowheads="1" noTextEdit="1"/>
          </p:cNvSpPr>
          <p:nvPr/>
        </p:nvSpPr>
        <p:spPr bwMode="gray">
          <a:xfrm>
            <a:off x="3203848" y="2996952"/>
            <a:ext cx="909638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5" name="Freeform 23"/>
          <p:cNvSpPr>
            <a:spLocks/>
          </p:cNvSpPr>
          <p:nvPr/>
        </p:nvSpPr>
        <p:spPr bwMode="gray">
          <a:xfrm>
            <a:off x="3222625" y="29987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6" name="AutoShape 24"/>
          <p:cNvSpPr>
            <a:spLocks noChangeAspect="1" noChangeArrowheads="1" noTextEdit="1"/>
          </p:cNvSpPr>
          <p:nvPr/>
        </p:nvSpPr>
        <p:spPr bwMode="gray">
          <a:xfrm flipH="1">
            <a:off x="4868863" y="29956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7" name="Freeform 25"/>
          <p:cNvSpPr>
            <a:spLocks/>
          </p:cNvSpPr>
          <p:nvPr/>
        </p:nvSpPr>
        <p:spPr bwMode="gray">
          <a:xfrm flipH="1">
            <a:off x="4875213" y="29987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4058" name="Group 26"/>
          <p:cNvGrpSpPr>
            <a:grpSpLocks/>
          </p:cNvGrpSpPr>
          <p:nvPr/>
        </p:nvGrpSpPr>
        <p:grpSpPr bwMode="auto">
          <a:xfrm>
            <a:off x="3048000" y="1371600"/>
            <a:ext cx="2998788" cy="1601788"/>
            <a:chOff x="1997" y="1314"/>
            <a:chExt cx="1889" cy="1009"/>
          </a:xfrm>
        </p:grpSpPr>
        <p:grpSp>
          <p:nvGrpSpPr>
            <p:cNvPr id="44059" name="Group 27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44060" name="Oval 28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061" name="Oval 29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4062" name="Oval 30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063" name="Oval 31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064" name="Oval 32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065" name="Oval 33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4066" name="Text Box 34"/>
          <p:cNvSpPr txBox="1">
            <a:spLocks noChangeArrowheads="1"/>
          </p:cNvSpPr>
          <p:nvPr/>
        </p:nvSpPr>
        <p:spPr bwMode="gray">
          <a:xfrm>
            <a:off x="3419872" y="1556792"/>
            <a:ext cx="223224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</a:rPr>
              <a:t>Магнитные аномалии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gray">
          <a:xfrm>
            <a:off x="5652120" y="3212976"/>
            <a:ext cx="28083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Постоянные аномалии- </a:t>
            </a:r>
            <a:r>
              <a:rPr lang="ru-RU" sz="2400" dirty="0" smtClean="0">
                <a:solidFill>
                  <a:srgbClr val="000000"/>
                </a:solidFill>
              </a:rPr>
              <a:t>залежи железной руды на небольшой глубине 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reeform 2"/>
          <p:cNvSpPr>
            <a:spLocks noEditPoints="1"/>
          </p:cNvSpPr>
          <p:nvPr/>
        </p:nvSpPr>
        <p:spPr bwMode="gray">
          <a:xfrm rot="-1358056">
            <a:off x="1236663" y="2462213"/>
            <a:ext cx="6853237" cy="2803525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9412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1" name="Oval 3"/>
          <p:cNvSpPr>
            <a:spLocks noChangeArrowheads="1"/>
          </p:cNvSpPr>
          <p:nvPr/>
        </p:nvSpPr>
        <p:spPr bwMode="ltGray">
          <a:xfrm rot="-1543677">
            <a:off x="4483100" y="2387600"/>
            <a:ext cx="1295400" cy="304800"/>
          </a:xfrm>
          <a:prstGeom prst="ellipse">
            <a:avLst/>
          </a:prstGeom>
          <a:solidFill>
            <a:srgbClr val="020A53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2" name="Oval 4"/>
          <p:cNvSpPr>
            <a:spLocks noChangeArrowheads="1"/>
          </p:cNvSpPr>
          <p:nvPr/>
        </p:nvSpPr>
        <p:spPr bwMode="ltGray">
          <a:xfrm rot="-1543677">
            <a:off x="7391400" y="2667000"/>
            <a:ext cx="1066800" cy="304800"/>
          </a:xfrm>
          <a:prstGeom prst="ellipse">
            <a:avLst/>
          </a:prstGeom>
          <a:solidFill>
            <a:srgbClr val="020A53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3" name="Oval 5"/>
          <p:cNvSpPr>
            <a:spLocks noChangeArrowheads="1"/>
          </p:cNvSpPr>
          <p:nvPr/>
        </p:nvSpPr>
        <p:spPr bwMode="ltGray">
          <a:xfrm rot="-1543677">
            <a:off x="2890838" y="5621338"/>
            <a:ext cx="1143000" cy="304800"/>
          </a:xfrm>
          <a:prstGeom prst="ellipse">
            <a:avLst/>
          </a:prstGeom>
          <a:solidFill>
            <a:srgbClr val="020A53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4" name="Oval 6"/>
          <p:cNvSpPr>
            <a:spLocks noChangeArrowheads="1"/>
          </p:cNvSpPr>
          <p:nvPr/>
        </p:nvSpPr>
        <p:spPr bwMode="ltGray">
          <a:xfrm rot="-1543677">
            <a:off x="5626100" y="4978400"/>
            <a:ext cx="1295400" cy="304800"/>
          </a:xfrm>
          <a:prstGeom prst="ellipse">
            <a:avLst/>
          </a:prstGeom>
          <a:solidFill>
            <a:srgbClr val="020A53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ltGray">
          <a:xfrm rot="-1543677">
            <a:off x="1968500" y="3911600"/>
            <a:ext cx="1295400" cy="304800"/>
          </a:xfrm>
          <a:prstGeom prst="ellipse">
            <a:avLst/>
          </a:prstGeom>
          <a:solidFill>
            <a:srgbClr val="020A53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ru-RU" dirty="0" smtClean="0"/>
              <a:t>Магнитные бури</a:t>
            </a:r>
            <a:endParaRPr lang="en-US" dirty="0"/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gray">
          <a:xfrm>
            <a:off x="3851920" y="1600200"/>
            <a:ext cx="1872208" cy="1684784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gray">
          <a:xfrm>
            <a:off x="1331640" y="2996952"/>
            <a:ext cx="1656184" cy="1512168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373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8379" name="Oval 11"/>
          <p:cNvSpPr>
            <a:spLocks noChangeArrowheads="1"/>
          </p:cNvSpPr>
          <p:nvPr/>
        </p:nvSpPr>
        <p:spPr bwMode="gray">
          <a:xfrm>
            <a:off x="2195736" y="4821238"/>
            <a:ext cx="1584176" cy="1416074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58380" name="Oval 12"/>
          <p:cNvSpPr>
            <a:spLocks noChangeArrowheads="1"/>
          </p:cNvSpPr>
          <p:nvPr/>
        </p:nvSpPr>
        <p:spPr bwMode="gray">
          <a:xfrm>
            <a:off x="4644008" y="3717032"/>
            <a:ext cx="2448272" cy="2232248"/>
          </a:xfrm>
          <a:prstGeom prst="ellipse">
            <a:avLst/>
          </a:prstGeom>
          <a:gradFill rotWithShape="1">
            <a:gsLst>
              <a:gs pos="0">
                <a:srgbClr val="D476D6"/>
              </a:gs>
              <a:gs pos="100000">
                <a:srgbClr val="D476D6">
                  <a:gamma/>
                  <a:shade val="42353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8381" name="Oval 13"/>
          <p:cNvSpPr>
            <a:spLocks noChangeArrowheads="1"/>
          </p:cNvSpPr>
          <p:nvPr/>
        </p:nvSpPr>
        <p:spPr bwMode="gray">
          <a:xfrm>
            <a:off x="6732240" y="1828800"/>
            <a:ext cx="2088232" cy="1888232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white">
          <a:xfrm>
            <a:off x="1403648" y="3356992"/>
            <a:ext cx="138247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>
                <a:solidFill>
                  <a:srgbClr val="FFFFFF"/>
                </a:solidFill>
              </a:rPr>
              <a:t>Усиливается солнечный ветер</a:t>
            </a:r>
            <a:endParaRPr lang="en-US" sz="1600" dirty="0"/>
          </a:p>
          <a:p>
            <a:pPr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white">
          <a:xfrm>
            <a:off x="4067944" y="1844824"/>
            <a:ext cx="152258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 smtClean="0">
                <a:latin typeface="+mn-lt"/>
              </a:rPr>
              <a:t>Это вызывает возмущение земного магнитного поля</a:t>
            </a:r>
            <a:endParaRPr lang="en-US" sz="1600" dirty="0">
              <a:latin typeface="+mn-lt"/>
            </a:endParaRP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white">
          <a:xfrm>
            <a:off x="7164288" y="2204864"/>
            <a:ext cx="125318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 smtClean="0">
                <a:latin typeface="+mn-lt"/>
              </a:rPr>
              <a:t>Что приводит к магнитной буре</a:t>
            </a:r>
            <a:endParaRPr lang="en-US" sz="1600" dirty="0">
              <a:latin typeface="+mn-lt"/>
            </a:endParaRP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white">
          <a:xfrm>
            <a:off x="4932040" y="3861048"/>
            <a:ext cx="19637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dirty="0" smtClean="0">
                <a:latin typeface="+mn-lt"/>
                <a:cs typeface="Times New Roman" pitchFamily="18" charset="0"/>
              </a:rPr>
              <a:t>Пролетающие мимо Земли частицы солнечного ветра создают дополнительные магнитные поля</a:t>
            </a:r>
            <a:endParaRPr lang="en-US" sz="1600" dirty="0">
              <a:latin typeface="+mn-lt"/>
            </a:endParaRPr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black">
          <a:xfrm>
            <a:off x="2632075" y="1887538"/>
            <a:ext cx="1793875" cy="161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58389" name="AutoShape 21"/>
          <p:cNvCxnSpPr>
            <a:cxnSpLocks noChangeShapeType="1"/>
          </p:cNvCxnSpPr>
          <p:nvPr/>
        </p:nvCxnSpPr>
        <p:spPr bwMode="black">
          <a:xfrm flipH="1">
            <a:off x="615950" y="1887538"/>
            <a:ext cx="20161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5" name="Прямоугольник 24"/>
          <p:cNvSpPr/>
          <p:nvPr/>
        </p:nvSpPr>
        <p:spPr>
          <a:xfrm>
            <a:off x="2123728" y="4941168"/>
            <a:ext cx="15841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</a:rPr>
              <a:t>На солнце происходит мощная вспышка</a:t>
            </a:r>
            <a:endParaRPr lang="en-US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1196752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Магнитные бури причиняют серьёзный вред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">
  <a:themeElements>
    <a:clrScheme name="sample_dark 3">
      <a:dk1>
        <a:srgbClr val="969696"/>
      </a:dk1>
      <a:lt1>
        <a:srgbClr val="FFFFFF"/>
      </a:lt1>
      <a:dk2>
        <a:srgbClr val="003399"/>
      </a:dk2>
      <a:lt2>
        <a:srgbClr val="FCF8A2"/>
      </a:lt2>
      <a:accent1>
        <a:srgbClr val="5AB14B"/>
      </a:accent1>
      <a:accent2>
        <a:srgbClr val="2F7ADF"/>
      </a:accent2>
      <a:accent3>
        <a:srgbClr val="AAADCA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C48352"/>
      </a:folHlink>
    </a:clrScheme>
    <a:fontScheme name="sampl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2">
        <a:dk1>
          <a:srgbClr val="969696"/>
        </a:dk1>
        <a:lt1>
          <a:srgbClr val="FFFFFF"/>
        </a:lt1>
        <a:dk2>
          <a:srgbClr val="551D2A"/>
        </a:dk2>
        <a:lt2>
          <a:srgbClr val="EEE5A2"/>
        </a:lt2>
        <a:accent1>
          <a:srgbClr val="557FE7"/>
        </a:accent1>
        <a:accent2>
          <a:srgbClr val="EB6363"/>
        </a:accent2>
        <a:accent3>
          <a:srgbClr val="B4ABAC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3">
        <a:dk1>
          <a:srgbClr val="969696"/>
        </a:dk1>
        <a:lt1>
          <a:srgbClr val="FFFFFF"/>
        </a:lt1>
        <a:dk2>
          <a:srgbClr val="003399"/>
        </a:dk2>
        <a:lt2>
          <a:srgbClr val="FCF8A2"/>
        </a:lt2>
        <a:accent1>
          <a:srgbClr val="5AB14B"/>
        </a:accent1>
        <a:accent2>
          <a:srgbClr val="2F7ADF"/>
        </a:accent2>
        <a:accent3>
          <a:srgbClr val="AAADCA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</Template>
  <TotalTime>215</TotalTime>
  <Words>541</Words>
  <Application>Microsoft Office PowerPoint</Application>
  <PresentationFormat>Экран (4:3)</PresentationFormat>
  <Paragraphs>66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9</vt:lpstr>
      <vt:lpstr>Магнитное поле Земли и его влияние на человека</vt:lpstr>
      <vt:lpstr>Земля- огромный космический магнит</vt:lpstr>
      <vt:lpstr> Параметры магнитного поля Земли</vt:lpstr>
      <vt:lpstr>Магнитное поле Земли.</vt:lpstr>
      <vt:lpstr>Полярное сияние</vt:lpstr>
      <vt:lpstr>Магнитные полюса Земли</vt:lpstr>
      <vt:lpstr>Определение существования магнитного поля в любой точке Земли</vt:lpstr>
      <vt:lpstr>Отклонения магнитного поля Земли</vt:lpstr>
      <vt:lpstr> Магнитные бури</vt:lpstr>
      <vt:lpstr>Влияние магнитного поля Земли на человека</vt:lpstr>
      <vt:lpstr>Информационные источники: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 Земли и его влияние на человека</dc:title>
  <cp:lastModifiedBy>Домашний</cp:lastModifiedBy>
  <cp:revision>24</cp:revision>
  <dcterms:created xsi:type="dcterms:W3CDTF">2011-10-22T15:35:02Z</dcterms:created>
  <dcterms:modified xsi:type="dcterms:W3CDTF">2013-04-29T18:22:23Z</dcterms:modified>
</cp:coreProperties>
</file>