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2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  <p:sldId id="264" r:id="rId10"/>
    <p:sldId id="265" r:id="rId11"/>
    <p:sldId id="266" r:id="rId12"/>
    <p:sldId id="267" r:id="rId13"/>
    <p:sldId id="278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84" r:id="rId25"/>
    <p:sldId id="282" r:id="rId26"/>
    <p:sldId id="279" r:id="rId27"/>
    <p:sldId id="280" r:id="rId28"/>
    <p:sldId id="281" r:id="rId29"/>
    <p:sldId id="285" r:id="rId30"/>
    <p:sldId id="283" r:id="rId3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4" d="100"/>
          <a:sy n="64" d="100"/>
        </p:scale>
        <p:origin x="-1710" y="-2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2DD7880-B701-4D97-8B6C-62209F2F0FFE}" type="doc">
      <dgm:prSet loTypeId="urn:microsoft.com/office/officeart/2005/8/layout/hProcess9" loCatId="process" qsTypeId="urn:microsoft.com/office/officeart/2005/8/quickstyle/simple4" qsCatId="simple" csTypeId="urn:microsoft.com/office/officeart/2005/8/colors/accent1_2" csCatId="accent1" phldr="1"/>
      <dgm:spPr/>
    </dgm:pt>
    <dgm:pt modelId="{60B7F279-BEF9-47BD-BFEC-F871B1BE5800}">
      <dgm:prSet phldrT="[Текст]" custT="1"/>
      <dgm:spPr/>
      <dgm:t>
        <a:bodyPr/>
        <a:lstStyle/>
        <a:p>
          <a:r>
            <a:rPr lang="ru-RU" sz="2000" dirty="0" smtClean="0"/>
            <a:t>Сложные навыки  разбиваются на мелкие блоки - действия</a:t>
          </a:r>
          <a:endParaRPr lang="ru-RU" sz="2000" dirty="0"/>
        </a:p>
      </dgm:t>
    </dgm:pt>
    <dgm:pt modelId="{8F7990EE-E42F-4C27-BA47-D8984E3E7CB5}" type="parTrans" cxnId="{1A506261-9B1F-4BF7-A97E-DA5154678984}">
      <dgm:prSet/>
      <dgm:spPr/>
      <dgm:t>
        <a:bodyPr/>
        <a:lstStyle/>
        <a:p>
          <a:endParaRPr lang="ru-RU"/>
        </a:p>
      </dgm:t>
    </dgm:pt>
    <dgm:pt modelId="{A253408C-D129-4694-B462-C5C26385BA09}" type="sibTrans" cxnId="{1A506261-9B1F-4BF7-A97E-DA5154678984}">
      <dgm:prSet/>
      <dgm:spPr/>
      <dgm:t>
        <a:bodyPr/>
        <a:lstStyle/>
        <a:p>
          <a:endParaRPr lang="ru-RU"/>
        </a:p>
      </dgm:t>
    </dgm:pt>
    <dgm:pt modelId="{D69252F0-BFD3-448C-A741-1799EA0E624D}">
      <dgm:prSet phldrT="[Текст]" custT="1"/>
      <dgm:spPr/>
      <dgm:t>
        <a:bodyPr/>
        <a:lstStyle/>
        <a:p>
          <a:r>
            <a:rPr lang="ru-RU" sz="2000" dirty="0" smtClean="0"/>
            <a:t>Каждое действие разучивается с ребенком отдельно</a:t>
          </a:r>
          <a:endParaRPr lang="ru-RU" sz="2000" dirty="0"/>
        </a:p>
      </dgm:t>
    </dgm:pt>
    <dgm:pt modelId="{504167C6-244B-44F9-8913-662969FDCA06}" type="parTrans" cxnId="{D10D431A-0C84-400A-B160-0255D378B144}">
      <dgm:prSet/>
      <dgm:spPr/>
      <dgm:t>
        <a:bodyPr/>
        <a:lstStyle/>
        <a:p>
          <a:endParaRPr lang="ru-RU"/>
        </a:p>
      </dgm:t>
    </dgm:pt>
    <dgm:pt modelId="{44291E11-C22B-4D50-BBD2-9E6E65904E2F}" type="sibTrans" cxnId="{D10D431A-0C84-400A-B160-0255D378B144}">
      <dgm:prSet/>
      <dgm:spPr/>
      <dgm:t>
        <a:bodyPr/>
        <a:lstStyle/>
        <a:p>
          <a:endParaRPr lang="ru-RU"/>
        </a:p>
      </dgm:t>
    </dgm:pt>
    <dgm:pt modelId="{231F0074-EFDF-42AC-8896-CD57162CC627}">
      <dgm:prSet phldrT="[Текст]" custT="1"/>
      <dgm:spPr/>
      <dgm:t>
        <a:bodyPr/>
        <a:lstStyle/>
        <a:p>
          <a:r>
            <a:rPr lang="ru-RU" sz="2000" dirty="0" smtClean="0"/>
            <a:t>Действия соединяются в цепь, образуя сложное действие</a:t>
          </a:r>
          <a:endParaRPr lang="ru-RU" sz="2000" dirty="0"/>
        </a:p>
      </dgm:t>
    </dgm:pt>
    <dgm:pt modelId="{F53F09A6-6EE7-4B58-8282-7175CA536954}" type="parTrans" cxnId="{A7319528-20E2-4183-B813-1EDB518138D7}">
      <dgm:prSet/>
      <dgm:spPr/>
      <dgm:t>
        <a:bodyPr/>
        <a:lstStyle/>
        <a:p>
          <a:endParaRPr lang="ru-RU"/>
        </a:p>
      </dgm:t>
    </dgm:pt>
    <dgm:pt modelId="{A3FC1347-1DD0-48E2-B254-57D1DAE069FA}" type="sibTrans" cxnId="{A7319528-20E2-4183-B813-1EDB518138D7}">
      <dgm:prSet/>
      <dgm:spPr/>
      <dgm:t>
        <a:bodyPr/>
        <a:lstStyle/>
        <a:p>
          <a:endParaRPr lang="ru-RU"/>
        </a:p>
      </dgm:t>
    </dgm:pt>
    <dgm:pt modelId="{11052402-29AC-4648-9660-BE3CD341AB11}" type="pres">
      <dgm:prSet presAssocID="{22DD7880-B701-4D97-8B6C-62209F2F0FFE}" presName="CompostProcess" presStyleCnt="0">
        <dgm:presLayoutVars>
          <dgm:dir/>
          <dgm:resizeHandles val="exact"/>
        </dgm:presLayoutVars>
      </dgm:prSet>
      <dgm:spPr/>
    </dgm:pt>
    <dgm:pt modelId="{A73DD6F7-A01D-4955-AE00-A4BA747AFC0B}" type="pres">
      <dgm:prSet presAssocID="{22DD7880-B701-4D97-8B6C-62209F2F0FFE}" presName="arrow" presStyleLbl="bgShp" presStyleIdx="0" presStyleCnt="1"/>
      <dgm:spPr/>
    </dgm:pt>
    <dgm:pt modelId="{80E4D6E3-2AA2-4B34-8019-FC24128F745F}" type="pres">
      <dgm:prSet presAssocID="{22DD7880-B701-4D97-8B6C-62209F2F0FFE}" presName="linearProcess" presStyleCnt="0"/>
      <dgm:spPr/>
    </dgm:pt>
    <dgm:pt modelId="{713CA2A9-F0B6-4CDD-B016-F51460CE7E9E}" type="pres">
      <dgm:prSet presAssocID="{60B7F279-BEF9-47BD-BFEC-F871B1BE5800}" presName="text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20B3ED3-40DE-4DC5-AF87-93E78AA11B82}" type="pres">
      <dgm:prSet presAssocID="{A253408C-D129-4694-B462-C5C26385BA09}" presName="sibTrans" presStyleCnt="0"/>
      <dgm:spPr/>
    </dgm:pt>
    <dgm:pt modelId="{B6BA3956-DA74-4997-BF9A-0A782387F400}" type="pres">
      <dgm:prSet presAssocID="{D69252F0-BFD3-448C-A741-1799EA0E624D}" presName="textNode" presStyleLbl="node1" presStyleIdx="1" presStyleCnt="3">
        <dgm:presLayoutVars>
          <dgm:bulletEnabled val="1"/>
        </dgm:presLayoutVars>
      </dgm:prSet>
      <dgm:spPr/>
    </dgm:pt>
    <dgm:pt modelId="{AD8C373B-0796-4404-8589-0D43AADD8ADA}" type="pres">
      <dgm:prSet presAssocID="{44291E11-C22B-4D50-BBD2-9E6E65904E2F}" presName="sibTrans" presStyleCnt="0"/>
      <dgm:spPr/>
    </dgm:pt>
    <dgm:pt modelId="{B05804D6-ECB7-41AE-8EB6-BC075EB20B12}" type="pres">
      <dgm:prSet presAssocID="{231F0074-EFDF-42AC-8896-CD57162CC627}" presName="textNode" presStyleLbl="node1" presStyleIdx="2" presStyleCnt="3">
        <dgm:presLayoutVars>
          <dgm:bulletEnabled val="1"/>
        </dgm:presLayoutVars>
      </dgm:prSet>
      <dgm:spPr/>
    </dgm:pt>
  </dgm:ptLst>
  <dgm:cxnLst>
    <dgm:cxn modelId="{A7319528-20E2-4183-B813-1EDB518138D7}" srcId="{22DD7880-B701-4D97-8B6C-62209F2F0FFE}" destId="{231F0074-EFDF-42AC-8896-CD57162CC627}" srcOrd="2" destOrd="0" parTransId="{F53F09A6-6EE7-4B58-8282-7175CA536954}" sibTransId="{A3FC1347-1DD0-48E2-B254-57D1DAE069FA}"/>
    <dgm:cxn modelId="{1A506261-9B1F-4BF7-A97E-DA5154678984}" srcId="{22DD7880-B701-4D97-8B6C-62209F2F0FFE}" destId="{60B7F279-BEF9-47BD-BFEC-F871B1BE5800}" srcOrd="0" destOrd="0" parTransId="{8F7990EE-E42F-4C27-BA47-D8984E3E7CB5}" sibTransId="{A253408C-D129-4694-B462-C5C26385BA09}"/>
    <dgm:cxn modelId="{D10D431A-0C84-400A-B160-0255D378B144}" srcId="{22DD7880-B701-4D97-8B6C-62209F2F0FFE}" destId="{D69252F0-BFD3-448C-A741-1799EA0E624D}" srcOrd="1" destOrd="0" parTransId="{504167C6-244B-44F9-8913-662969FDCA06}" sibTransId="{44291E11-C22B-4D50-BBD2-9E6E65904E2F}"/>
    <dgm:cxn modelId="{A7A75F72-35FA-433D-8B99-398242EAFFE1}" type="presOf" srcId="{231F0074-EFDF-42AC-8896-CD57162CC627}" destId="{B05804D6-ECB7-41AE-8EB6-BC075EB20B12}" srcOrd="0" destOrd="0" presId="urn:microsoft.com/office/officeart/2005/8/layout/hProcess9"/>
    <dgm:cxn modelId="{3E02479F-82E8-45A5-9145-37540AAC4AA9}" type="presOf" srcId="{22DD7880-B701-4D97-8B6C-62209F2F0FFE}" destId="{11052402-29AC-4648-9660-BE3CD341AB11}" srcOrd="0" destOrd="0" presId="urn:microsoft.com/office/officeart/2005/8/layout/hProcess9"/>
    <dgm:cxn modelId="{405F56F8-9215-4BF5-8172-76370B777791}" type="presOf" srcId="{60B7F279-BEF9-47BD-BFEC-F871B1BE5800}" destId="{713CA2A9-F0B6-4CDD-B016-F51460CE7E9E}" srcOrd="0" destOrd="0" presId="urn:microsoft.com/office/officeart/2005/8/layout/hProcess9"/>
    <dgm:cxn modelId="{358D7415-E0CE-409D-8154-D828A5622BBE}" type="presOf" srcId="{D69252F0-BFD3-448C-A741-1799EA0E624D}" destId="{B6BA3956-DA74-4997-BF9A-0A782387F400}" srcOrd="0" destOrd="0" presId="urn:microsoft.com/office/officeart/2005/8/layout/hProcess9"/>
    <dgm:cxn modelId="{9A5A1F6E-2E88-46B5-B713-8388A0377ED9}" type="presParOf" srcId="{11052402-29AC-4648-9660-BE3CD341AB11}" destId="{A73DD6F7-A01D-4955-AE00-A4BA747AFC0B}" srcOrd="0" destOrd="0" presId="urn:microsoft.com/office/officeart/2005/8/layout/hProcess9"/>
    <dgm:cxn modelId="{5EB55DA1-EB3A-46B6-B42D-FDE907267BFF}" type="presParOf" srcId="{11052402-29AC-4648-9660-BE3CD341AB11}" destId="{80E4D6E3-2AA2-4B34-8019-FC24128F745F}" srcOrd="1" destOrd="0" presId="urn:microsoft.com/office/officeart/2005/8/layout/hProcess9"/>
    <dgm:cxn modelId="{C0BC77E5-06FC-4DC2-89B9-904D2D4CCDCB}" type="presParOf" srcId="{80E4D6E3-2AA2-4B34-8019-FC24128F745F}" destId="{713CA2A9-F0B6-4CDD-B016-F51460CE7E9E}" srcOrd="0" destOrd="0" presId="urn:microsoft.com/office/officeart/2005/8/layout/hProcess9"/>
    <dgm:cxn modelId="{4850FCA8-E830-477C-BFC4-CFBFE0DB2F32}" type="presParOf" srcId="{80E4D6E3-2AA2-4B34-8019-FC24128F745F}" destId="{920B3ED3-40DE-4DC5-AF87-93E78AA11B82}" srcOrd="1" destOrd="0" presId="urn:microsoft.com/office/officeart/2005/8/layout/hProcess9"/>
    <dgm:cxn modelId="{D8686166-75AC-4715-B35A-7EDE14ADD228}" type="presParOf" srcId="{80E4D6E3-2AA2-4B34-8019-FC24128F745F}" destId="{B6BA3956-DA74-4997-BF9A-0A782387F400}" srcOrd="2" destOrd="0" presId="urn:microsoft.com/office/officeart/2005/8/layout/hProcess9"/>
    <dgm:cxn modelId="{62E0A5CB-0C16-4DD1-8147-861A126B7A30}" type="presParOf" srcId="{80E4D6E3-2AA2-4B34-8019-FC24128F745F}" destId="{AD8C373B-0796-4404-8589-0D43AADD8ADA}" srcOrd="3" destOrd="0" presId="urn:microsoft.com/office/officeart/2005/8/layout/hProcess9"/>
    <dgm:cxn modelId="{9CCEAB16-7D98-4D50-87EC-EC3559B95F42}" type="presParOf" srcId="{80E4D6E3-2AA2-4B34-8019-FC24128F745F}" destId="{B05804D6-ECB7-41AE-8EB6-BC075EB20B12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73DD6F7-A01D-4955-AE00-A4BA747AFC0B}">
      <dsp:nvSpPr>
        <dsp:cNvPr id="0" name=""/>
        <dsp:cNvSpPr/>
      </dsp:nvSpPr>
      <dsp:spPr>
        <a:xfrm>
          <a:off x="617219" y="0"/>
          <a:ext cx="6995160" cy="4389437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1">
              <a:tint val="40000"/>
              <a:hueOff val="0"/>
              <a:satOff val="0"/>
              <a:lumOff val="0"/>
              <a:alphaOff val="0"/>
              <a:shade val="9000"/>
              <a:alpha val="48000"/>
              <a:satMod val="105000"/>
            </a:scheme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713CA2A9-F0B6-4CDD-B016-F51460CE7E9E}">
      <dsp:nvSpPr>
        <dsp:cNvPr id="0" name=""/>
        <dsp:cNvSpPr/>
      </dsp:nvSpPr>
      <dsp:spPr>
        <a:xfrm>
          <a:off x="0" y="1316831"/>
          <a:ext cx="2468880" cy="1755774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shade val="25000"/>
                <a:satMod val="250000"/>
              </a:schemeClr>
            </a:gs>
            <a:gs pos="68000">
              <a:schemeClr val="accent1">
                <a:hueOff val="0"/>
                <a:satOff val="0"/>
                <a:lumOff val="0"/>
                <a:alphaOff val="0"/>
                <a:tint val="86000"/>
                <a:satMod val="11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alpha val="48000"/>
              <a:satMod val="105000"/>
            </a:scheme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Сложные навыки  разбиваются на мелкие блоки - действия</a:t>
          </a:r>
          <a:endParaRPr lang="ru-RU" sz="2000" kern="1200" dirty="0"/>
        </a:p>
      </dsp:txBody>
      <dsp:txXfrm>
        <a:off x="85710" y="1402541"/>
        <a:ext cx="2297460" cy="1584354"/>
      </dsp:txXfrm>
    </dsp:sp>
    <dsp:sp modelId="{B6BA3956-DA74-4997-BF9A-0A782387F400}">
      <dsp:nvSpPr>
        <dsp:cNvPr id="0" name=""/>
        <dsp:cNvSpPr/>
      </dsp:nvSpPr>
      <dsp:spPr>
        <a:xfrm>
          <a:off x="2880359" y="1316831"/>
          <a:ext cx="2468880" cy="1755774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shade val="25000"/>
                <a:satMod val="250000"/>
              </a:schemeClr>
            </a:gs>
            <a:gs pos="68000">
              <a:schemeClr val="accent1">
                <a:hueOff val="0"/>
                <a:satOff val="0"/>
                <a:lumOff val="0"/>
                <a:alphaOff val="0"/>
                <a:tint val="86000"/>
                <a:satMod val="11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alpha val="48000"/>
              <a:satMod val="105000"/>
            </a:scheme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Каждое действие разучивается с ребенком отдельно</a:t>
          </a:r>
          <a:endParaRPr lang="ru-RU" sz="2000" kern="1200" dirty="0"/>
        </a:p>
      </dsp:txBody>
      <dsp:txXfrm>
        <a:off x="2966069" y="1402541"/>
        <a:ext cx="2297460" cy="1584354"/>
      </dsp:txXfrm>
    </dsp:sp>
    <dsp:sp modelId="{B05804D6-ECB7-41AE-8EB6-BC075EB20B12}">
      <dsp:nvSpPr>
        <dsp:cNvPr id="0" name=""/>
        <dsp:cNvSpPr/>
      </dsp:nvSpPr>
      <dsp:spPr>
        <a:xfrm>
          <a:off x="5760720" y="1316831"/>
          <a:ext cx="2468880" cy="1755774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shade val="25000"/>
                <a:satMod val="250000"/>
              </a:schemeClr>
            </a:gs>
            <a:gs pos="68000">
              <a:schemeClr val="accent1">
                <a:hueOff val="0"/>
                <a:satOff val="0"/>
                <a:lumOff val="0"/>
                <a:alphaOff val="0"/>
                <a:tint val="86000"/>
                <a:satMod val="11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alpha val="48000"/>
              <a:satMod val="105000"/>
            </a:scheme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Действия соединяются в цепь, образуя сложное действие</a:t>
          </a:r>
          <a:endParaRPr lang="ru-RU" sz="2000" kern="1200" dirty="0"/>
        </a:p>
      </dsp:txBody>
      <dsp:txXfrm>
        <a:off x="5846430" y="1402541"/>
        <a:ext cx="2297460" cy="158435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14.11.2012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14.11.2012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14.11.2012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14.11.2012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14.11.2012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5" r:id="rId1"/>
    <p:sldLayoutId id="2147483926" r:id="rId2"/>
    <p:sldLayoutId id="2147483927" r:id="rId3"/>
    <p:sldLayoutId id="2147483928" r:id="rId4"/>
    <p:sldLayoutId id="2147483929" r:id="rId5"/>
    <p:sldLayoutId id="2147483930" r:id="rId6"/>
    <p:sldLayoutId id="2147483931" r:id="rId7"/>
    <p:sldLayoutId id="2147483932" r:id="rId8"/>
    <p:sldLayoutId id="2147483933" r:id="rId9"/>
    <p:sldLayoutId id="2147483934" r:id="rId10"/>
    <p:sldLayoutId id="214748393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gi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http://lechenieautizma.org/trainings" TargetMode="External"/><Relationship Id="rId2" Type="http://schemas.openxmlformats.org/officeDocument/2006/relationships/hyperlink" Target="http://ria.ru/spravka/20120910/747164443.html#13528694252252&amp;message=resize&amp;relto=register&amp;action=addClass&amp;value=registration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1628800"/>
            <a:ext cx="7175351" cy="1793167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600" dirty="0" smtClean="0">
                <a:effectLst/>
                <a:latin typeface="Berlin Sans FB" pitchFamily="34" charset="0"/>
                <a:cs typeface="Angsana New" pitchFamily="18" charset="-34"/>
              </a:rPr>
              <a:t>ABA  - </a:t>
            </a:r>
            <a:r>
              <a:rPr lang="ru-RU" sz="3600" dirty="0" smtClean="0">
                <a:effectLst/>
                <a:cs typeface="Angsana New" pitchFamily="18" charset="-34"/>
              </a:rPr>
              <a:t>терапия</a:t>
            </a:r>
            <a:br>
              <a:rPr lang="ru-RU" sz="3600" dirty="0" smtClean="0">
                <a:effectLst/>
                <a:cs typeface="Angsana New" pitchFamily="18" charset="-34"/>
              </a:rPr>
            </a:br>
            <a:r>
              <a:rPr lang="ru-RU" sz="3600" dirty="0">
                <a:effectLst/>
                <a:cs typeface="Angsana New" pitchFamily="18" charset="-34"/>
              </a:rPr>
              <a:t/>
            </a:r>
            <a:br>
              <a:rPr lang="ru-RU" sz="3600" dirty="0">
                <a:effectLst/>
                <a:cs typeface="Angsana New" pitchFamily="18" charset="-34"/>
              </a:rPr>
            </a:br>
            <a:r>
              <a:rPr lang="ru-RU" sz="3600" dirty="0" smtClean="0">
                <a:effectLst/>
                <a:cs typeface="Angsana New" pitchFamily="18" charset="-34"/>
              </a:rPr>
              <a:t>метод прикладного анализа поведения</a:t>
            </a:r>
            <a:endParaRPr lang="ru-RU" sz="3600" dirty="0">
              <a:effectLst/>
              <a:cs typeface="Angsana New" pitchFamily="18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3974954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52704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/>
              <a:t>Методика </a:t>
            </a:r>
            <a:r>
              <a:rPr lang="en-US" sz="3200" dirty="0" smtClean="0">
                <a:latin typeface="Berlin Sans FB" pitchFamily="34" charset="0"/>
              </a:rPr>
              <a:t>ABA</a:t>
            </a:r>
            <a:r>
              <a:rPr lang="ru-RU" sz="3200" dirty="0" smtClean="0"/>
              <a:t> подходит для … 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>
                <a:solidFill>
                  <a:schemeClr val="tx2"/>
                </a:solidFill>
              </a:rPr>
              <a:t>тяжёлых форм </a:t>
            </a:r>
            <a:r>
              <a:rPr lang="ru-RU" sz="2400" dirty="0" smtClean="0">
                <a:solidFill>
                  <a:schemeClr val="tx2"/>
                </a:solidFill>
              </a:rPr>
              <a:t>аутизма</a:t>
            </a:r>
          </a:p>
          <a:p>
            <a:r>
              <a:rPr lang="ru-RU" sz="2400" dirty="0" smtClean="0">
                <a:solidFill>
                  <a:schemeClr val="tx2"/>
                </a:solidFill>
              </a:rPr>
              <a:t>синдрома </a:t>
            </a:r>
            <a:r>
              <a:rPr lang="ru-RU" sz="2400" dirty="0">
                <a:solidFill>
                  <a:schemeClr val="tx2"/>
                </a:solidFill>
              </a:rPr>
              <a:t>Дауна </a:t>
            </a:r>
            <a:endParaRPr lang="ru-RU" sz="2400" dirty="0" smtClean="0">
              <a:solidFill>
                <a:schemeClr val="tx2"/>
              </a:solidFill>
            </a:endParaRPr>
          </a:p>
          <a:p>
            <a:r>
              <a:rPr lang="ru-RU" sz="2400" dirty="0" smtClean="0">
                <a:solidFill>
                  <a:schemeClr val="tx2"/>
                </a:solidFill>
              </a:rPr>
              <a:t>тяжёлых </a:t>
            </a:r>
            <a:r>
              <a:rPr lang="ru-RU" sz="2400" dirty="0">
                <a:solidFill>
                  <a:schemeClr val="tx2"/>
                </a:solidFill>
              </a:rPr>
              <a:t>форм интеллектуальной </a:t>
            </a:r>
            <a:r>
              <a:rPr lang="ru-RU" sz="2400" dirty="0" smtClean="0">
                <a:solidFill>
                  <a:schemeClr val="tx2"/>
                </a:solidFill>
              </a:rPr>
              <a:t>недостаточности </a:t>
            </a:r>
            <a:endParaRPr lang="ru-RU" sz="2400" dirty="0">
              <a:solidFill>
                <a:schemeClr val="tx2"/>
              </a:solidFill>
            </a:endParaRPr>
          </a:p>
        </p:txBody>
      </p:sp>
      <p:pic>
        <p:nvPicPr>
          <p:cNvPr id="9218" name="Picture 2" descr="C:\Users\User\Desktop\Для презентации\sliderphot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3573016"/>
            <a:ext cx="4680520" cy="25057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41689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636680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/>
              <a:t>Индивидуальный подход …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1872208"/>
          </a:xfrm>
        </p:spPr>
        <p:txBody>
          <a:bodyPr>
            <a:normAutofit/>
          </a:bodyPr>
          <a:lstStyle/>
          <a:p>
            <a:r>
              <a:rPr lang="ru-RU" sz="2000" dirty="0">
                <a:solidFill>
                  <a:schemeClr val="tx2"/>
                </a:solidFill>
              </a:rPr>
              <a:t>Для каждого ребёнка составляется индивидуальный план поэтапного </a:t>
            </a:r>
            <a:r>
              <a:rPr lang="ru-RU" sz="2000" dirty="0" smtClean="0">
                <a:solidFill>
                  <a:schemeClr val="tx2"/>
                </a:solidFill>
              </a:rPr>
              <a:t>развития </a:t>
            </a:r>
          </a:p>
          <a:p>
            <a:r>
              <a:rPr lang="ru-RU" sz="2000" dirty="0" smtClean="0">
                <a:solidFill>
                  <a:schemeClr val="tx2"/>
                </a:solidFill>
              </a:rPr>
              <a:t>Ребёнок </a:t>
            </a:r>
            <a:r>
              <a:rPr lang="ru-RU" sz="2000" dirty="0">
                <a:solidFill>
                  <a:schemeClr val="tx2"/>
                </a:solidFill>
              </a:rPr>
              <a:t>может осваивать одновременно 2-3 не связанных между собой навыка, однако педагогом выстраивается чётка система усложнения и поэтапного освоения всё новых и новых </a:t>
            </a:r>
            <a:r>
              <a:rPr lang="ru-RU" sz="2000" dirty="0" smtClean="0">
                <a:solidFill>
                  <a:schemeClr val="tx2"/>
                </a:solidFill>
              </a:rPr>
              <a:t>навыков </a:t>
            </a:r>
            <a:endParaRPr lang="ru-RU" sz="2000" dirty="0">
              <a:solidFill>
                <a:schemeClr val="tx2"/>
              </a:solidFill>
            </a:endParaRPr>
          </a:p>
        </p:txBody>
      </p:sp>
      <p:pic>
        <p:nvPicPr>
          <p:cNvPr id="10242" name="Picture 2" descr="C:\Users\User\Desktop\Для презентации\Homebanner_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3501008"/>
            <a:ext cx="5256584" cy="3160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55978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576064"/>
          </a:xfrm>
        </p:spPr>
        <p:txBody>
          <a:bodyPr>
            <a:normAutofit/>
          </a:bodyPr>
          <a:lstStyle/>
          <a:p>
            <a:pPr algn="ctr"/>
            <a:r>
              <a:rPr lang="ru-RU" sz="3200" dirty="0"/>
              <a:t>В арсенале АВА несколько сотен </a:t>
            </a:r>
            <a:r>
              <a:rPr lang="ru-RU" sz="3200" dirty="0" smtClean="0"/>
              <a:t>программ: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680520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tx2"/>
                </a:solidFill>
              </a:rPr>
              <a:t>Невербальная </a:t>
            </a:r>
            <a:r>
              <a:rPr lang="ru-RU" sz="2000" dirty="0">
                <a:solidFill>
                  <a:schemeClr val="tx2"/>
                </a:solidFill>
              </a:rPr>
              <a:t>и вербальная </a:t>
            </a:r>
            <a:r>
              <a:rPr lang="ru-RU" sz="2000" dirty="0" smtClean="0">
                <a:solidFill>
                  <a:schemeClr val="tx2"/>
                </a:solidFill>
              </a:rPr>
              <a:t>имитация</a:t>
            </a:r>
          </a:p>
          <a:p>
            <a:r>
              <a:rPr lang="ru-RU" sz="2000" dirty="0" smtClean="0">
                <a:solidFill>
                  <a:schemeClr val="tx2"/>
                </a:solidFill>
              </a:rPr>
              <a:t> Общая </a:t>
            </a:r>
            <a:r>
              <a:rPr lang="ru-RU" sz="2000" dirty="0">
                <a:solidFill>
                  <a:schemeClr val="tx2"/>
                </a:solidFill>
              </a:rPr>
              <a:t>и мелкая </a:t>
            </a:r>
            <a:r>
              <a:rPr lang="ru-RU" sz="2000" dirty="0" smtClean="0">
                <a:solidFill>
                  <a:schemeClr val="tx2"/>
                </a:solidFill>
              </a:rPr>
              <a:t>моторика</a:t>
            </a:r>
          </a:p>
          <a:p>
            <a:r>
              <a:rPr lang="ru-RU" sz="2000" dirty="0" smtClean="0">
                <a:solidFill>
                  <a:schemeClr val="tx2"/>
                </a:solidFill>
              </a:rPr>
              <a:t> Понимание </a:t>
            </a:r>
            <a:r>
              <a:rPr lang="ru-RU" sz="2000" dirty="0">
                <a:solidFill>
                  <a:schemeClr val="tx2"/>
                </a:solidFill>
              </a:rPr>
              <a:t>языка, называние предметов, называние действий, классификация предметов </a:t>
            </a:r>
            <a:endParaRPr lang="ru-RU" sz="2000" dirty="0" smtClean="0">
              <a:solidFill>
                <a:schemeClr val="tx2"/>
              </a:solidFill>
            </a:endParaRPr>
          </a:p>
          <a:p>
            <a:r>
              <a:rPr lang="ru-RU" sz="2000" dirty="0" smtClean="0">
                <a:solidFill>
                  <a:schemeClr val="tx2"/>
                </a:solidFill>
              </a:rPr>
              <a:t>«Покажи</a:t>
            </a:r>
            <a:r>
              <a:rPr lang="ru-RU" sz="2000" dirty="0">
                <a:solidFill>
                  <a:schemeClr val="tx2"/>
                </a:solidFill>
              </a:rPr>
              <a:t>, как ты... " (делает вид, что причесывается / надевает шапку / крутит руль / тушит пожар / мяукает и ловит мышей</a:t>
            </a:r>
            <a:r>
              <a:rPr lang="ru-RU" sz="2000" dirty="0" smtClean="0">
                <a:solidFill>
                  <a:schemeClr val="tx2"/>
                </a:solidFill>
              </a:rPr>
              <a:t>)</a:t>
            </a:r>
          </a:p>
          <a:p>
            <a:r>
              <a:rPr lang="ru-RU" sz="2000" dirty="0" smtClean="0">
                <a:solidFill>
                  <a:schemeClr val="tx2"/>
                </a:solidFill>
              </a:rPr>
              <a:t> Местоимения </a:t>
            </a:r>
            <a:r>
              <a:rPr lang="ru-RU" sz="2000" dirty="0">
                <a:solidFill>
                  <a:schemeClr val="tx2"/>
                </a:solidFill>
              </a:rPr>
              <a:t>(правильно употребляет "я иду" – "ты идешь</a:t>
            </a:r>
            <a:r>
              <a:rPr lang="ru-RU" sz="2000" dirty="0" smtClean="0">
                <a:solidFill>
                  <a:schemeClr val="tx2"/>
                </a:solidFill>
              </a:rPr>
              <a:t>")</a:t>
            </a:r>
          </a:p>
          <a:p>
            <a:r>
              <a:rPr lang="ru-RU" sz="2000" dirty="0" smtClean="0">
                <a:solidFill>
                  <a:schemeClr val="tx2"/>
                </a:solidFill>
              </a:rPr>
              <a:t>Ответы </a:t>
            </a:r>
            <a:r>
              <a:rPr lang="ru-RU" sz="2000" dirty="0">
                <a:solidFill>
                  <a:schemeClr val="tx2"/>
                </a:solidFill>
              </a:rPr>
              <a:t>на вопросы "Что", "кто", "где", "когда", "как", употребление "да" и "</a:t>
            </a:r>
            <a:r>
              <a:rPr lang="ru-RU" sz="2000" dirty="0" smtClean="0">
                <a:solidFill>
                  <a:schemeClr val="tx2"/>
                </a:solidFill>
              </a:rPr>
              <a:t>нет»</a:t>
            </a:r>
          </a:p>
          <a:p>
            <a:r>
              <a:rPr lang="ru-RU" sz="2000" dirty="0" smtClean="0">
                <a:solidFill>
                  <a:schemeClr val="tx2"/>
                </a:solidFill>
              </a:rPr>
              <a:t>"</a:t>
            </a:r>
            <a:r>
              <a:rPr lang="ru-RU" sz="2000" dirty="0">
                <a:solidFill>
                  <a:schemeClr val="tx2"/>
                </a:solidFill>
              </a:rPr>
              <a:t>Скажи, что будет, если... " (предугадывает исход действия</a:t>
            </a:r>
            <a:r>
              <a:rPr lang="ru-RU" sz="2000" dirty="0" smtClean="0">
                <a:solidFill>
                  <a:schemeClr val="tx2"/>
                </a:solidFill>
              </a:rPr>
              <a:t>)</a:t>
            </a:r>
          </a:p>
          <a:p>
            <a:r>
              <a:rPr lang="ru-RU" sz="2000" dirty="0" smtClean="0">
                <a:solidFill>
                  <a:schemeClr val="tx2"/>
                </a:solidFill>
              </a:rPr>
              <a:t> </a:t>
            </a:r>
            <a:r>
              <a:rPr lang="ru-RU" sz="2000" dirty="0">
                <a:solidFill>
                  <a:schemeClr val="tx2"/>
                </a:solidFill>
              </a:rPr>
              <a:t>"Расскажи </a:t>
            </a:r>
            <a:r>
              <a:rPr lang="ru-RU" sz="2000" dirty="0" smtClean="0">
                <a:solidFill>
                  <a:schemeClr val="tx2"/>
                </a:solidFill>
              </a:rPr>
              <a:t>историю«</a:t>
            </a:r>
          </a:p>
          <a:p>
            <a:r>
              <a:rPr lang="ru-RU" sz="2000" dirty="0" smtClean="0">
                <a:solidFill>
                  <a:schemeClr val="tx2"/>
                </a:solidFill>
              </a:rPr>
              <a:t> </a:t>
            </a:r>
            <a:r>
              <a:rPr lang="ru-RU" sz="2000" dirty="0">
                <a:solidFill>
                  <a:schemeClr val="tx2"/>
                </a:solidFill>
              </a:rPr>
              <a:t>"Делай как (имя сверстника</a:t>
            </a:r>
            <a:r>
              <a:rPr lang="ru-RU" sz="2000" dirty="0" smtClean="0">
                <a:solidFill>
                  <a:schemeClr val="tx2"/>
                </a:solidFill>
              </a:rPr>
              <a:t>)«</a:t>
            </a:r>
          </a:p>
          <a:p>
            <a:r>
              <a:rPr lang="ru-RU" sz="2000" dirty="0" smtClean="0">
                <a:solidFill>
                  <a:schemeClr val="tx2"/>
                </a:solidFill>
              </a:rPr>
              <a:t> </a:t>
            </a:r>
            <a:r>
              <a:rPr lang="ru-RU" sz="2000" dirty="0">
                <a:solidFill>
                  <a:schemeClr val="tx2"/>
                </a:solidFill>
              </a:rPr>
              <a:t>"Позови (имя сверстника) играть</a:t>
            </a:r>
            <a:r>
              <a:rPr lang="ru-RU" sz="2000" dirty="0" smtClean="0">
                <a:solidFill>
                  <a:schemeClr val="tx2"/>
                </a:solidFill>
              </a:rPr>
              <a:t>" </a:t>
            </a:r>
            <a:r>
              <a:rPr lang="ru-RU" sz="2000" dirty="0">
                <a:solidFill>
                  <a:schemeClr val="tx2"/>
                </a:solidFill>
              </a:rPr>
              <a:t>и др. </a:t>
            </a:r>
          </a:p>
        </p:txBody>
      </p:sp>
      <p:pic>
        <p:nvPicPr>
          <p:cNvPr id="11267" name="Picture 3" descr="C:\Users\User\Desktop\Для презентации\m21781759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5013176"/>
            <a:ext cx="1866503" cy="15554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93095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052735"/>
            <a:ext cx="4042792" cy="507058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dirty="0">
                <a:solidFill>
                  <a:schemeClr val="tx2"/>
                </a:solidFill>
              </a:rPr>
              <a:t>В рамках системы АВА могут активно применять абсолютно все методы работы – от чтения по складовой системе Зайцева и куклотерапии до работы со стимульным материалом по </a:t>
            </a:r>
            <a:r>
              <a:rPr lang="ru-RU" sz="2000" dirty="0" smtClean="0">
                <a:solidFill>
                  <a:schemeClr val="tx2"/>
                </a:solidFill>
              </a:rPr>
              <a:t>Монтессори</a:t>
            </a:r>
            <a:endParaRPr lang="ru-RU" sz="2000" dirty="0">
              <a:solidFill>
                <a:schemeClr val="tx2"/>
              </a:solidFill>
            </a:endParaRPr>
          </a:p>
        </p:txBody>
      </p:sp>
      <p:pic>
        <p:nvPicPr>
          <p:cNvPr id="21508" name="Picture 4" descr="C:\Users\User\Desktop\Для презентации\119998-283x424-ABA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1052735"/>
            <a:ext cx="3384376" cy="50705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509" name="Picture 5" descr="C:\Users\User\Desktop\Для презентации\diszkalkulia-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092386"/>
            <a:ext cx="3492485" cy="22631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7856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124744"/>
            <a:ext cx="8229600" cy="165618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>
                <a:solidFill>
                  <a:schemeClr val="tx2"/>
                </a:solidFill>
              </a:rPr>
              <a:t>В </a:t>
            </a:r>
            <a:r>
              <a:rPr lang="en-US" sz="2400" dirty="0" smtClean="0">
                <a:solidFill>
                  <a:schemeClr val="tx2"/>
                </a:solidFill>
                <a:latin typeface="Berlin Sans FB" pitchFamily="34" charset="0"/>
              </a:rPr>
              <a:t>ABA</a:t>
            </a:r>
            <a:r>
              <a:rPr lang="ru-RU" sz="2400" dirty="0" smtClean="0">
                <a:solidFill>
                  <a:schemeClr val="tx2"/>
                </a:solidFill>
              </a:rPr>
              <a:t>  - терапии существуют несколько терапевтических моделей, рассчитанных для раннего детства  ( от 1,5 до 3,5 лет), дошкольного и школьного возраста подростков и взрослых </a:t>
            </a:r>
            <a:endParaRPr lang="ru-RU" sz="2400" dirty="0">
              <a:solidFill>
                <a:schemeClr val="tx2"/>
              </a:solidFill>
            </a:endParaRPr>
          </a:p>
        </p:txBody>
      </p:sp>
      <p:pic>
        <p:nvPicPr>
          <p:cNvPr id="12290" name="Picture 2" descr="C:\Users\User\Desktop\Для презентации\group all ages istock_000017837901medium copy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2766685"/>
            <a:ext cx="4051049" cy="32013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08230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30316" y="1340768"/>
            <a:ext cx="4066828" cy="489654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>
                <a:solidFill>
                  <a:schemeClr val="tx2"/>
                </a:solidFill>
              </a:rPr>
              <a:t>В раннем возрасте коррекция нежелательного поведения наиболее эффективна,  так как такое поведение еще не успело закрепиться, а взрослому проще справиться с ребенком в случае направленной агрессии или самоагрессии ребенка с аутизмом</a:t>
            </a:r>
            <a:endParaRPr lang="ru-RU" sz="2400" dirty="0">
              <a:solidFill>
                <a:schemeClr val="tx2"/>
              </a:solidFill>
            </a:endParaRPr>
          </a:p>
        </p:txBody>
      </p:sp>
      <p:pic>
        <p:nvPicPr>
          <p:cNvPr id="13314" name="Picture 2" descr="C:\Users\User\Desktop\Для презентации\179de243-6fbc-4ae6-8844-98e372e34c6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412776"/>
            <a:ext cx="3717032" cy="2464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24230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935480"/>
            <a:ext cx="4546848" cy="343773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>
                <a:solidFill>
                  <a:schemeClr val="tx2"/>
                </a:solidFill>
              </a:rPr>
              <a:t>Программа раннего вмешательства должна быть интенсивной – от 30 до 40 часов в неделю, чтобы ребенок мог усвоить необходимые навыки поведения и преодолеть отставание в развитии</a:t>
            </a:r>
            <a:endParaRPr lang="ru-RU" sz="2400" dirty="0">
              <a:solidFill>
                <a:schemeClr val="tx2"/>
              </a:solidFill>
            </a:endParaRPr>
          </a:p>
        </p:txBody>
      </p:sp>
      <p:pic>
        <p:nvPicPr>
          <p:cNvPr id="14338" name="Picture 2" descr="C:\Users\User\Desktop\Для презентации\aut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1916832"/>
            <a:ext cx="3507512" cy="30092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35608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08720"/>
            <a:ext cx="8229600" cy="792088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/>
              <a:t>Во время обучения по системе </a:t>
            </a:r>
            <a:r>
              <a:rPr lang="en-US" sz="2400" dirty="0" smtClean="0"/>
              <a:t>ABA</a:t>
            </a:r>
            <a:r>
              <a:rPr lang="ru-RU" sz="2400" dirty="0" smtClean="0"/>
              <a:t>  с ребенком ежедневно занимается несколько специалистов разной направленности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2016224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tx2"/>
                </a:solidFill>
              </a:rPr>
              <a:t>Дефектолог по поведенческим навыкам</a:t>
            </a:r>
          </a:p>
          <a:p>
            <a:r>
              <a:rPr lang="ru-RU" sz="2000" dirty="0" smtClean="0">
                <a:solidFill>
                  <a:schemeClr val="tx2"/>
                </a:solidFill>
              </a:rPr>
              <a:t>Музтерапевт</a:t>
            </a:r>
          </a:p>
          <a:p>
            <a:r>
              <a:rPr lang="ru-RU" sz="2000" dirty="0" smtClean="0">
                <a:solidFill>
                  <a:schemeClr val="tx2"/>
                </a:solidFill>
              </a:rPr>
              <a:t>Арттерапевт</a:t>
            </a:r>
          </a:p>
          <a:p>
            <a:r>
              <a:rPr lang="ru-RU" sz="2000" dirty="0" smtClean="0">
                <a:solidFill>
                  <a:schemeClr val="tx2"/>
                </a:solidFill>
              </a:rPr>
              <a:t>Специалист по методике  ( супервизер ) осуществляет контроль</a:t>
            </a:r>
            <a:endParaRPr lang="ru-RU" sz="2000" dirty="0">
              <a:solidFill>
                <a:schemeClr val="tx2"/>
              </a:solidFill>
            </a:endParaRPr>
          </a:p>
        </p:txBody>
      </p:sp>
      <p:pic>
        <p:nvPicPr>
          <p:cNvPr id="15363" name="Picture 3" descr="C:\Users\User\Desktop\Для презентации\poveden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3573016"/>
            <a:ext cx="4464496" cy="29763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74784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158417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 smtClean="0">
                <a:solidFill>
                  <a:schemeClr val="tx2"/>
                </a:solidFill>
                <a:latin typeface="Berlin Sans FB" pitchFamily="34" charset="0"/>
              </a:rPr>
              <a:t>ABA </a:t>
            </a:r>
            <a:r>
              <a:rPr lang="ru-RU" sz="2400" dirty="0" smtClean="0">
                <a:solidFill>
                  <a:schemeClr val="tx2"/>
                </a:solidFill>
              </a:rPr>
              <a:t>может выполняться на дому, в учебном заведении, в детском кружке.  Занятия могут быть индивидуальными и групповыми -  в маленьких группах ( 2  - 3 человека ) и больших ( 5 – 10 человек)</a:t>
            </a:r>
            <a:endParaRPr lang="ru-RU" sz="2400" dirty="0">
              <a:solidFill>
                <a:schemeClr val="tx2"/>
              </a:solidFill>
            </a:endParaRPr>
          </a:p>
        </p:txBody>
      </p:sp>
      <p:pic>
        <p:nvPicPr>
          <p:cNvPr id="16386" name="Picture 2" descr="C:\Users\User\Desktop\Для презентации\Create_02 233 r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708920"/>
            <a:ext cx="4176464" cy="36310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71904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4869160"/>
            <a:ext cx="8229600" cy="165618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dirty="0" smtClean="0">
                <a:solidFill>
                  <a:schemeClr val="tx2"/>
                </a:solidFill>
              </a:rPr>
              <a:t>Важно, чтобы родители ребенка были неотьемлемой частью команды работающей с ребенком, воспитывали на основе поведенческих принципов обучения и помогали ребенку обобщить все навыки, которые он выучил в программе </a:t>
            </a:r>
            <a:endParaRPr lang="ru-RU" sz="2000" dirty="0">
              <a:solidFill>
                <a:schemeClr val="tx2"/>
              </a:solidFill>
            </a:endParaRPr>
          </a:p>
        </p:txBody>
      </p:sp>
      <p:pic>
        <p:nvPicPr>
          <p:cNvPr id="17410" name="Picture 2" descr="C:\Users\User\Desktop\Для презентации\Homebanner_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980728"/>
            <a:ext cx="6226901" cy="3744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79766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dirty="0"/>
              <a:t>ABA‑терапия 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en-US" sz="3600" dirty="0">
                <a:latin typeface="Berlin Sans FB" pitchFamily="34" charset="0"/>
              </a:rPr>
              <a:t>Applied behavior analysis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276872"/>
            <a:ext cx="5122912" cy="4032448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dirty="0">
                <a:solidFill>
                  <a:schemeClr val="tx2"/>
                </a:solidFill>
                <a:latin typeface="Berlin Sans FB" pitchFamily="34" charset="0"/>
              </a:rPr>
              <a:t>ABA‑</a:t>
            </a:r>
            <a:r>
              <a:rPr lang="ru-RU" dirty="0" smtClean="0">
                <a:solidFill>
                  <a:schemeClr val="tx2"/>
                </a:solidFill>
              </a:rPr>
              <a:t>терапия – это интенсивно обучающая программа,  которая основывается на поведенческих технологиях  и методах обучения  </a:t>
            </a:r>
          </a:p>
          <a:p>
            <a:pPr marL="0" indent="0">
              <a:buNone/>
            </a:pPr>
            <a:r>
              <a:rPr lang="en-US" dirty="0" smtClean="0">
                <a:solidFill>
                  <a:schemeClr val="tx2"/>
                </a:solidFill>
                <a:latin typeface="Berlin Sans FB" pitchFamily="34" charset="0"/>
              </a:rPr>
              <a:t>ABA</a:t>
            </a:r>
            <a:r>
              <a:rPr lang="ru-RU" dirty="0" smtClean="0">
                <a:solidFill>
                  <a:schemeClr val="tx2"/>
                </a:solidFill>
              </a:rPr>
              <a:t> как научная дисциплина изучает  влияние факторов  в окружающей среде  на поведение и манипулирует этими факторами, чтобы изменить поведение человека</a:t>
            </a:r>
            <a:endParaRPr lang="ru-RU" dirty="0">
              <a:solidFill>
                <a:schemeClr val="tx2"/>
              </a:solidFill>
            </a:endParaRPr>
          </a:p>
        </p:txBody>
      </p:sp>
      <p:pic>
        <p:nvPicPr>
          <p:cNvPr id="2050" name="Picture 2" descr="C:\Users\User\Desktop\Для презентации\girl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3429000"/>
            <a:ext cx="2962275" cy="2781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53719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3212976"/>
            <a:ext cx="8229600" cy="3309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>
                <a:solidFill>
                  <a:schemeClr val="tx2"/>
                </a:solidFill>
              </a:rPr>
              <a:t>Для детей дошкольного возраста в независимости от уровня развития навыков рекомендуется обучение в системе спецобразования. Обучение на дому может быть ограниченной средой, в которой ребенок не сможет выучить такие важные навыки, как нахождение в группе сверстников, обучение в группе,  общение с различными людьми</a:t>
            </a:r>
            <a:endParaRPr lang="ru-RU" dirty="0">
              <a:solidFill>
                <a:schemeClr val="tx2"/>
              </a:solidFill>
            </a:endParaRPr>
          </a:p>
        </p:txBody>
      </p:sp>
      <p:pic>
        <p:nvPicPr>
          <p:cNvPr id="18434" name="Picture 2" descr="C:\Users\User\Desktop\Для презентации\group-of-children-conditions-causes-and-treatment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0" y="1196752"/>
            <a:ext cx="5715000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86246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628800"/>
            <a:ext cx="8229600" cy="172819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>
                <a:solidFill>
                  <a:schemeClr val="tx2"/>
                </a:solidFill>
              </a:rPr>
              <a:t>Частично обучение может остаться индивидуальным. В особенности для детей с низким уровнем речевых навыков или для детей, которые ранее не обучались и не научились взаимодействовать со взрослыми</a:t>
            </a:r>
            <a:endParaRPr lang="ru-RU" sz="2400" dirty="0">
              <a:solidFill>
                <a:schemeClr val="tx2"/>
              </a:solidFill>
            </a:endParaRPr>
          </a:p>
        </p:txBody>
      </p:sp>
      <p:pic>
        <p:nvPicPr>
          <p:cNvPr id="19458" name="Picture 2" descr="C:\Users\User\Desktop\Для презентации\22231_origina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3429000"/>
            <a:ext cx="4458072" cy="2972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91303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908720"/>
            <a:ext cx="8136904" cy="2304256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400" dirty="0">
                <a:solidFill>
                  <a:schemeClr val="tx2"/>
                </a:solidFill>
              </a:rPr>
              <a:t>Данная методика не пытается адаптировать мир под ребёнка (то есть, не создаёт комфортную среду, как методика TEACCH или Son-Rise). </a:t>
            </a:r>
            <a:endParaRPr lang="ru-RU" sz="2400" dirty="0" smtClean="0">
              <a:solidFill>
                <a:schemeClr val="tx2"/>
              </a:solidFill>
            </a:endParaRPr>
          </a:p>
          <a:p>
            <a:pPr marL="0" indent="0">
              <a:buNone/>
            </a:pPr>
            <a:r>
              <a:rPr lang="ru-RU" sz="2400" dirty="0" smtClean="0">
                <a:solidFill>
                  <a:schemeClr val="tx2"/>
                </a:solidFill>
              </a:rPr>
              <a:t>Методика </a:t>
            </a:r>
            <a:r>
              <a:rPr lang="ru-RU" sz="2400" dirty="0">
                <a:solidFill>
                  <a:schemeClr val="tx2"/>
                </a:solidFill>
              </a:rPr>
              <a:t>АВА заставляет ребёнка войти в окружающий мир, в общение, даже помимо его воли на первом этапе </a:t>
            </a:r>
            <a:r>
              <a:rPr lang="ru-RU" sz="2400" dirty="0" smtClean="0">
                <a:solidFill>
                  <a:schemeClr val="tx2"/>
                </a:solidFill>
              </a:rPr>
              <a:t>коррекции </a:t>
            </a:r>
            <a:endParaRPr lang="ru-RU" sz="2400" dirty="0">
              <a:solidFill>
                <a:schemeClr val="tx2"/>
              </a:solidFill>
            </a:endParaRPr>
          </a:p>
        </p:txBody>
      </p:sp>
      <p:pic>
        <p:nvPicPr>
          <p:cNvPr id="20482" name="Picture 2" descr="C:\Users\User\Desktop\Для презентации\3e8351e9ddb77eeb18d976e31824526d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3212976"/>
            <a:ext cx="4913560" cy="3278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73151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268760"/>
            <a:ext cx="8229600" cy="158417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>
                <a:solidFill>
                  <a:schemeClr val="tx2"/>
                </a:solidFill>
              </a:rPr>
              <a:t>Методика </a:t>
            </a:r>
            <a:r>
              <a:rPr lang="ru-RU" sz="2400" dirty="0">
                <a:solidFill>
                  <a:schemeClr val="tx2"/>
                </a:solidFill>
              </a:rPr>
              <a:t>АВА ТРЕБУЕТ, чтобы ребёнок вступил в коммуникацию и достигает этого любым путём, который доступен </a:t>
            </a:r>
            <a:r>
              <a:rPr lang="ru-RU" sz="2400" dirty="0" smtClean="0">
                <a:solidFill>
                  <a:schemeClr val="tx2"/>
                </a:solidFill>
              </a:rPr>
              <a:t>ребёнку </a:t>
            </a:r>
            <a:endParaRPr lang="ru-RU" sz="2400" dirty="0">
              <a:solidFill>
                <a:schemeClr val="tx2"/>
              </a:solidFill>
            </a:endParaRPr>
          </a:p>
        </p:txBody>
      </p:sp>
      <p:pic>
        <p:nvPicPr>
          <p:cNvPr id="22530" name="Picture 2" descr="C:\Users\User\Desktop\Для презентации\father and son on stairs istock_000013833077medium copy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4440" y="2708920"/>
            <a:ext cx="5055966" cy="3369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92080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95986" y="1412776"/>
            <a:ext cx="4701158" cy="417646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>
                <a:solidFill>
                  <a:schemeClr val="tx2"/>
                </a:solidFill>
              </a:rPr>
              <a:t>Задача данного метода терапии двойная: выработать у ребенка желание учиться и помочь понять ему, что обучение </a:t>
            </a:r>
            <a:r>
              <a:rPr lang="ru-RU" sz="2400" dirty="0" smtClean="0">
                <a:solidFill>
                  <a:schemeClr val="tx2"/>
                </a:solidFill>
              </a:rPr>
              <a:t>возможно </a:t>
            </a:r>
            <a:endParaRPr lang="ru-RU" sz="2400" dirty="0">
              <a:solidFill>
                <a:schemeClr val="tx2"/>
              </a:solidFill>
            </a:endParaRPr>
          </a:p>
        </p:txBody>
      </p:sp>
      <p:pic>
        <p:nvPicPr>
          <p:cNvPr id="24580" name="Picture 4" descr="C:\Users\User\Desktop\Для презентации\Autism_puzzle_heart_copy_13113403_std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484784"/>
            <a:ext cx="3600450" cy="4200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3035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2364872"/>
          </a:xfrm>
        </p:spPr>
        <p:txBody>
          <a:bodyPr>
            <a:noAutofit/>
          </a:bodyPr>
          <a:lstStyle/>
          <a:p>
            <a:r>
              <a:rPr lang="ru-RU" sz="3200" dirty="0"/>
              <a:t>Изначально необходимо провести психотерапевтическую работу с семьёй, и только потом начинать коррекцию развития </a:t>
            </a:r>
            <a:r>
              <a:rPr lang="ru-RU" sz="3200" dirty="0" smtClean="0"/>
              <a:t>ребёнка</a:t>
            </a:r>
            <a:endParaRPr lang="ru-RU" sz="3200" dirty="0"/>
          </a:p>
        </p:txBody>
      </p:sp>
      <p:pic>
        <p:nvPicPr>
          <p:cNvPr id="23555" name="Picture 3" descr="C:\Users\User\Desktop\Для презентации\smil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3212976"/>
            <a:ext cx="5072228" cy="28591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92997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200" dirty="0"/>
              <a:t>Плюсы методики </a:t>
            </a:r>
            <a:r>
              <a:rPr lang="ru-RU" sz="3200" dirty="0" smtClean="0"/>
              <a:t>АВА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000" dirty="0"/>
              <a:t>Методика приносит быстрые и ярковыраженные </a:t>
            </a:r>
            <a:r>
              <a:rPr lang="ru-RU" sz="2000" dirty="0" smtClean="0"/>
              <a:t>результаты</a:t>
            </a:r>
          </a:p>
          <a:p>
            <a:r>
              <a:rPr lang="ru-RU" sz="2000" dirty="0"/>
              <a:t>Методика позволяет последовательно развивать ребёнка, вплоть до вывода ребёнка из неадекватного </a:t>
            </a:r>
            <a:r>
              <a:rPr lang="ru-RU" sz="2000" dirty="0" smtClean="0"/>
              <a:t>состояния</a:t>
            </a:r>
          </a:p>
          <a:p>
            <a:r>
              <a:rPr lang="ru-RU" sz="2000" dirty="0"/>
              <a:t>Методика позволяет использовать практически все известные приёмы работы и заимствовать методы других </a:t>
            </a:r>
            <a:r>
              <a:rPr lang="ru-RU" sz="2000" dirty="0" smtClean="0"/>
              <a:t>методик</a:t>
            </a:r>
          </a:p>
          <a:p>
            <a:r>
              <a:rPr lang="ru-RU" sz="2000" dirty="0"/>
              <a:t>Дети с аутизмом полностью или практически полностью избавляются от </a:t>
            </a:r>
            <a:r>
              <a:rPr lang="ru-RU" sz="2000" dirty="0" smtClean="0"/>
              <a:t>стереотипий</a:t>
            </a:r>
          </a:p>
          <a:p>
            <a:r>
              <a:rPr lang="ru-RU" sz="2000" dirty="0" smtClean="0"/>
              <a:t>Только </a:t>
            </a:r>
            <a:r>
              <a:rPr lang="ru-RU" sz="2000" dirty="0"/>
              <a:t>методика АВА позволяет освоить речь детям, которые обратились к коррекции поздно </a:t>
            </a:r>
            <a:endParaRPr lang="ru-RU" sz="2000" dirty="0" smtClean="0"/>
          </a:p>
          <a:p>
            <a:r>
              <a:rPr lang="ru-RU" sz="2000" dirty="0"/>
              <a:t>Методика комплексна, то есть охватывает абсолютно все сферы познания: от развития понятийного аппарата до становления бытовых навыков самообслуживания. </a:t>
            </a:r>
          </a:p>
        </p:txBody>
      </p:sp>
    </p:spTree>
    <p:extLst>
      <p:ext uri="{BB962C8B-B14F-4D97-AF65-F5344CB8AC3E}">
        <p14:creationId xmlns:p14="http://schemas.microsoft.com/office/powerpoint/2010/main" val="4239883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/>
              <a:t>Минусы методики АВА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000" dirty="0"/>
              <a:t>Эта методика не подходит на начальном этапе коррекции ребёнка, если у ребёнка имеется страх чужих людей, зато наблюдается сильная привязанность к </a:t>
            </a:r>
            <a:r>
              <a:rPr lang="ru-RU" sz="2000" dirty="0" smtClean="0"/>
              <a:t>матери</a:t>
            </a:r>
          </a:p>
          <a:p>
            <a:r>
              <a:rPr lang="ru-RU" sz="2000" dirty="0"/>
              <a:t>Также эту достаточно жёсткую методику лучше использовать ограниченно (например, только для формирования речи), если ребёнок не просто контактен, а социально адаптирован и стремится, легко вступает в общение с </a:t>
            </a:r>
            <a:r>
              <a:rPr lang="ru-RU" sz="2000" dirty="0" smtClean="0"/>
              <a:t>детьми</a:t>
            </a:r>
          </a:p>
          <a:p>
            <a:r>
              <a:rPr lang="ru-RU" sz="2000" dirty="0"/>
              <a:t>Эта методика требует полной самоотдачи кого-то из родственников ребёнка. </a:t>
            </a:r>
            <a:endParaRPr lang="ru-RU" sz="2000" dirty="0" smtClean="0"/>
          </a:p>
          <a:p>
            <a:r>
              <a:rPr lang="ru-RU" sz="2000" dirty="0"/>
              <a:t>Методика учитывает достаточно строгую систему наказаний и поощрений. Однако коррекция требует полного доверия со стороны родителей к действиям педагога, иначе результата не будет. </a:t>
            </a:r>
          </a:p>
        </p:txBody>
      </p:sp>
    </p:spTree>
    <p:extLst>
      <p:ext uri="{BB962C8B-B14F-4D97-AF65-F5344CB8AC3E}">
        <p14:creationId xmlns:p14="http://schemas.microsoft.com/office/powerpoint/2010/main" val="3928358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/>
              <a:t>Минусы методики АВА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000" dirty="0"/>
              <a:t>Работа по данной системе не терпит перерыва в занятиях. Даже в случае болезни с ребёнком проводится занятие (в облегчённой форме, короткое, на повторение пройденного). Но послабления невозможны. </a:t>
            </a:r>
            <a:endParaRPr lang="ru-RU" sz="2000" dirty="0" smtClean="0"/>
          </a:p>
          <a:p>
            <a:r>
              <a:rPr lang="ru-RU" sz="2000" dirty="0"/>
              <a:t>Методика требует постоянных супервизий, чёткого контроля не только за занятиями, но и за созданием дома системы развития соответствующей плану коррекции. </a:t>
            </a:r>
            <a:endParaRPr lang="ru-RU" sz="2000" dirty="0" smtClean="0"/>
          </a:p>
          <a:p>
            <a:r>
              <a:rPr lang="ru-RU" sz="2000" dirty="0"/>
              <a:t>Методика требует на начальном этапе полного послушания ребёнка, который не всегда легко достигнуть, если ребёнок воспитывался до начала коррекции в системе вседозволенности и полного обслуживания со стороны </a:t>
            </a:r>
            <a:r>
              <a:rPr lang="ru-RU" sz="2000" dirty="0" smtClean="0"/>
              <a:t>родственников</a:t>
            </a:r>
          </a:p>
          <a:p>
            <a:r>
              <a:rPr lang="ru-RU" sz="2000" dirty="0"/>
              <a:t>Система категорически не подходит для применения к ребёнку, растущему в деструктивной семье </a:t>
            </a:r>
          </a:p>
          <a:p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391700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/>
              <a:t>Спасибо за внимание ! </a:t>
            </a:r>
            <a:r>
              <a:rPr lang="ru-RU" sz="3200" dirty="0" smtClean="0">
                <a:sym typeface="Wingdings" pitchFamily="2" charset="2"/>
              </a:rPr>
              <a:t></a:t>
            </a:r>
            <a:endParaRPr lang="ru-RU" sz="3200" dirty="0"/>
          </a:p>
        </p:txBody>
      </p:sp>
      <p:pic>
        <p:nvPicPr>
          <p:cNvPr id="25603" name="Picture 3" descr="C:\Users\User\Desktop\Для презентации\03191de3a1bfeabb41e600ed4a019521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9428" y="2204864"/>
            <a:ext cx="5580112" cy="40068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6635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dirty="0" smtClean="0"/>
              <a:t>Ивар Ловаас</a:t>
            </a:r>
            <a:r>
              <a:rPr lang="ru-RU" sz="3600" dirty="0"/>
              <a:t/>
            </a:r>
            <a:br>
              <a:rPr lang="ru-RU" sz="3600" dirty="0"/>
            </a:br>
            <a:r>
              <a:rPr lang="ru-RU" sz="3600" dirty="0" smtClean="0"/>
              <a:t>( І</a:t>
            </a:r>
            <a:r>
              <a:rPr lang="en-US" sz="3600" dirty="0">
                <a:latin typeface="Berlin Sans FB" pitchFamily="34" charset="0"/>
              </a:rPr>
              <a:t>var </a:t>
            </a:r>
            <a:r>
              <a:rPr lang="en-US" sz="3600" dirty="0" smtClean="0">
                <a:latin typeface="Berlin Sans FB" pitchFamily="34" charset="0"/>
              </a:rPr>
              <a:t>Lovaas</a:t>
            </a:r>
            <a:r>
              <a:rPr lang="ru-RU" sz="3600" dirty="0" smtClean="0"/>
              <a:t> )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915816" y="2492896"/>
            <a:ext cx="5976664" cy="338437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>
                <a:solidFill>
                  <a:schemeClr val="tx2"/>
                </a:solidFill>
              </a:rPr>
              <a:t>Метод </a:t>
            </a:r>
            <a:r>
              <a:rPr lang="en-US" sz="2400" dirty="0" smtClean="0">
                <a:solidFill>
                  <a:schemeClr val="tx2"/>
                </a:solidFill>
                <a:latin typeface="Berlin Sans FB" pitchFamily="34" charset="0"/>
              </a:rPr>
              <a:t>ABA</a:t>
            </a:r>
            <a:r>
              <a:rPr lang="ru-RU" sz="2400" dirty="0" smtClean="0">
                <a:solidFill>
                  <a:schemeClr val="tx2"/>
                </a:solidFill>
              </a:rPr>
              <a:t>  для работы с детьми с аутизмом  впервые был использован  доктором Иваром Ловаасом и его коллегами из Калифорнийского университета в Лос – Анджелесе  в 1963 году</a:t>
            </a:r>
            <a:endParaRPr lang="ru-RU" sz="2400" dirty="0">
              <a:solidFill>
                <a:schemeClr val="tx2"/>
              </a:solidFill>
            </a:endParaRPr>
          </a:p>
        </p:txBody>
      </p:sp>
      <p:pic>
        <p:nvPicPr>
          <p:cNvPr id="3075" name="Picture 3" descr="C:\Users\User\Desktop\Для презентации\Lovaas_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5558" y="1003945"/>
            <a:ext cx="3329123" cy="49453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89165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>
                <a:latin typeface="+mn-lt"/>
              </a:rPr>
              <a:t>Список литературы и сайтов:</a:t>
            </a:r>
            <a:endParaRPr lang="ru-RU" sz="3200" dirty="0"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>
                <a:hlinkClick r:id="rId2"/>
              </a:rPr>
              <a:t>http://</a:t>
            </a:r>
            <a:r>
              <a:rPr lang="en-US" sz="2000" dirty="0" smtClean="0">
                <a:hlinkClick r:id="rId2"/>
              </a:rPr>
              <a:t>ria.ru/spravka/20120910/747164443.html#13528694252252&amp;message=resize&amp;relto=register&amp;action=addClass&amp;value=registration</a:t>
            </a:r>
            <a:endParaRPr lang="ru-RU" sz="2000" dirty="0" smtClean="0"/>
          </a:p>
          <a:p>
            <a:r>
              <a:rPr lang="en-US" sz="2000" dirty="0">
                <a:hlinkClick r:id="rId3"/>
              </a:rPr>
              <a:t>http://</a:t>
            </a:r>
            <a:r>
              <a:rPr lang="en-US" sz="2000" dirty="0" smtClean="0">
                <a:hlinkClick r:id="rId3"/>
              </a:rPr>
              <a:t>lechenieautizma.org/trainings</a:t>
            </a:r>
            <a:endParaRPr lang="ru-RU" sz="2000" dirty="0" smtClean="0"/>
          </a:p>
          <a:p>
            <a:r>
              <a:rPr lang="en-US" sz="2000" dirty="0" smtClean="0"/>
              <a:t>centr-razvitia.ucoz.ru/</a:t>
            </a:r>
            <a:r>
              <a:rPr lang="en-US" sz="2000" dirty="0" err="1" smtClean="0"/>
              <a:t>publ</a:t>
            </a:r>
            <a:r>
              <a:rPr lang="en-US" sz="2000" dirty="0" smtClean="0"/>
              <a:t>/</a:t>
            </a:r>
            <a:r>
              <a:rPr lang="en-US" sz="2000" dirty="0" err="1" smtClean="0"/>
              <a:t>metodiki_metody_i_prijomy_korrekcionnoj_pedagogiki</a:t>
            </a:r>
            <a:r>
              <a:rPr lang="en-US" sz="2000" dirty="0" smtClean="0"/>
              <a:t>/</a:t>
            </a:r>
            <a:r>
              <a:rPr lang="en-US" sz="2000" dirty="0" err="1" smtClean="0"/>
              <a:t>osnovnye_metodiki_korrekcii_detej_s_narushenijami_v_razvitii</a:t>
            </a:r>
            <a:r>
              <a:rPr lang="en-US" sz="2000" dirty="0" smtClean="0"/>
              <a:t>/15-1-0-54</a:t>
            </a:r>
            <a:endParaRPr lang="ru-RU" sz="2000" dirty="0" smtClean="0"/>
          </a:p>
          <a:p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455686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4437112"/>
            <a:ext cx="8363271" cy="187220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>
                <a:solidFill>
                  <a:schemeClr val="tx2"/>
                </a:solidFill>
              </a:rPr>
              <a:t>Методика </a:t>
            </a:r>
            <a:r>
              <a:rPr lang="ru-RU" sz="2400" dirty="0">
                <a:solidFill>
                  <a:schemeClr val="tx2"/>
                </a:solidFill>
              </a:rPr>
              <a:t>основывается на идее, что любое поведение влечет за собой некоторые последствия, и если ребенку последствия нравятся, он будет это поведение повторять, а если не нравятся, то не </a:t>
            </a:r>
            <a:r>
              <a:rPr lang="ru-RU" sz="2400" dirty="0" smtClean="0">
                <a:solidFill>
                  <a:schemeClr val="tx2"/>
                </a:solidFill>
              </a:rPr>
              <a:t>будет </a:t>
            </a:r>
            <a:endParaRPr lang="ru-RU" sz="2400" dirty="0">
              <a:solidFill>
                <a:schemeClr val="tx2"/>
              </a:solidFill>
            </a:endParaRPr>
          </a:p>
        </p:txBody>
      </p:sp>
      <p:pic>
        <p:nvPicPr>
          <p:cNvPr id="4098" name="Picture 2" descr="C:\Users\User\Desktop\Для презентации\Homebanner_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980728"/>
            <a:ext cx="4902743" cy="29481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34436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91264" cy="852704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/>
              <a:t>Принцип </a:t>
            </a:r>
            <a:r>
              <a:rPr lang="ru-RU" sz="3600" dirty="0" smtClean="0"/>
              <a:t>методики</a:t>
            </a:r>
            <a:r>
              <a:rPr lang="ru-RU" sz="3200" dirty="0" smtClean="0"/>
              <a:t> </a:t>
            </a:r>
            <a:r>
              <a:rPr lang="en-US" sz="3200" dirty="0" smtClean="0">
                <a:latin typeface="Berlin Sans FB" pitchFamily="34" charset="0"/>
              </a:rPr>
              <a:t>ABA</a:t>
            </a:r>
            <a:endParaRPr lang="ru-RU" sz="3200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16343897"/>
              </p:ext>
            </p:extLst>
          </p:nvPr>
        </p:nvGraphicFramePr>
        <p:xfrm>
          <a:off x="457200" y="1935163"/>
          <a:ext cx="8229600" cy="4389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248861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56176" y="1844824"/>
            <a:ext cx="2795899" cy="4032448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>
                <a:solidFill>
                  <a:schemeClr val="tx2"/>
                </a:solidFill>
              </a:rPr>
              <a:t>При разучивании действий ребенку дают задание, если он не может справиться один, дают подсказку, а затем вознаграждают правильные ответы и игнорируют </a:t>
            </a:r>
            <a:r>
              <a:rPr lang="ru-RU" dirty="0" smtClean="0">
                <a:solidFill>
                  <a:schemeClr val="tx2"/>
                </a:solidFill>
              </a:rPr>
              <a:t>неправильные</a:t>
            </a:r>
            <a:endParaRPr lang="ru-RU" dirty="0">
              <a:solidFill>
                <a:schemeClr val="tx2"/>
              </a:solidFill>
            </a:endParaRPr>
          </a:p>
        </p:txBody>
      </p:sp>
      <p:pic>
        <p:nvPicPr>
          <p:cNvPr id="5122" name="Picture 2" descr="C:\Users\User\Desktop\Для презентации\U-PLAYMATACTIONSHOT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702" y="1844824"/>
            <a:ext cx="5433701" cy="36150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88184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4221088"/>
            <a:ext cx="7704856" cy="2429624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400" dirty="0" smtClean="0">
                <a:solidFill>
                  <a:schemeClr val="tx2"/>
                </a:solidFill>
              </a:rPr>
              <a:t>Для достижения желаемого поведения используют  подсказки и стимулы, как положительные, так и отрицательные. Закрепленным навык считается только тогда, когда  ребенок сможет выполнять это действие без ошибок в 80 % ситуаций  вне зависимости от того, в какой атмосфере и кем дано задание </a:t>
            </a:r>
            <a:endParaRPr lang="ru-RU" sz="2400" dirty="0">
              <a:solidFill>
                <a:schemeClr val="tx2"/>
              </a:solidFill>
            </a:endParaRPr>
          </a:p>
        </p:txBody>
      </p:sp>
      <p:pic>
        <p:nvPicPr>
          <p:cNvPr id="6147" name="Picture 3" descr="C:\Users\User\Desktop\Для презентации\autism_treatment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836712"/>
            <a:ext cx="5328592" cy="32251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79266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86556" y="1340768"/>
            <a:ext cx="8229600" cy="1421512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sz="2400" dirty="0">
                <a:solidFill>
                  <a:schemeClr val="tx2"/>
                </a:solidFill>
              </a:rPr>
              <a:t>В рамках обучающей программы по этой методике ребёнок - всегда ведомый, его свобода и инициативность ограничены выбором обучающего </a:t>
            </a:r>
            <a:r>
              <a:rPr lang="ru-RU" sz="2400" dirty="0" smtClean="0">
                <a:solidFill>
                  <a:schemeClr val="tx2"/>
                </a:solidFill>
              </a:rPr>
              <a:t>взрослого </a:t>
            </a:r>
            <a:endParaRPr lang="ru-RU" sz="2400" dirty="0">
              <a:solidFill>
                <a:schemeClr val="tx2"/>
              </a:solidFill>
            </a:endParaRPr>
          </a:p>
        </p:txBody>
      </p:sp>
      <p:pic>
        <p:nvPicPr>
          <p:cNvPr id="7176" name="Picture 8" descr="C:\Users\User\Desktop\Для презентации\autistic_chil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2780" y="2852936"/>
            <a:ext cx="5250035" cy="3350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04555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106147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400" dirty="0" smtClean="0">
                <a:solidFill>
                  <a:schemeClr val="tx2"/>
                </a:solidFill>
              </a:rPr>
              <a:t>Конечная цель  </a:t>
            </a:r>
            <a:r>
              <a:rPr lang="en-US" sz="2400" dirty="0" smtClean="0">
                <a:solidFill>
                  <a:schemeClr val="tx2"/>
                </a:solidFill>
                <a:latin typeface="Berlin Sans FB" pitchFamily="34" charset="0"/>
              </a:rPr>
              <a:t>ABA </a:t>
            </a:r>
            <a:r>
              <a:rPr lang="ru-RU" sz="2400" dirty="0" smtClean="0">
                <a:solidFill>
                  <a:schemeClr val="tx2"/>
                </a:solidFill>
              </a:rPr>
              <a:t> - дать ребенку средства </a:t>
            </a:r>
          </a:p>
          <a:p>
            <a:pPr marL="0" indent="0" algn="ctr">
              <a:buNone/>
            </a:pPr>
            <a:r>
              <a:rPr lang="ru-RU" sz="2400" dirty="0" smtClean="0">
                <a:solidFill>
                  <a:schemeClr val="tx2"/>
                </a:solidFill>
              </a:rPr>
              <a:t>осваивать окружающий мир самостоятельно</a:t>
            </a:r>
            <a:endParaRPr lang="ru-RU" sz="2400" dirty="0">
              <a:solidFill>
                <a:schemeClr val="tx2"/>
              </a:solidFill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2780928"/>
            <a:ext cx="5383213" cy="3243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31930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256</TotalTime>
  <Words>1095</Words>
  <Application>Microsoft Office PowerPoint</Application>
  <PresentationFormat>Экран (4:3)</PresentationFormat>
  <Paragraphs>74</Paragraphs>
  <Slides>30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Поток</vt:lpstr>
      <vt:lpstr>ABA  - терапия  метод прикладного анализа поведения</vt:lpstr>
      <vt:lpstr>ABA‑терапия  Applied behavior analysis</vt:lpstr>
      <vt:lpstr>Ивар Ловаас ( Іvar Lovaas )</vt:lpstr>
      <vt:lpstr>Презентация PowerPoint</vt:lpstr>
      <vt:lpstr>Принцип методики ABA</vt:lpstr>
      <vt:lpstr>Презентация PowerPoint</vt:lpstr>
      <vt:lpstr>Презентация PowerPoint</vt:lpstr>
      <vt:lpstr>Презентация PowerPoint</vt:lpstr>
      <vt:lpstr>Презентация PowerPoint</vt:lpstr>
      <vt:lpstr>Методика ABA подходит для … </vt:lpstr>
      <vt:lpstr>Индивидуальный подход …</vt:lpstr>
      <vt:lpstr>В арсенале АВА несколько сотен программ:</vt:lpstr>
      <vt:lpstr>Презентация PowerPoint</vt:lpstr>
      <vt:lpstr>Презентация PowerPoint</vt:lpstr>
      <vt:lpstr>Презентация PowerPoint</vt:lpstr>
      <vt:lpstr>Презентация PowerPoint</vt:lpstr>
      <vt:lpstr>Во время обучения по системе ABA  с ребенком ежедневно занимается несколько специалистов разной направленности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Изначально необходимо провести психотерапевтическую работу с семьёй, и только потом начинать коррекцию развития ребёнка</vt:lpstr>
      <vt:lpstr>Плюсы методики АВА </vt:lpstr>
      <vt:lpstr>Минусы методики АВА </vt:lpstr>
      <vt:lpstr>Минусы методики АВА </vt:lpstr>
      <vt:lpstr>Спасибо за внимание ! </vt:lpstr>
      <vt:lpstr>Список литературы и сайтов: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ABA  - терапия  метод прикладного анализа поведения</dc:title>
  <dc:creator>Пользователь</dc:creator>
  <cp:lastModifiedBy>Пользователь</cp:lastModifiedBy>
  <cp:revision>74</cp:revision>
  <dcterms:created xsi:type="dcterms:W3CDTF">2012-11-14T04:10:55Z</dcterms:created>
  <dcterms:modified xsi:type="dcterms:W3CDTF">2012-11-14T08:35:17Z</dcterms:modified>
</cp:coreProperties>
</file>