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58" r:id="rId4"/>
    <p:sldId id="259" r:id="rId5"/>
    <p:sldId id="260" r:id="rId6"/>
    <p:sldId id="262" r:id="rId7"/>
    <p:sldId id="263" r:id="rId8"/>
    <p:sldId id="266" r:id="rId9"/>
    <p:sldId id="264" r:id="rId10"/>
    <p:sldId id="265" r:id="rId11"/>
    <p:sldId id="267" r:id="rId12"/>
    <p:sldId id="269" r:id="rId13"/>
    <p:sldId id="270"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2" autoAdjust="0"/>
    <p:restoredTop sz="94717" autoAdjust="0"/>
  </p:normalViewPr>
  <p:slideViewPr>
    <p:cSldViewPr>
      <p:cViewPr varScale="1">
        <p:scale>
          <a:sx n="78" d="100"/>
          <a:sy n="78" d="100"/>
        </p:scale>
        <p:origin x="-9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55B765-67B2-4EAB-B1B5-A05284A794B3}" type="datetimeFigureOut">
              <a:rPr lang="ru-RU" smtClean="0"/>
              <a:pPr/>
              <a:t>29.04.2013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25492F0-76CC-4102-B98B-CC740EB6F238}"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25492F0-76CC-4102-B98B-CC740EB6F238}" type="slidenum">
              <a:rPr lang="ru-RU" smtClean="0"/>
              <a:pPr/>
              <a:t>8</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2DAFB386-6596-4A68-B71F-65DD405A9146}" type="datetimeFigureOut">
              <a:rPr lang="ru-RU" smtClean="0"/>
              <a:pPr/>
              <a:t>29.04.2013</a:t>
            </a:fld>
            <a:endParaRPr lang="ru-RU"/>
          </a:p>
        </p:txBody>
      </p:sp>
      <p:sp>
        <p:nvSpPr>
          <p:cNvPr id="16" name="Номер слайда 15"/>
          <p:cNvSpPr>
            <a:spLocks noGrp="1"/>
          </p:cNvSpPr>
          <p:nvPr>
            <p:ph type="sldNum" sz="quarter" idx="11"/>
          </p:nvPr>
        </p:nvSpPr>
        <p:spPr/>
        <p:txBody>
          <a:bodyPr/>
          <a:lstStyle/>
          <a:p>
            <a:fld id="{3CDD7E20-2334-4185-8948-E994C4855868}"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DAFB386-6596-4A68-B71F-65DD405A9146}" type="datetimeFigureOut">
              <a:rPr lang="ru-RU" smtClean="0"/>
              <a:pPr/>
              <a:t>29.04.2013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CDD7E20-2334-4185-8948-E994C48558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DAFB386-6596-4A68-B71F-65DD405A9146}" type="datetimeFigureOut">
              <a:rPr lang="ru-RU" smtClean="0"/>
              <a:pPr/>
              <a:t>29.04.2013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CDD7E20-2334-4185-8948-E994C48558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2DAFB386-6596-4A68-B71F-65DD405A9146}" type="datetimeFigureOut">
              <a:rPr lang="ru-RU" smtClean="0"/>
              <a:pPr/>
              <a:t>29.04.2013</a:t>
            </a:fld>
            <a:endParaRPr lang="ru-RU"/>
          </a:p>
        </p:txBody>
      </p:sp>
      <p:sp>
        <p:nvSpPr>
          <p:cNvPr id="15" name="Номер слайда 14"/>
          <p:cNvSpPr>
            <a:spLocks noGrp="1"/>
          </p:cNvSpPr>
          <p:nvPr>
            <p:ph type="sldNum" sz="quarter" idx="15"/>
          </p:nvPr>
        </p:nvSpPr>
        <p:spPr/>
        <p:txBody>
          <a:bodyPr/>
          <a:lstStyle>
            <a:lvl1pPr algn="ctr">
              <a:defRPr/>
            </a:lvl1pPr>
          </a:lstStyle>
          <a:p>
            <a:fld id="{3CDD7E20-2334-4185-8948-E994C4855868}"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2DAFB386-6596-4A68-B71F-65DD405A9146}" type="datetimeFigureOut">
              <a:rPr lang="ru-RU" smtClean="0"/>
              <a:pPr/>
              <a:t>29.04.2013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CDD7E20-2334-4185-8948-E994C4855868}"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2DAFB386-6596-4A68-B71F-65DD405A9146}" type="datetimeFigureOut">
              <a:rPr lang="ru-RU" smtClean="0"/>
              <a:pPr/>
              <a:t>29.04.2013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CDD7E20-2334-4185-8948-E994C48558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3CDD7E20-2334-4185-8948-E994C4855868}"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2DAFB386-6596-4A68-B71F-65DD405A9146}" type="datetimeFigureOut">
              <a:rPr lang="ru-RU" smtClean="0"/>
              <a:pPr/>
              <a:t>29.04.2013</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2DAFB386-6596-4A68-B71F-65DD405A9146}" type="datetimeFigureOut">
              <a:rPr lang="ru-RU" smtClean="0"/>
              <a:pPr/>
              <a:t>29.04.2013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CDD7E20-2334-4185-8948-E994C48558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DAFB386-6596-4A68-B71F-65DD405A9146}" type="datetimeFigureOut">
              <a:rPr lang="ru-RU" smtClean="0"/>
              <a:pPr/>
              <a:t>29.04.2013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CDD7E20-2334-4185-8948-E994C48558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2DAFB386-6596-4A68-B71F-65DD405A9146}" type="datetimeFigureOut">
              <a:rPr lang="ru-RU" smtClean="0"/>
              <a:pPr/>
              <a:t>29.04.2013</a:t>
            </a:fld>
            <a:endParaRPr lang="ru-RU"/>
          </a:p>
        </p:txBody>
      </p:sp>
      <p:sp>
        <p:nvSpPr>
          <p:cNvPr id="9" name="Номер слайда 8"/>
          <p:cNvSpPr>
            <a:spLocks noGrp="1"/>
          </p:cNvSpPr>
          <p:nvPr>
            <p:ph type="sldNum" sz="quarter" idx="15"/>
          </p:nvPr>
        </p:nvSpPr>
        <p:spPr/>
        <p:txBody>
          <a:bodyPr/>
          <a:lstStyle/>
          <a:p>
            <a:fld id="{3CDD7E20-2334-4185-8948-E994C4855868}"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2DAFB386-6596-4A68-B71F-65DD405A9146}" type="datetimeFigureOut">
              <a:rPr lang="ru-RU" smtClean="0"/>
              <a:pPr/>
              <a:t>29.04.2013</a:t>
            </a:fld>
            <a:endParaRPr lang="ru-RU"/>
          </a:p>
        </p:txBody>
      </p:sp>
      <p:sp>
        <p:nvSpPr>
          <p:cNvPr id="9" name="Номер слайда 8"/>
          <p:cNvSpPr>
            <a:spLocks noGrp="1"/>
          </p:cNvSpPr>
          <p:nvPr>
            <p:ph type="sldNum" sz="quarter" idx="11"/>
          </p:nvPr>
        </p:nvSpPr>
        <p:spPr/>
        <p:txBody>
          <a:bodyPr/>
          <a:lstStyle/>
          <a:p>
            <a:fld id="{3CDD7E20-2334-4185-8948-E994C4855868}"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2DAFB386-6596-4A68-B71F-65DD405A9146}" type="datetimeFigureOut">
              <a:rPr lang="ru-RU" smtClean="0"/>
              <a:pPr/>
              <a:t>29.04.2013</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3CDD7E20-2334-4185-8948-E994C4855868}"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42910" y="642918"/>
            <a:ext cx="7786742" cy="769441"/>
          </a:xfrm>
          <a:prstGeom prst="rect">
            <a:avLst/>
          </a:prstGeom>
          <a:noFill/>
        </p:spPr>
        <p:txBody>
          <a:bodyPr wrap="square" rtlCol="0">
            <a:spAutoFit/>
          </a:bodyPr>
          <a:lstStyle/>
          <a:p>
            <a:r>
              <a:rPr lang="en-US" sz="4400" dirty="0"/>
              <a:t> </a:t>
            </a:r>
            <a:r>
              <a:rPr lang="en-US" sz="4400" dirty="0" smtClean="0"/>
              <a:t>The</a:t>
            </a:r>
            <a:r>
              <a:rPr lang="en-US" sz="4400" dirty="0"/>
              <a:t> State </a:t>
            </a:r>
            <a:r>
              <a:rPr lang="en-US" sz="4400" dirty="0" smtClean="0"/>
              <a:t>Hermitage museum </a:t>
            </a:r>
            <a:endParaRPr lang="ru-RU" sz="4400" dirty="0"/>
          </a:p>
        </p:txBody>
      </p:sp>
      <p:pic>
        <p:nvPicPr>
          <p:cNvPr id="23556" name="Picture 4" descr="http://t3.gstatic.com/images?q=tbn:ANd9GcRmaB9eqgI4Jz-YOw6x9ZCDP3xpbk1Q2aA8TYza5YmSU3PWnn2s1Q"/>
          <p:cNvPicPr>
            <a:picLocks noChangeAspect="1" noChangeArrowheads="1"/>
          </p:cNvPicPr>
          <p:nvPr/>
        </p:nvPicPr>
        <p:blipFill>
          <a:blip r:embed="rId2" cstate="print"/>
          <a:srcRect/>
          <a:stretch>
            <a:fillRect/>
          </a:stretch>
        </p:blipFill>
        <p:spPr bwMode="auto">
          <a:xfrm>
            <a:off x="5143504" y="4429132"/>
            <a:ext cx="2676525" cy="1704976"/>
          </a:xfrm>
          <a:prstGeom prst="rect">
            <a:avLst/>
          </a:prstGeom>
          <a:ln>
            <a:noFill/>
          </a:ln>
          <a:effectLst>
            <a:outerShdw blurRad="292100" dist="139700" dir="2700000" algn="tl" rotWithShape="0">
              <a:srgbClr val="333333">
                <a:alpha val="65000"/>
              </a:srgbClr>
            </a:outerShdw>
          </a:effectLst>
        </p:spPr>
      </p:pic>
      <p:sp>
        <p:nvSpPr>
          <p:cNvPr id="23560" name="AutoShape 8" descr="data:image/jpeg;base64,/9j/4AAQSkZJRgABAQAAAQABAAD/2wCEAAkGBhQSEBUUEhQVFRUUFBQXFBgXFxgdFxQYFRYVFBgXGRQYHCYeFxkjGRUWHy8gIycpLC0sGB4xNTAqNSYrLCkBCQoKDgwOGg8PGiwkHyQsLDAsLCwsLCwsLCksLCwsLCwsLCwsKSwpLCwpLCwsLCwsKSwsLCwsLCwsLCwsLCwsLP/AABEIAMIBAwMBIgACEQEDEQH/xAAbAAABBQEBAAAAAAAAAAAAAAADAAECBAUGB//EAEgQAAIBAwIDBQQHBAgFAgcAAAECEQADIQQSBTFBEyJRYZEGMnGBFCNCUqGxwTNi0eEVJHKCkrLw8TRDU6LCY7MWVGRzdJPS/8QAGgEBAQEBAQEBAAAAAAAAAAAAAQACAwQFBv/EACoRAAMAAgICAQMDBAMAAAAAAAABEQIhEjEDQVEEExRhgaEiMnHhI0JS/9oADAMBAAIRAxEAPwDnmeoFqkRTRX6lHyyM0qlFKKTJGlUttPFREaVSinioSNOKeKcCoSdu3NGSwPOgqKsWjXPKiggsVB8UUtQmFZQgTNMaIafZWgAUqmRSitARpGpUiaiIUxqVMaUBCmqUUopAhTVPbSiogdPUopiK0RE01SilFREKapxTRUQgKVSApqiDFaYJVgrUSa400C7OlFSJporQEKQFTilFIEYp4qW2niqkQinipRThaqJECpA1LZTbaBHFw1MUOKcGiETp2amVZoi2aGJAJTMnn/KisAKrb/rCP3Q34sv6CsN7RpLTJFaiRRKiRXRGAcU0UQimitmSEU0VOKUVEQimiibaaKiIbaaKJFNFRAyKUVOKUUkDim20TbS21ERC0qIBSqpE2amVZ5mp9nU1sVypoGbVR2VdW1UjZrPMeJSFulsq12dLsqeQQq7KcW6s9nUTAp5FAQt09Oc0tlREabbRRbp9lVIDtp9tFNNFVIgKlupwtLAyfnWW0KRE0M2e/u/dAj5k06agM8AqREiC0nMcmHIeVGMevL0muOOazSyNtPGohtpttE20itd6c4C200UXbTEVugDimipxSikCEU0VOKkqSam0lSBRS20ZrMEjwMdenxp+z8cVlZpqoY7AGypFKMNsHIxzyKjcEHIInIkESPKRnmKOaozQAiokUUioPe2g94LgyTHLynryq8mfDB5Biq4MBSoqrI5Uq0nQgaiKKYLRFWuDZ0QwWiKtOBTGsmxyoqDVF7oBUfeJA+QJ/SjAVUCuwqJSjvaoJxzrTySVCbg22lULT7lB8QD6+dVzrh2ht82BIx0I5z6HIofkxUr7Di30Wqm6YoF65tvi3z7m6Yxn/UfOrmrtlUA97erTAYbYWR3gfGB051xy+pwxx5G1423CttqYt0bRsGVZ6nmPAGMH5UuHr2sqGXdvYCSeSkiAAO8TFWf1SxlQrxVgRtB2sRJGAZkyY5LnxqTaEx3+6BzCzuj4fZ+efKte1w8qSViW95grlm6e8EgDHSOVLU2Nid4NtbGE8fiwPUes18/yfU5NtnfHxpGRd4FZvqCjuhHME4JgY3ASMR0o17TPbUdxypwziHiAB7ynPLljrWhw6yrDagcDn3tgksQOctOSB86PaHhM/wBt5+HctiuGPkci6NvBezEtacsQFzInmI88kgUK0haNoJmt3VcJdri7AqlSO0JDbjIHdLEZXK/yqGm9mnTaC6yAY7rSYxyxXuw+rcd+P5OL8PwY1pAyEhiMMcAH3emcD86ibchyD7gY8pkrOOYrb0/s5btqVN9Zlp3MqnJmNoBMZPWqtrgysboF5Ft7rir3kO4HlksCJO7mOlcvys226P2loxrt8qm7bJgYnlMetWtLaDMN0gdQD+ExWxpeEaYEqdUO73cOoMd2BgH7BPzqFzhulVZa6zHHum42dpHJU+8QfgK6Z/Vp2XaBeLqw5uxvN9xA2CQD1YhiBnryPpV24ggzjHwraaxw9I54me4+e8DzLCcA+pqtb4togSFRjAGdokmCORJgZmfHpRh9Xxx4y/uL8SbtM1HCyGIkE8zmOY5weRFTtX13gnMHEZgnFWv/AIitree52U7zbgbsLsCjqhYe6ORPy6h1fHjdhbaqgB6n3iPdacERLdBWPyXw4T0P290DeYtdYhGkBRmBI7xHU455/DFT1jMzINvWMuv2iqjGZyR4c/lWPxMONQqn32CyepDYWc4BEGD0ImtLg3C1c3Fu7kKr2gIGSVIBiCQ+dpjnnyzw/Iayxx+Ojf2amw1rQ3DMISAY95OcE858jRV9nnuvtKAAqTzDGVKQYUiP2nPy+FZ68Wu2XIQkEwG68gQI3AxzPLxpz7QX2ENcz8Pxia7Z/UeTNRmcfGlss6Ww7ICUgnp3/GOiH86VBX2o1CiBfYR8P1FNV+T5Pkvsou9oO9n3efpPzqvqtftNqP8AmOB8iP4kelFsezd0LcDBJubiSXMcug24hiTjqaqcZ0RtC0d9tilzuIp5BV6sTnOOld3518mOBpFaDdcLEmJIA+J5Csy7xMjUBGCwlxgWU5YwVGZiJ8+laHFOF3GVW7NwEYHmATOIhZMela/IXGh9sr3wTqLQg7drkYJJPu4A6c6Nc1224EIIPnAOYjBII59ao3eM3O1Vu6pW3sWFHdXPKeuTmo6rSEXLMBjvAbvSCwMyQx54B73U15svqckm0dV4k9Ghc1kPtMCVkSQMgwZ6DmMz48oq5d4RcNt2YKFFtm5zMCQOgn51lcf0v1aOUhLq8yBDG3CswzIznkPexio2+1u23YF2FtNxJaBtJ2iJ97J6UfkZ5IvtJM1dDwa4baElFkCA0g4HgY6CaI3svaNze2pQP73dNvqNvVjPKPGub0as5wGbwPIYxzNaX9H3JAKmTyBcZ+QmueXlyfbFYpdI130GlDy2o7xUieQxECQhH41L6TpEx37nge6Y8pdZHjgVkXeF3AJ2rBxzbPzC1s8J9m0KTqHZGn3QEkLiCSW5zu9Aetc3ldU0kVE4vp7akiyGYuxghIAZiRBg4CkRgfKjv7VLtItWFXBhiRIkRjYo/OsdeEsBvZ0COzBMjcYYiSPKPCr30a3p7N5bpS45Q7CJIQESCrcpgg+GazyXs2sWKx7T4A7FDAgk7jJ8ct1ptR7R3WEfVoOgCCRgDmQegHhyrO0HC17RAbm5SFLHae5uAMEAzjrFbt3RWkQm3uLBgMKwjnMs/LlU36gQBY4zfFskOIEDop/SR8Kqf07qCYN58wAAR8IEVt6aynZDet0sWKkBVYEwCImI648vmc59FF0bbRAW4Cm6ASynGAI6dD4eGSvqDxKGovXrTNua4hEFwZHhEjxiKA+sZiGNxiRiZJ59M1qcT1budT2tkkzaBJ3SswDk8/d61Y1Oh7G8yoEFuydpUuB2kcyYIKzHh/NT5f2lJ2U+G8Iv3k3WVuMhJyshSQYPIxzqjrlawXFwurSbYEkmcbzjwED+95V1muvX7Di1Zsrsa+bSQDAmSTAIHM+HQ1TXTFhde/aVnRu6GbasvdupJIPTsuXnzqWSeki4nN2bDsJCXDPx/WpnRP8A9M/Nk/8A6rrrWrVbCFUtSLl22YBYd3YT7xkGWiJPKo8S1BW+hVbUfVc7bktvVSe8Pc542xHWrfoz7OVHCrsT2agDmS2BHPlNVV0F0uNqYkAsplVzEEkY6+lehfTmF28oIhBfKSqwNu6CYAnlVBrrNpdQrPuGxGEKiwdw6qBjyIpVewTUOb45wJ11DLY+stoiks2CN0gykk8xTaLgl0tbdh9WGHamGUACCYJMkETmBXSWOEtp72pVHbNiztZcMO/mJMDB58+fKpaGx21lrLm5t+kWVBZiYDK5lcyJjlNH9TXL+DWjJ1nBrd3VXLthVKW1tdzcIUHduJdzHMEzOPlVzhtkWtl6+qMj7lAYh1OAQDt3A5+ORRdZwVbbapR7p+imCQJgXTBaMiSMRzAqxwLQJcQI6AKNVcgAn7No7T0gx0H+w8P+77Grr0crc9m+0Fy/buAWxdcbdyoFjMbm8egjr5Vf0nBV0l23qHdbisGAT31kjaIJPfHLwIJ8q0Twq3atKkAr9K3Qfs9oi7sgjlt5mrvCrCOumVlUgPflR4wpBImfXwrbTnK7M1UxLFmw4LdnbO57hmR99ukiPh05Uq6PS8JULCgRuf8AzNSrqlrZvieff0ddYMduFMHPL/CKWq4aURWLAMQxIEyolUBk+O/5V19zeVuglpdnPNpVS6rjOBsPSKp8U4DbuvZmQX7MOQegY+PWLVczmjgta6oVMSScETMjrIzWvptddZFaXKgiJIjunlBM1iPa23VEnaZbPxaPwArsvZpXbSbSG99dpAExNwmO6YyP9Sao4I+o0pu37pv2pKLYVBujDAgCWkAQs8ifWrd+xcF5t6KQulXs84AZ0CiQcCGOBHLpNXtddnU6gZ/aJy/dU4/E1PiN3+sOCMdlYXBOCACBPxj41z17Gmfe4fd7fS7tjWzkgDAUsqHBzziJJ+dNqNMzaa8UK29rWyygPBDtCgl5kjb0jB+Fa+rv7ezPLbYXxx9Zu+P2arXSBorxXkzWeWZhm6/KnRNktGxXb7sDToP2abieyDEl+fvR5eXWrDXmNywZOCCe6mSbuzMiY24x+dVbdwlOSggBWI54AEHw5D+VML8mMblE+cDvc+U9c5z8KOW+guw97UubXvuJuKMOQY8N2T15CJgVa1Hs+l5tNcctub3+972yyOZjJ8/KqNjVFYAMbpjEjlHP0FdFYGNPPMJeP/YRV2oxxbhzLcNK2ba2lZitu7BCBss7sOh6mtjW8LT6DcZ0Bfs0UkiCIS0IgYBmeQrM08lUmSCAOpCz4CM+OI+M8tfWgrwu5POW8fvxzPwqt0KvZjvwFxCIYG5Od1VJAA6bgR/Ot72m0W5F7IAEy7wQPeBG49TnrHSsS3AATp2cjzIWZ2xMHl85PhV72puheyYnaBZtiSBCzuIETO7HID15Vc/fwSLPsnoOzF7tNveZrgEglRJIJH2efWsj+i1a+hL28Xlfkx5MThtsEmYma0/Z4yl9hlWsHIiJAMgCZ8fejp8apcPuodULW5Z3CACNwKmY88Az6iIq5Mt+jV4mB2OoPjeQH1H8ax+IWEuPcIuNFxiRC8pEcmP6fz2OL/8ADaiP/mF+eU65rCe+iXdrZg7GGdoLA7ZaMMec9PIYq5PHouzfa6H7FhybVsRI6Ek8vlWTr7q77iNIDEGQs+7e1B5T1mtPRWiqaZWiRqn5eALgfgKyOM2CXdgVEYlmVRBu3zA3dcH/AFyukBXusu0IskB3eSIy4QERP7n40r1xWcMd0gIIG2O4ABn+6DyPzplQvbVvq+ZDbWnMSAQBAPj+vOm1Oo7O+AbiIAFlBcO0bgCJAQbuYHeBnMms19mUnyZMaz6x2I9/fuAPR5mD86jq9SBbdVUqHt5kzIHeBHoM0Yaci5cDdmNvaHAYqAvURnEHp+VVUO6xdi4rBVLDuXMgkAsHfALEnz+NKtDFOM0uO3SNU4A3b7VsEZyJY/ZM81oXDiy3bY27Va6hOWO4gwMk9JPLxo/tIo7W6WMKNNbZgFJLQ7CMMMd6SDgxVL2f05jDMIuaZj3RDB2DrJznbn5kUump3ss8fdhqnUCQbdokRIxvAJ8I/WocEunt7WO6zGIHdkI3M+PPn4+dS9rrbdpcKqG+qsgwJdgWud0LGR/v0FR9nLd0OouBQBeBlhBYlSspy6GORxNTTowBxTUFbhG4AGecETvcciDnHTOKJwe4xv2jO5dxAI90Eg9BG0nzAml7QQiXW2sx7XaYYjDtcHLr7opcFsH6vepBt6rYDvJ3QpztmACTjHyFLWwmqdHpiAD/AG7n+dqVZWs1RW44/eP4mf1pV2Ncjne2lA8AAsoMsp6kEDveU1q3xte2PuW5/wANq83T+0KzkP1VnC95k+yIwtw8vSrXFtage6dw7tm6BnqLVpf/ACrnIZSPO+xD6lASY2JMc85gYMHPhXf8O0210Ub9pdVEK4EGGEiORB5dMnMZ4JIOobqNiDHnsXn8zXoXDrG69pgtsMQS4E8gtuxyJI8TzqyVBQFqwWusQrMTqLvKMBVQ+HUmPjFL2j3fSLm0j9siicCSoyWOOQx1yfGh6MG7etAKSTfvMVx1KgAkYBIU0tbqN99lIhjqyI5xtTaMjHvmKImbpp8RWWz3iunt8iRJ7N26ecVW1aFeHGQVJurHek4thvlBJHyovF7jdrfVlg9kqqNwMnYQB6NNC4nbKaGwu0BWuZaY+yV92PAc5q12FcF9GHaXpVYDEYdie5cSCVLnJLE5HQcpzA6cG+BFuBbXB947rZY4Jk8sY8fClYvAtdwZd2YYOQXB5x4KDU1P1zt0KIqn+zZuJ/mIomJmujapIS2F7Jf2h76g+4oKgfuzEjwFdTdXa1sCO7YvcuWNo5fOuYvXButrBMB5gTl2gfgCa6Lie4Brge1C2boAkyZhzy6wn41aSNY9HM3LAdl3Kx22LZUAiO/Gcj3pJzXR8fEcPaes/wCczXN2+Ij3trEdnYAgr/y43c28cVt+0mo3aSBdt5KNsABeHbdmG5iTyHSn4JUyNBoQ15n2kt9IADSIGzccCJChYxOa2vavR77lgEK0KcGQJAXPdM8px51W4QAJben7W45G7IBBAERzofFeOzcQyjbQeUgdFjmc4NN2Xo3OA6UpauCFHPCzHIfeyTj4Vzns5oxvtt2aEte3FmLEyhILCeRz8K0uH+0QKHvW1yZGTIEcjIjr40Dg9+2ipvvIuzecA7u8N2OckHHI1JluKGhr2/q94/8A1KfnbrLbREs/uZvuMpJMdoZOYJ6VPXay32F/ZqC+2+jBO5L5tGcLJ5nl4VBOLJJMjLtc5/fLjb8poxfyWSfo2rmDpxn/AIq7z587tZHFLIcXVK7pa2IJIBm9qBzGRV9uIaUhGfUspUm4FXIDOCSAezM+8etZGv16LcdbbFl3WiHfk0brxOIPvXSPlUia0FvpFoYCzevnBJn3BJnrigX9NuusdiHGmEkvJ7iNmGiBHr41B9eWQKYwztInO+DGTPMUm18MTIE7MRP7NAq9Rz6+FSatOey45/rF74aj/K9RfeNLdtkgW1sqQqzAZnUkgHyNUjxOXdpEuLmBJALgg/nUH4xAYMVZWVQwCxhSpj3j4VY6RKm1xkfXXOWdGvMAj9qvMHB+FLSacqrSQQLmmAAUD3So6fHl0rG4px3T9oOwBUMjo5OTAe2ywCx6BqjY9oQDDvuQspcQvJWBxEGYEVXUNNbNzj1oNduKeRs2T6XiP/KicPtKmRCzftbj4++BJNYev9pNMXBtqbQ2lW7uX76MvuA8trHMcxTaT2mtCNxa53pK7Who3AYZQOoPrWrqC8d01NcN3ahWIm4neU5967yI+NJF2orFif62Cdx933hAnkMVha72jR7hFtOyB2EqIBlRjIAxM/Go6bj2x1LF3UOGKkghiCcjBgmT61N6gNbL3G9Yv0h4ZTkciI5DwpVdX2zWO9pWB6/6KU9OzcRgjQ3lIJa0ApBkx3YPOJ+fyqnr+MEm8Gu7mZWBbYNrjtlWVzOSifJW54ras2AdRbtzhtxiQAAGgDaTLmRzHIHqDnI4vwy32WoYIB3UA54L37rY+S1jZlHM6GyX1YAG7ujABCnbkZHr8QK7BLTDvX99tVVoZJ3AiCMxAGBPwFcnwG0BqyAP+aEESSA3dxgkfGvQ+FWiC5bIFhieokjHePMxmIgYqdL2c77P6RTaW49xghY4QndE7funMjzxUeFFru5zfItrciO8XIETy5GCM58a2uBsO3sIAIFkEyQM7SwAQ+8JBM/OrPANIsJjndY9BAZ9kAcmnMzPh4QbGHOaS2lzVXVS4yqsxuPegbVHMcoNPxqwk2baXGDlyHL+7AZVEACev4Vta60qi+4UbnukRKqDmAN5wuR19KLxOyJ0RhQSrMSQGydp5j3jjnOTmrYxQp/0Ook9ox6wDk46Y50NNChMC43ge8SBChjMDHvRHxNH0jb7asZUC6YBdXLKw6leQkTtPXrzFWBoxGoJJANwgZ+6UUHxUxj4eHKs7CSle3wq2pDM7MoIkAOSZxAxzzWUdPbua0i39Vat2d90uzSogHdPM5PLzxXQ6e+V1VhYLSF3EFVVQ5iChMvzzHh44OX7fWyp1LInd2WEcjAgspAIHPKj0pVFLRmH2i0G/bt1IHLtNwPzNvnHlM1uxpLAVLts3Czdx9zhbofvJtgxlSPWvIluZwDzr2XgIFzRcNJGO3UqPAISBEkwJU4mnK+hRz+g0aXb+paRa09tslifq8482JGAOcihXvajh9swtvUXvFi4QH4DJ9aXtirpavMqHZc1R3EHDMu+MeIrhdFpu1uBC2ycCRzPgPPwB58udFirKbPQuGcX0GpYW17SxcYwouncjE8h2i+6SfEAVrDUaawFt3dNNwuySY77ScTux0FeQqdtwQQ8EcgSG5EgAEE/IjyiveHRnTRG4pDHVK53c5ksD6AVP9COQ0WntPe1V+59XprTAbQO8GPJFHUnPX8M1mP7aaaY+hjbnPad7yPKrvt2WS3eIQ7X1RBOYLKpjHiA0V58bY7PduIOZEdZgCfPJnyNK/Uoep3RZtWXZLa3kvWN9u5tHdEMvXKsGIHU4GMVW0nD0uXLKd8FUZyVUNvBFqA3gB3gDV72DYtwm4SpCi2yqeSmGYtC+MkEnqTOK0eN9yyAFLjYQEES8XGjvHCgBWJkGiMopAT8KtKYIYHzUUl4ZZ+655/ZHSJ/MetCZWazbBm32dy6m2QSdnIi4IlO/IEDpPLNzVaMm8rJlV2ENDHwOPEcuo5CiswlWVxw+weSt/hX+NC4jwy0LTHa4EETCwDHUgyKuCwFv3SrYXtGON0hFyACZmFjB8Z51n8P7Q2tSr2msg2i3eKNu2kCCABteTzyPgRl2CSgLUXF1Grs7kNsiyzKqAAMpIy4IA5N8cVe1WltqhYWy8GIwQSDEEKSeYPpWlxUwwOSRo1KqCZcqVxEwTBMTymsv2YLlnW9aFoHsyACCG+sVQDGeTR4EfKiM3E9mdxf+s6qwt62w22mIUSNyyvvHEdaMeGW7RS5askuroUIct3twjAJ8ev410PH7AOqV2+zp3gTElntqB6n/U0HTWASJCqVu2GAQFUOQo7snIlc9YXwrUc7Mvbpz03LuuusyEXFVVYkALEIDllwdo5xOfLJrt5yjvaTdsdVGUeAAjbQoGeZIJIPn0rb4+sLqGRN1zcNqj7eLSgEnAEsM+E1jezbt9eLoHduaYjYwKy4tGIBJEARJweXSqNPZqLsPquM6kOQ6Hdie4fAfDp5Uq6TW2JuE/D8hSrosH/6ZvRzXDUB1dthyVHAGM++3jiBHTxrO4m86e75vpF/9x//ACrP0ntiGu3AEuAW0AthdvvnBLPz25IjI9Kz+J6q8t3spUhzbukbsLCgqJPJtsSMxJHwvRzhV4GA2qOJA1G5ueFUnOPOB869F0F0bL2Pd0472fBQR4c5rzrgepa0b7EW9xDFNyyZOcEDoJMHnFa+h9pL4tOuxbpuW2VtgClQCXLggQwVcRjlznm8Mnf0CnQcAtE6hXjurp1g9MWGB/Fqvezl4fVACdzGTtnldY+9GMRWbp+LLZ2juEG21sEAbsWpJI/tDkvTxpezXEra3bKGNy2u0bnKzuju/EgeM5rmzUCcSabZAzN8H5B7sn4YFG4w0HRA9LE/MWyY+MioWw3Yi52e8O7be9thS9w785I5AADJofGdYrau2iqzLYtJ7gJYyjjA6Q0CSY5mrfQQjwlYtqOu8fkv6k1cs6sMt4Aie1u8jn9v4T4CqF/iABMqyHYWIck8jO1WkbzH6UDh2uLW9xkhrp2SwAIuXMZbODcEmBEGjb2HHst2rRbiemIEhUtAnwPccj0FG9uz/Vtd/wDc0o9DNXtHqUtuG7xFpC9wqQUA2zG4eG4TiPnisb241gaxq0WSz6iwogEjugkyRy5esVpfqMPMuHjHzr2f2dtxo+Fj4H1V3/WvH9FpSqyxAEmJnJHMAROJjPga9dta5NPpOGu/uJaRnP3QbO0t8AWFL30MMn2z/wCAT/8AOuH8LlcU+jA75Elp5HlmCT+PrXae06drobaqRI1N9zJxCi4ZxzxXHXL7FRJwCQM+WceEAVJ7iJr2V7fDlH1o7uWEE5BK5MfOvbuJr9Zox4XV/C238K8btPceLUcyxAJyduSRmDifSvXuJcStNrdNaVwXW4xZQcp9U7LuHSQZFZYw5L23WdMo8dfd/wDbNcC+kQjbmCvPH3h5Zrufbi+OwVcyNbdJ+DW2g+fKuLFyX84EfMxXRdGWeneydkLwVgOUXvzj9Kf2jZRbTeAw2sSC5We9dxuAPp1ovs7jgvntvSOo778/So8ctBntSUAFpp3kqoLXNoJb7PPnjnWGJT3IyHYgSL+oB70yfqpaSBE4xWnfKyJWTtt/aj7C9NprJK7RkqAe8plipnBYMAZnaMznFQ1DjeocpudSR32EhQMxg+7nlyVvA1j2ZX9zNLU/tr/w1Pl9m516fGs6xctlboW1tY6dzu3lsDUAEZQTLd6Z6/OpLf3jusGNwHA3SQwJb7P3ZnNV73cWRsVWG2e0mQxnZz8RO2JnNKYJaZvcbw46/wBSuYnbMdnjdnb8elZ/ANTbNxglrYdlok7y0gX7Ij3F6kGZ6cqt+0yk3rSAbt+nZSsxuE2yR6D/AHqloNIbd1e4ElkUndONynbjHMLjoY5VNj6Zt8YP9ZEzH0a4SJiYu2ME/Og6RwZgFYNj7RIPft4z0z+FA9rWA1FuWVV7C7uliJUPac94ch3aqaGxsuLBA76q3fdpIZTtyIkEDHQxypYl3jx/byAfcMF2Qe/pvtrkfKsL2buoX1QS3s7ugb33bBS1C94dM55mc1se0gPaP3dyc7mYVQFV5ZpECU9RWBw5Sl+6AFXNgN35xsVlBg5HdEYx5VrL/BPo73Ur3z8vyFKhanX2g5BdQQYInkRgj1pV0puHgCa1LbOSTLNuwJj3uef3vwqzwu81xe0Zs7jE9QMfmT6Uf6HZP2D6068PtdAf8J/RqWkc0VtJaO+4pbEiM9CWmKEGKXCBymB+73hBPlMVoJwlOgHzV/51NeFAdF9SPzq5AWhcfqOXLypm1BU7jzwJzOSBE+EmhfRB91fk38GrmuKa7cxgkL0GY+MeNcmvg64PG/1HS3NSzXlcPc2gRk4YjkB12iZjPlWnY17bHMsDG1YOZIYjP92sbS6Z7loXVIIW5sImCIQGfh3xV63ppB+s2hYJlyJ5xgkT1FcvFk5s9f1ni8eGf/GS1GtLqFYyAZHKnXUQAMgAyBGB3lbA6CVFB2r978D/ABpKieXp/Oux4jTuXwlldpKdsHFwLjtI7rFyDLT3cHHlzlaHVi2rXANzF0RQdxJdw21jM4Gzn0mqr3VKqvdATdEA53EEk5jp0ir3BriblQwS962OX2dtxT+LL/oU5PdQ0FxbWg3QoIASQSQuIR2Y8pOAJnrPU1DVcXLqqysKykAQANpkCNuR5eVQ4pZsBmCAOd1shgeW1RuUEc++zf8A6/MVV3DwasLTqFuhdXc7RQpbAffk9SZaMUbT6a0xUdxSCSrMxC4hyDA5HYQc9Y+FfYPBvw/hVLiOjNwbQGAgk45sI2j4Tk/AVd6M9HR8b9pu3cLNthbIKOgZSA7C2QodQVMEknPxrYfidorYvtsN232jMVcdqmHVZzJxBietcDw/TlyTtbcrmWAECM7ef7x6UXU6cq4QwA8Fj/bZJE9I2x861wVaQ4Zx8mu/X7T/AGbnGNV9IFvdCqhbCCNznLMZbqWNZlnSbb4uAxAx4yI6cvHr4UnTuhdwgEkDzMA8j4AelRCDxFTyrpmHQaXjjrZe1vYq4Ye6MFi5J8/e5eVB1/EGuKF7TAZSAymIQ7gsjJBaZno2IgGsjsvMetMbZ8qyJ0Or4sjWxbCkJuMgCSA2W2kkZJAiTEn51i8cv9rrBeYAjckGPcVVVZUQNsPnHp4g7I+NOAw5Ec55D4c4n5UqIv8AB0Gh47ZsIFdO1QJsuLEb1QAzBxjYDFY97iS3rlm4AEFw3i8bpO0MEAxEgFjn8KqiweX61D6N5dZ+ec565NGuhTh2Ou9pFuOGLf8AKe1yIYK+33SBgwvOq3Ctdp9Pu7IRu27gZIlSGBiOY8fM1zXZt/oimhvE+tUI7XUe1lpry3LxTaEdDKnAcqZgTOVHTlWZwHjCWe0ICgXbna7fsqSQwAXEERz865u7aZhBmKVsXB/L/etahmnT8Z9tylwXALdxHP1iEc9iMygSSBMEEkHmKyuB+0M3b7smwXktwCZUG3MGQB3oIzHjWZdRmEMJHgailsrgAgeHhS3VCp0lr2xtQN9rc4w7fV95hgty6kE/OlXMtppyZk+dNRSrJT/6nqCPypth/wCoD/eI/OmGib4f68qIvDz1IregB9g3kf7wP60vo7D7J9KP9DQe8/5UttscmPy/kKKRXZTyII+VcrxPRm2wHMESp8pI/Su1GtUctx+JP8awvaXV7trRG0fr/vQ6x0C4W4LBJlSkxJjcIkx1Mda2LOkIYMiwRIwPGub4bfNu/bblmMj7wI/Wur/pFvL5SPyNZWM6Onkz55V6LCJdPT120QWG+12Y+IH8KpHUg8wf8R/WaSung3qP4UnMu7EHMp8gf0NI3bYII3AjIKkggjqDODVRWU9WHoal2a/ePzH86IQ6dmOSH5uaKL6dEj8fzoHYD7w9DT/Rv3l9f5VaIsHWeBI+CrQ2vzzuP6fwah/R/Nf8QpfRm8j8x/GrRbB2rCrJDNkycHJ+R8qI0RG4cwQSG3CPBoMfCm+jP4GmNhvA+laInt/9Qep/hThP3k9R+tK3omPl8f4c6MNEi5ZqzUajBi2f3PVKl9Df7o/7an9NRfcX5n+POq9/Ws3MwPAVbBwtLoPEj4ATSNoDlbY/GY9BWdNNvphUv7rg5KQPJSI+YE0Io3VW+e6qwvEdYp/pJ8TVDNDFT90/jTR5H8aH9KPifU1L6U33j6mkhE+RqO74+v8AKn+lt94+ppxrm+8fU0wiBYfvev8AKm3+Z9f5UU65vvGoHVt941QqalggqDC5FKs9dUfGlWeLKlR+067vx/SgNPWauDiniDRF4ip6fhW9oDPFOBWkL1s/d9KJ9HtH+R/hVShlTWTxZ5uKsTlfz3H8K6l9AnSf9fEVi6/SWw7KWi4wGyTAUeMkQSY8sRkzg5DClpl7S8XjCH1boB8P4Vrg0LT2ERQodcDIzM9ZgHM1F3b7Klvl/Ckixup5qp9b0tN86TLe+6BUBcVs4qW8+NZ6rcJyQPgY/Sr9nSsR1+P86HoSQNP2lWbfDj1NHGmRRn8axyRriyiFJo9vQMfKinXKuAJ+GBVe7xFjygVVvookXF0Krlj+P6Uza5Fwomss3DMnNPuq4/JcvgtXNcx6x8KgNa/3j61XNNNaiCstDWv4+oFMdYfBf8IqvFPVEVYf6T4qn+EfpTduPuL6fzoNLdVAoftx/wBNfx/jUTfX/pj1P8aBupE0wqG7dPuf9zUu1T7n/caBupjTCpYL2/un/FS32/ut6iq00t1UKh99vwf1FMWt/v8AqKrk0xqhUtq1uPtfhSqqKVUKgiP1pLSpVsyFA/KpqMUqVDFDg1f0loFTIB+I8qVKuWYosGyqg7VA+AA/KntcqVKuZstIKTrSpVAAZB4CjAUqVRtdEL/umsVzJzSpU4BkCT9KKBSpV1OYopytPSoIioputKlUQ5FCnPrSpVpEMD+VStUqVDJDsKY0qVaBjGn24pUqgBxUiKVKkiEVPbSpUEOoxSpUqiP/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3562" name="AutoShape 10" descr="data:image/jpeg;base64,/9j/4AAQSkZJRgABAQAAAQABAAD/2wCEAAkGBhQSEBUUEhQVFRUUFBQXFBgXFxgdFxQYFRYVFBgXGRQYHCYeFxkjGRUWHy8gIycpLC0sGB4xNTAqNSYrLCkBCQoKDgwOGg8PGiwkHyQsLDAsLCwsLCwsLCksLCwsLCwsLCwsKSwpLCwpLCwsLCwsKSwsLCwsLCwsLCwsLCwsLP/AABEIAMIBAwMBIgACEQEDEQH/xAAbAAABBQEBAAAAAAAAAAAAAAADAAECBAUGB//EAEgQAAIBAwIDBQQHBAgFAgcAAAECEQADIQQSBTFBEyJRYZEGMnGBFCNCUqGxwTNi0eEVJHKCkrLw8TRDU6LCY7MWVGRzdJPS/8QAGgEBAQEBAQEBAAAAAAAAAAAAAQACAwQFBv/EACoRAAMAAgICAQMDBAMAAAAAAAABEQIhEjEDQVEEExRhgaEiMnHhI0JS/9oADAMBAAIRAxEAPwDnmeoFqkRTRX6lHyyM0qlFKKTJGlUttPFREaVSinioSNOKeKcCoSdu3NGSwPOgqKsWjXPKiggsVB8UUtQmFZQgTNMaIafZWgAUqmRSitARpGpUiaiIUxqVMaUBCmqUUopAhTVPbSiogdPUopiK0RE01SilFREKapxTRUQgKVSApqiDFaYJVgrUSa400C7OlFSJporQEKQFTilFIEYp4qW2niqkQinipRThaqJECpA1LZTbaBHFw1MUOKcGiETp2amVZoi2aGJAJTMnn/KisAKrb/rCP3Q34sv6CsN7RpLTJFaiRRKiRXRGAcU0UQimitmSEU0VOKUVEQimiibaaKiIbaaKJFNFRAyKUVOKUUkDim20TbS21ERC0qIBSqpE2amVZ5mp9nU1sVypoGbVR2VdW1UjZrPMeJSFulsq12dLsqeQQq7KcW6s9nUTAp5FAQt09Oc0tlREabbRRbp9lVIDtp9tFNNFVIgKlupwtLAyfnWW0KRE0M2e/u/dAj5k06agM8AqREiC0nMcmHIeVGMevL0muOOazSyNtPGohtpttE20itd6c4C200UXbTEVugDimipxSikCEU0VOKkqSam0lSBRS20ZrMEjwMdenxp+z8cVlZpqoY7AGypFKMNsHIxzyKjcEHIInIkESPKRnmKOaozQAiokUUioPe2g94LgyTHLynryq8mfDB5Biq4MBSoqrI5Uq0nQgaiKKYLRFWuDZ0QwWiKtOBTGsmxyoqDVF7oBUfeJA+QJ/SjAVUCuwqJSjvaoJxzrTySVCbg22lULT7lB8QD6+dVzrh2ht82BIx0I5z6HIofkxUr7Di30Wqm6YoF65tvi3z7m6Yxn/UfOrmrtlUA97erTAYbYWR3gfGB051xy+pwxx5G1423CttqYt0bRsGVZ6nmPAGMH5UuHr2sqGXdvYCSeSkiAAO8TFWf1SxlQrxVgRtB2sRJGAZkyY5LnxqTaEx3+6BzCzuj4fZ+efKte1w8qSViW95grlm6e8EgDHSOVLU2Nid4NtbGE8fiwPUes18/yfU5NtnfHxpGRd4FZvqCjuhHME4JgY3ASMR0o17TPbUdxypwziHiAB7ynPLljrWhw6yrDagcDn3tgksQOctOSB86PaHhM/wBt5+HctiuGPkci6NvBezEtacsQFzInmI88kgUK0haNoJmt3VcJdri7AqlSO0JDbjIHdLEZXK/yqGm9mnTaC6yAY7rSYxyxXuw+rcd+P5OL8PwY1pAyEhiMMcAH3emcD86ibchyD7gY8pkrOOYrb0/s5btqVN9Zlp3MqnJmNoBMZPWqtrgysboF5Ft7rir3kO4HlksCJO7mOlcvys226P2loxrt8qm7bJgYnlMetWtLaDMN0gdQD+ExWxpeEaYEqdUO73cOoMd2BgH7BPzqFzhulVZa6zHHum42dpHJU+8QfgK6Z/Vp2XaBeLqw5uxvN9xA2CQD1YhiBnryPpV24ggzjHwraaxw9I54me4+e8DzLCcA+pqtb4togSFRjAGdokmCORJgZmfHpRh9Xxx4y/uL8SbtM1HCyGIkE8zmOY5weRFTtX13gnMHEZgnFWv/AIitree52U7zbgbsLsCjqhYe6ORPy6h1fHjdhbaqgB6n3iPdacERLdBWPyXw4T0P290DeYtdYhGkBRmBI7xHU455/DFT1jMzINvWMuv2iqjGZyR4c/lWPxMONQqn32CyepDYWc4BEGD0ImtLg3C1c3Fu7kKr2gIGSVIBiCQ+dpjnnyzw/Iayxx+Ojf2amw1rQ3DMISAY95OcE858jRV9nnuvtKAAqTzDGVKQYUiP2nPy+FZ68Wu2XIQkEwG68gQI3AxzPLxpz7QX2ENcz8Pxia7Z/UeTNRmcfGlss6Ww7ICUgnp3/GOiH86VBX2o1CiBfYR8P1FNV+T5Pkvsou9oO9n3efpPzqvqtftNqP8AmOB8iP4kelFsezd0LcDBJubiSXMcug24hiTjqaqcZ0RtC0d9tilzuIp5BV6sTnOOld3518mOBpFaDdcLEmJIA+J5Csy7xMjUBGCwlxgWU5YwVGZiJ8+laHFOF3GVW7NwEYHmATOIhZMela/IXGh9sr3wTqLQg7drkYJJPu4A6c6Nc1224EIIPnAOYjBII59ao3eM3O1Vu6pW3sWFHdXPKeuTmo6rSEXLMBjvAbvSCwMyQx54B73U15svqckm0dV4k9Ghc1kPtMCVkSQMgwZ6DmMz48oq5d4RcNt2YKFFtm5zMCQOgn51lcf0v1aOUhLq8yBDG3CswzIznkPexio2+1u23YF2FtNxJaBtJ2iJ97J6UfkZ5IvtJM1dDwa4baElFkCA0g4HgY6CaI3svaNze2pQP73dNvqNvVjPKPGub0as5wGbwPIYxzNaX9H3JAKmTyBcZ+QmueXlyfbFYpdI130GlDy2o7xUieQxECQhH41L6TpEx37nge6Y8pdZHjgVkXeF3AJ2rBxzbPzC1s8J9m0KTqHZGn3QEkLiCSW5zu9Aetc3ldU0kVE4vp7akiyGYuxghIAZiRBg4CkRgfKjv7VLtItWFXBhiRIkRjYo/OsdeEsBvZ0COzBMjcYYiSPKPCr30a3p7N5bpS45Q7CJIQESCrcpgg+GazyXs2sWKx7T4A7FDAgk7jJ8ct1ptR7R3WEfVoOgCCRgDmQegHhyrO0HC17RAbm5SFLHae5uAMEAzjrFbt3RWkQm3uLBgMKwjnMs/LlU36gQBY4zfFskOIEDop/SR8Kqf07qCYN58wAAR8IEVt6aynZDet0sWKkBVYEwCImI648vmc59FF0bbRAW4Cm6ASynGAI6dD4eGSvqDxKGovXrTNua4hEFwZHhEjxiKA+sZiGNxiRiZJ59M1qcT1budT2tkkzaBJ3SswDk8/d61Y1Oh7G8yoEFuydpUuB2kcyYIKzHh/NT5f2lJ2U+G8Iv3k3WVuMhJyshSQYPIxzqjrlawXFwurSbYEkmcbzjwED+95V1muvX7Di1Zsrsa+bSQDAmSTAIHM+HQ1TXTFhde/aVnRu6GbasvdupJIPTsuXnzqWSeki4nN2bDsJCXDPx/WpnRP8A9M/Nk/8A6rrrWrVbCFUtSLl22YBYd3YT7xkGWiJPKo8S1BW+hVbUfVc7bktvVSe8Pc542xHWrfoz7OVHCrsT2agDmS2BHPlNVV0F0uNqYkAsplVzEEkY6+lehfTmF28oIhBfKSqwNu6CYAnlVBrrNpdQrPuGxGEKiwdw6qBjyIpVewTUOb45wJ11DLY+stoiks2CN0gykk8xTaLgl0tbdh9WGHamGUACCYJMkETmBXSWOEtp72pVHbNiztZcMO/mJMDB58+fKpaGx21lrLm5t+kWVBZiYDK5lcyJjlNH9TXL+DWjJ1nBrd3VXLthVKW1tdzcIUHduJdzHMEzOPlVzhtkWtl6+qMj7lAYh1OAQDt3A5+ORRdZwVbbapR7p+imCQJgXTBaMiSMRzAqxwLQJcQI6AKNVcgAn7No7T0gx0H+w8P+77Grr0crc9m+0Fy/buAWxdcbdyoFjMbm8egjr5Vf0nBV0l23qHdbisGAT31kjaIJPfHLwIJ8q0Twq3atKkAr9K3Qfs9oi7sgjlt5mrvCrCOumVlUgPflR4wpBImfXwrbTnK7M1UxLFmw4LdnbO57hmR99ukiPh05Uq6PS8JULCgRuf8AzNSrqlrZvieff0ddYMduFMHPL/CKWq4aURWLAMQxIEyolUBk+O/5V19zeVuglpdnPNpVS6rjOBsPSKp8U4DbuvZmQX7MOQegY+PWLVczmjgta6oVMSScETMjrIzWvptddZFaXKgiJIjunlBM1iPa23VEnaZbPxaPwArsvZpXbSbSG99dpAExNwmO6YyP9Sao4I+o0pu37pv2pKLYVBujDAgCWkAQs8ifWrd+xcF5t6KQulXs84AZ0CiQcCGOBHLpNXtddnU6gZ/aJy/dU4/E1PiN3+sOCMdlYXBOCACBPxj41z17Gmfe4fd7fS7tjWzkgDAUsqHBzziJJ+dNqNMzaa8UK29rWyygPBDtCgl5kjb0jB+Fa+rv7ezPLbYXxx9Zu+P2arXSBorxXkzWeWZhm6/KnRNktGxXb7sDToP2abieyDEl+fvR5eXWrDXmNywZOCCe6mSbuzMiY24x+dVbdwlOSggBWI54AEHw5D+VML8mMblE+cDvc+U9c5z8KOW+guw97UubXvuJuKMOQY8N2T15CJgVa1Hs+l5tNcctub3+972yyOZjJ8/KqNjVFYAMbpjEjlHP0FdFYGNPPMJeP/YRV2oxxbhzLcNK2ba2lZitu7BCBss7sOh6mtjW8LT6DcZ0Bfs0UkiCIS0IgYBmeQrM08lUmSCAOpCz4CM+OI+M8tfWgrwu5POW8fvxzPwqt0KvZjvwFxCIYG5Od1VJAA6bgR/Ot72m0W5F7IAEy7wQPeBG49TnrHSsS3AATp2cjzIWZ2xMHl85PhV72puheyYnaBZtiSBCzuIETO7HID15Vc/fwSLPsnoOzF7tNveZrgEglRJIJH2efWsj+i1a+hL28Xlfkx5MThtsEmYma0/Z4yl9hlWsHIiJAMgCZ8fejp8apcPuodULW5Z3CACNwKmY88Az6iIq5Mt+jV4mB2OoPjeQH1H8ax+IWEuPcIuNFxiRC8pEcmP6fz2OL/8ADaiP/mF+eU65rCe+iXdrZg7GGdoLA7ZaMMec9PIYq5PHouzfa6H7FhybVsRI6Ek8vlWTr7q77iNIDEGQs+7e1B5T1mtPRWiqaZWiRqn5eALgfgKyOM2CXdgVEYlmVRBu3zA3dcH/AFyukBXusu0IskB3eSIy4QERP7n40r1xWcMd0gIIG2O4ABn+6DyPzplQvbVvq+ZDbWnMSAQBAPj+vOm1Oo7O+AbiIAFlBcO0bgCJAQbuYHeBnMms19mUnyZMaz6x2I9/fuAPR5mD86jq9SBbdVUqHt5kzIHeBHoM0Yaci5cDdmNvaHAYqAvURnEHp+VVUO6xdi4rBVLDuXMgkAsHfALEnz+NKtDFOM0uO3SNU4A3b7VsEZyJY/ZM81oXDiy3bY27Va6hOWO4gwMk9JPLxo/tIo7W6WMKNNbZgFJLQ7CMMMd6SDgxVL2f05jDMIuaZj3RDB2DrJznbn5kUump3ss8fdhqnUCQbdokRIxvAJ8I/WocEunt7WO6zGIHdkI3M+PPn4+dS9rrbdpcKqG+qsgwJdgWud0LGR/v0FR9nLd0OouBQBeBlhBYlSspy6GORxNTTowBxTUFbhG4AGecETvcciDnHTOKJwe4xv2jO5dxAI90Eg9BG0nzAml7QQiXW2sx7XaYYjDtcHLr7opcFsH6vepBt6rYDvJ3QpztmACTjHyFLWwmqdHpiAD/AG7n+dqVZWs1RW44/eP4mf1pV2Ncjne2lA8AAsoMsp6kEDveU1q3xte2PuW5/wANq83T+0KzkP1VnC95k+yIwtw8vSrXFtage6dw7tm6BnqLVpf/ACrnIZSPO+xD6lASY2JMc85gYMHPhXf8O0210Ub9pdVEK4EGGEiORB5dMnMZ4JIOobqNiDHnsXn8zXoXDrG69pgtsMQS4E8gtuxyJI8TzqyVBQFqwWusQrMTqLvKMBVQ+HUmPjFL2j3fSLm0j9siicCSoyWOOQx1yfGh6MG7etAKSTfvMVx1KgAkYBIU0tbqN99lIhjqyI5xtTaMjHvmKImbpp8RWWz3iunt8iRJ7N26ecVW1aFeHGQVJurHek4thvlBJHyovF7jdrfVlg9kqqNwMnYQB6NNC4nbKaGwu0BWuZaY+yV92PAc5q12FcF9GHaXpVYDEYdie5cSCVLnJLE5HQcpzA6cG+BFuBbXB947rZY4Jk8sY8fClYvAtdwZd2YYOQXB5x4KDU1P1zt0KIqn+zZuJ/mIomJmujapIS2F7Jf2h76g+4oKgfuzEjwFdTdXa1sCO7YvcuWNo5fOuYvXButrBMB5gTl2gfgCa6Lie4Brge1C2boAkyZhzy6wn41aSNY9HM3LAdl3Kx22LZUAiO/Gcj3pJzXR8fEcPaes/wCczXN2+Ij3trEdnYAgr/y43c28cVt+0mo3aSBdt5KNsABeHbdmG5iTyHSn4JUyNBoQ15n2kt9IADSIGzccCJChYxOa2vavR77lgEK0KcGQJAXPdM8px51W4QAJben7W45G7IBBAERzofFeOzcQyjbQeUgdFjmc4NN2Xo3OA6UpauCFHPCzHIfeyTj4Vzns5oxvtt2aEte3FmLEyhILCeRz8K0uH+0QKHvW1yZGTIEcjIjr40Dg9+2ipvvIuzecA7u8N2OckHHI1JluKGhr2/q94/8A1KfnbrLbREs/uZvuMpJMdoZOYJ6VPXay32F/ZqC+2+jBO5L5tGcLJ5nl4VBOLJJMjLtc5/fLjb8poxfyWSfo2rmDpxn/AIq7z587tZHFLIcXVK7pa2IJIBm9qBzGRV9uIaUhGfUspUm4FXIDOCSAezM+8etZGv16LcdbbFl3WiHfk0brxOIPvXSPlUia0FvpFoYCzevnBJn3BJnrigX9NuusdiHGmEkvJ7iNmGiBHr41B9eWQKYwztInO+DGTPMUm18MTIE7MRP7NAq9Rz6+FSatOey45/rF74aj/K9RfeNLdtkgW1sqQqzAZnUkgHyNUjxOXdpEuLmBJALgg/nUH4xAYMVZWVQwCxhSpj3j4VY6RKm1xkfXXOWdGvMAj9qvMHB+FLSacqrSQQLmmAAUD3So6fHl0rG4px3T9oOwBUMjo5OTAe2ywCx6BqjY9oQDDvuQspcQvJWBxEGYEVXUNNbNzj1oNduKeRs2T6XiP/KicPtKmRCzftbj4++BJNYev9pNMXBtqbQ2lW7uX76MvuA8trHMcxTaT2mtCNxa53pK7Who3AYZQOoPrWrqC8d01NcN3ahWIm4neU5967yI+NJF2orFif62Cdx933hAnkMVha72jR7hFtOyB2EqIBlRjIAxM/Go6bj2x1LF3UOGKkghiCcjBgmT61N6gNbL3G9Yv0h4ZTkciI5DwpVdX2zWO9pWB6/6KU9OzcRgjQ3lIJa0ApBkx3YPOJ+fyqnr+MEm8Gu7mZWBbYNrjtlWVzOSifJW54ras2AdRbtzhtxiQAAGgDaTLmRzHIHqDnI4vwy32WoYIB3UA54L37rY+S1jZlHM6GyX1YAG7ujABCnbkZHr8QK7BLTDvX99tVVoZJ3AiCMxAGBPwFcnwG0BqyAP+aEESSA3dxgkfGvQ+FWiC5bIFhieokjHePMxmIgYqdL2c77P6RTaW49xghY4QndE7funMjzxUeFFru5zfItrciO8XIETy5GCM58a2uBsO3sIAIFkEyQM7SwAQ+8JBM/OrPANIsJjndY9BAZ9kAcmnMzPh4QbGHOaS2lzVXVS4yqsxuPegbVHMcoNPxqwk2baXGDlyHL+7AZVEACev4Vta60qi+4UbnukRKqDmAN5wuR19KLxOyJ0RhQSrMSQGydp5j3jjnOTmrYxQp/0Ook9ox6wDk46Y50NNChMC43ge8SBChjMDHvRHxNH0jb7asZUC6YBdXLKw6leQkTtPXrzFWBoxGoJJANwgZ+6UUHxUxj4eHKs7CSle3wq2pDM7MoIkAOSZxAxzzWUdPbua0i39Vat2d90uzSogHdPM5PLzxXQ6e+V1VhYLSF3EFVVQ5iChMvzzHh44OX7fWyp1LInd2WEcjAgspAIHPKj0pVFLRmH2i0G/bt1IHLtNwPzNvnHlM1uxpLAVLts3Czdx9zhbofvJtgxlSPWvIluZwDzr2XgIFzRcNJGO3UqPAISBEkwJU4mnK+hRz+g0aXb+paRa09tslifq8482JGAOcihXvajh9swtvUXvFi4QH4DJ9aXtirpavMqHZc1R3EHDMu+MeIrhdFpu1uBC2ycCRzPgPPwB58udFirKbPQuGcX0GpYW17SxcYwouncjE8h2i+6SfEAVrDUaawFt3dNNwuySY77ScTux0FeQqdtwQQ8EcgSG5EgAEE/IjyiveHRnTRG4pDHVK53c5ksD6AVP9COQ0WntPe1V+59XprTAbQO8GPJFHUnPX8M1mP7aaaY+hjbnPad7yPKrvt2WS3eIQ7X1RBOYLKpjHiA0V58bY7PduIOZEdZgCfPJnyNK/Uoep3RZtWXZLa3kvWN9u5tHdEMvXKsGIHU4GMVW0nD0uXLKd8FUZyVUNvBFqA3gB3gDV72DYtwm4SpCi2yqeSmGYtC+MkEnqTOK0eN9yyAFLjYQEES8XGjvHCgBWJkGiMopAT8KtKYIYHzUUl4ZZ+655/ZHSJ/MetCZWazbBm32dy6m2QSdnIi4IlO/IEDpPLNzVaMm8rJlV2ENDHwOPEcuo5CiswlWVxw+weSt/hX+NC4jwy0LTHa4EETCwDHUgyKuCwFv3SrYXtGON0hFyACZmFjB8Z51n8P7Q2tSr2msg2i3eKNu2kCCABteTzyPgRl2CSgLUXF1Grs7kNsiyzKqAAMpIy4IA5N8cVe1WltqhYWy8GIwQSDEEKSeYPpWlxUwwOSRo1KqCZcqVxEwTBMTymsv2YLlnW9aFoHsyACCG+sVQDGeTR4EfKiM3E9mdxf+s6qwt62w22mIUSNyyvvHEdaMeGW7RS5askuroUIct3twjAJ8ev410PH7AOqV2+zp3gTElntqB6n/U0HTWASJCqVu2GAQFUOQo7snIlc9YXwrUc7Mvbpz03LuuusyEXFVVYkALEIDllwdo5xOfLJrt5yjvaTdsdVGUeAAjbQoGeZIJIPn0rb4+sLqGRN1zcNqj7eLSgEnAEsM+E1jezbt9eLoHduaYjYwKy4tGIBJEARJweXSqNPZqLsPquM6kOQ6Hdie4fAfDp5Uq6TW2JuE/D8hSrosH/6ZvRzXDUB1dthyVHAGM++3jiBHTxrO4m86e75vpF/9x//ACrP0ntiGu3AEuAW0AthdvvnBLPz25IjI9Kz+J6q8t3spUhzbukbsLCgqJPJtsSMxJHwvRzhV4GA2qOJA1G5ueFUnOPOB869F0F0bL2Pd0472fBQR4c5rzrgepa0b7EW9xDFNyyZOcEDoJMHnFa+h9pL4tOuxbpuW2VtgClQCXLggQwVcRjlznm8Mnf0CnQcAtE6hXjurp1g9MWGB/Fqvezl4fVACdzGTtnldY+9GMRWbp+LLZ2juEG21sEAbsWpJI/tDkvTxpezXEra3bKGNy2u0bnKzuju/EgeM5rmzUCcSabZAzN8H5B7sn4YFG4w0HRA9LE/MWyY+MioWw3Yi52e8O7be9thS9w785I5AADJofGdYrau2iqzLYtJ7gJYyjjA6Q0CSY5mrfQQjwlYtqOu8fkv6k1cs6sMt4Aie1u8jn9v4T4CqF/iABMqyHYWIck8jO1WkbzH6UDh2uLW9xkhrp2SwAIuXMZbODcEmBEGjb2HHst2rRbiemIEhUtAnwPccj0FG9uz/Vtd/wDc0o9DNXtHqUtuG7xFpC9wqQUA2zG4eG4TiPnisb241gaxq0WSz6iwogEjugkyRy5esVpfqMPMuHjHzr2f2dtxo+Fj4H1V3/WvH9FpSqyxAEmJnJHMAROJjPga9dta5NPpOGu/uJaRnP3QbO0t8AWFL30MMn2z/wCAT/8AOuH8LlcU+jA75Elp5HlmCT+PrXae06drobaqRI1N9zJxCi4ZxzxXHXL7FRJwCQM+WceEAVJ7iJr2V7fDlH1o7uWEE5BK5MfOvbuJr9Zox4XV/C238K8btPceLUcyxAJyduSRmDifSvXuJcStNrdNaVwXW4xZQcp9U7LuHSQZFZYw5L23WdMo8dfd/wDbNcC+kQjbmCvPH3h5Zrufbi+OwVcyNbdJ+DW2g+fKuLFyX84EfMxXRdGWeneydkLwVgOUXvzj9Kf2jZRbTeAw2sSC5We9dxuAPp1ovs7jgvntvSOo778/So8ctBntSUAFpp3kqoLXNoJb7PPnjnWGJT3IyHYgSL+oB70yfqpaSBE4xWnfKyJWTtt/aj7C9NprJK7RkqAe8plipnBYMAZnaMznFQ1DjeocpudSR32EhQMxg+7nlyVvA1j2ZX9zNLU/tr/w1Pl9m516fGs6xctlboW1tY6dzu3lsDUAEZQTLd6Z6/OpLf3jusGNwHA3SQwJb7P3ZnNV73cWRsVWG2e0mQxnZz8RO2JnNKYJaZvcbw46/wBSuYnbMdnjdnb8elZ/ANTbNxglrYdlok7y0gX7Ij3F6kGZ6cqt+0yk3rSAbt+nZSsxuE2yR6D/AHqloNIbd1e4ElkUndONynbjHMLjoY5VNj6Zt8YP9ZEzH0a4SJiYu2ME/Og6RwZgFYNj7RIPft4z0z+FA9rWA1FuWVV7C7uliJUPac94ch3aqaGxsuLBA76q3fdpIZTtyIkEDHQxypYl3jx/byAfcMF2Qe/pvtrkfKsL2buoX1QS3s7ugb33bBS1C94dM55mc1se0gPaP3dyc7mYVQFV5ZpECU9RWBw5Sl+6AFXNgN35xsVlBg5HdEYx5VrL/BPo73Ur3z8vyFKhanX2g5BdQQYInkRgj1pV0puHgCa1LbOSTLNuwJj3uef3vwqzwu81xe0Zs7jE9QMfmT6Uf6HZP2D6068PtdAf8J/RqWkc0VtJaO+4pbEiM9CWmKEGKXCBymB+73hBPlMVoJwlOgHzV/51NeFAdF9SPzq5AWhcfqOXLypm1BU7jzwJzOSBE+EmhfRB91fk38GrmuKa7cxgkL0GY+MeNcmvg64PG/1HS3NSzXlcPc2gRk4YjkB12iZjPlWnY17bHMsDG1YOZIYjP92sbS6Z7loXVIIW5sImCIQGfh3xV63ppB+s2hYJlyJ5xgkT1FcvFk5s9f1ni8eGf/GS1GtLqFYyAZHKnXUQAMgAyBGB3lbA6CVFB2r978D/ABpKieXp/Oux4jTuXwlldpKdsHFwLjtI7rFyDLT3cHHlzlaHVi2rXANzF0RQdxJdw21jM4Gzn0mqr3VKqvdATdEA53EEk5jp0ir3BriblQwS962OX2dtxT+LL/oU5PdQ0FxbWg3QoIASQSQuIR2Y8pOAJnrPU1DVcXLqqysKykAQANpkCNuR5eVQ4pZsBmCAOd1shgeW1RuUEc++zf8A6/MVV3DwasLTqFuhdXc7RQpbAffk9SZaMUbT6a0xUdxSCSrMxC4hyDA5HYQc9Y+FfYPBvw/hVLiOjNwbQGAgk45sI2j4Tk/AVd6M9HR8b9pu3cLNthbIKOgZSA7C2QodQVMEknPxrYfidorYvtsN232jMVcdqmHVZzJxBietcDw/TlyTtbcrmWAECM7ef7x6UXU6cq4QwA8Fj/bZJE9I2x861wVaQ4Zx8mu/X7T/AGbnGNV9IFvdCqhbCCNznLMZbqWNZlnSbb4uAxAx4yI6cvHr4UnTuhdwgEkDzMA8j4AelRCDxFTyrpmHQaXjjrZe1vYq4Ye6MFi5J8/e5eVB1/EGuKF7TAZSAymIQ7gsjJBaZno2IgGsjsvMetMbZ8qyJ0Or4sjWxbCkJuMgCSA2W2kkZJAiTEn51i8cv9rrBeYAjckGPcVVVZUQNsPnHp4g7I+NOAw5Ec55D4c4n5UqIv8AB0Gh47ZsIFdO1QJsuLEb1QAzBxjYDFY97iS3rlm4AEFw3i8bpO0MEAxEgFjn8KqiweX61D6N5dZ+ec565NGuhTh2Ou9pFuOGLf8AKe1yIYK+33SBgwvOq3Ctdp9Pu7IRu27gZIlSGBiOY8fM1zXZt/oimhvE+tUI7XUe1lpry3LxTaEdDKnAcqZgTOVHTlWZwHjCWe0ICgXbna7fsqSQwAXEERz865u7aZhBmKVsXB/L/etahmnT8Z9tylwXALdxHP1iEc9iMygSSBMEEkHmKyuB+0M3b7smwXktwCZUG3MGQB3oIzHjWZdRmEMJHgailsrgAgeHhS3VCp0lr2xtQN9rc4w7fV95hgty6kE/OlXMtppyZk+dNRSrJT/6nqCPypth/wCoD/eI/OmGib4f68qIvDz1IregB9g3kf7wP60vo7D7J9KP9DQe8/5UttscmPy/kKKRXZTyII+VcrxPRm2wHMESp8pI/Su1GtUctx+JP8awvaXV7trRG0fr/vQ6x0C4W4LBJlSkxJjcIkx1Mda2LOkIYMiwRIwPGub4bfNu/bblmMj7wI/Wur/pFvL5SPyNZWM6Onkz55V6LCJdPT120QWG+12Y+IH8KpHUg8wf8R/WaSung3qP4UnMu7EHMp8gf0NI3bYII3AjIKkggjqDODVRWU9WHoal2a/ePzH86IQ6dmOSH5uaKL6dEj8fzoHYD7w9DT/Rv3l9f5VaIsHWeBI+CrQ2vzzuP6fwah/R/Nf8QpfRm8j8x/GrRbB2rCrJDNkycHJ+R8qI0RG4cwQSG3CPBoMfCm+jP4GmNhvA+laInt/9Qep/hThP3k9R+tK3omPl8f4c6MNEi5ZqzUajBi2f3PVKl9Df7o/7an9NRfcX5n+POq9/Ws3MwPAVbBwtLoPEj4ATSNoDlbY/GY9BWdNNvphUv7rg5KQPJSI+YE0Io3VW+e6qwvEdYp/pJ8TVDNDFT90/jTR5H8aH9KPifU1L6U33j6mkhE+RqO74+v8AKn+lt94+ppxrm+8fU0wiBYfvev8AKm3+Z9f5UU65vvGoHVt941QqalggqDC5FKs9dUfGlWeLKlR+067vx/SgNPWauDiniDRF4ip6fhW9oDPFOBWkL1s/d9KJ9HtH+R/hVShlTWTxZ5uKsTlfz3H8K6l9AnSf9fEVi6/SWw7KWi4wGyTAUeMkQSY8sRkzg5DClpl7S8XjCH1boB8P4Vrg0LT2ERQodcDIzM9ZgHM1F3b7Klvl/Ckixup5qp9b0tN86TLe+6BUBcVs4qW8+NZ6rcJyQPgY/Sr9nSsR1+P86HoSQNP2lWbfDj1NHGmRRn8axyRriyiFJo9vQMfKinXKuAJ+GBVe7xFjygVVvookXF0Krlj+P6Uza5Fwomss3DMnNPuq4/JcvgtXNcx6x8KgNa/3j61XNNNaiCstDWv4+oFMdYfBf8IqvFPVEVYf6T4qn+EfpTduPuL6fzoNLdVAoftx/wBNfx/jUTfX/pj1P8aBupE0wqG7dPuf9zUu1T7n/caBupjTCpYL2/un/FS32/ut6iq00t1UKh99vwf1FMWt/v8AqKrk0xqhUtq1uPtfhSqqKVUKgiP1pLSpVsyFA/KpqMUqVDFDg1f0loFTIB+I8qVKuWYosGyqg7VA+AA/KntcqVKuZstIKTrSpVAAZB4CjAUqVRtdEL/umsVzJzSpU4BkCT9KKBSpV1OYopytPSoIioputKlUQ5FCnPrSpVpEMD+VStUqVDJDsKY0qVaBjGn24pUqgBxUiKVKkiEVPbSpUEOoxSpUqiP/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3564" name="AutoShape 12" descr="data:image/jpeg;base64,/9j/4AAQSkZJRgABAQAAAQABAAD/2wCEAAkGBhQSEBUUEhQVFRUUFBQXFBgXFxgdFxQYFRYVFBgXGRQYHCYeFxkjGRUWHy8gIycpLC0sGB4xNTAqNSYrLCkBCQoKDgwOGg8PGiwkHyQsLDAsLCwsLCwsLCksLCwsLCwsLCwsKSwpLCwpLCwsLCwsKSwsLCwsLCwsLCwsLCwsLP/AABEIAMIBAwMBIgACEQEDEQH/xAAbAAABBQEBAAAAAAAAAAAAAAADAAECBAUGB//EAEgQAAIBAwIDBQQHBAgFAgcAAAECEQADIQQSBTFBEyJRYZEGMnGBFCNCUqGxwTNi0eEVJHKCkrLw8TRDU6LCY7MWVGRzdJPS/8QAGgEBAQEBAQEBAAAAAAAAAAAAAQACAwQFBv/EACoRAAMAAgICAQMDBAMAAAAAAAABEQIhEjEDQVEEExRhgaEiMnHhI0JS/9oADAMBAAIRAxEAPwDnmeoFqkRTRX6lHyyM0qlFKKTJGlUttPFREaVSinioSNOKeKcCoSdu3NGSwPOgqKsWjXPKiggsVB8UUtQmFZQgTNMaIafZWgAUqmRSitARpGpUiaiIUxqVMaUBCmqUUopAhTVPbSiogdPUopiK0RE01SilFREKapxTRUQgKVSApqiDFaYJVgrUSa400C7OlFSJporQEKQFTilFIEYp4qW2niqkQinipRThaqJECpA1LZTbaBHFw1MUOKcGiETp2amVZoi2aGJAJTMnn/KisAKrb/rCP3Q34sv6CsN7RpLTJFaiRRKiRXRGAcU0UQimitmSEU0VOKUVEQimiibaaKiIbaaKJFNFRAyKUVOKUUkDim20TbS21ERC0qIBSqpE2amVZ5mp9nU1sVypoGbVR2VdW1UjZrPMeJSFulsq12dLsqeQQq7KcW6s9nUTAp5FAQt09Oc0tlREabbRRbp9lVIDtp9tFNNFVIgKlupwtLAyfnWW0KRE0M2e/u/dAj5k06agM8AqREiC0nMcmHIeVGMevL0muOOazSyNtPGohtpttE20itd6c4C200UXbTEVugDimipxSikCEU0VOKkqSam0lSBRS20ZrMEjwMdenxp+z8cVlZpqoY7AGypFKMNsHIxzyKjcEHIInIkESPKRnmKOaozQAiokUUioPe2g94LgyTHLynryq8mfDB5Biq4MBSoqrI5Uq0nQgaiKKYLRFWuDZ0QwWiKtOBTGsmxyoqDVF7oBUfeJA+QJ/SjAVUCuwqJSjvaoJxzrTySVCbg22lULT7lB8QD6+dVzrh2ht82BIx0I5z6HIofkxUr7Di30Wqm6YoF65tvi3z7m6Yxn/UfOrmrtlUA97erTAYbYWR3gfGB051xy+pwxx5G1423CttqYt0bRsGVZ6nmPAGMH5UuHr2sqGXdvYCSeSkiAAO8TFWf1SxlQrxVgRtB2sRJGAZkyY5LnxqTaEx3+6BzCzuj4fZ+efKte1w8qSViW95grlm6e8EgDHSOVLU2Nid4NtbGE8fiwPUes18/yfU5NtnfHxpGRd4FZvqCjuhHME4JgY3ASMR0o17TPbUdxypwziHiAB7ynPLljrWhw6yrDagcDn3tgksQOctOSB86PaHhM/wBt5+HctiuGPkci6NvBezEtacsQFzInmI88kgUK0haNoJmt3VcJdri7AqlSO0JDbjIHdLEZXK/yqGm9mnTaC6yAY7rSYxyxXuw+rcd+P5OL8PwY1pAyEhiMMcAH3emcD86ibchyD7gY8pkrOOYrb0/s5btqVN9Zlp3MqnJmNoBMZPWqtrgysboF5Ft7rir3kO4HlksCJO7mOlcvys226P2loxrt8qm7bJgYnlMetWtLaDMN0gdQD+ExWxpeEaYEqdUO73cOoMd2BgH7BPzqFzhulVZa6zHHum42dpHJU+8QfgK6Z/Vp2XaBeLqw5uxvN9xA2CQD1YhiBnryPpV24ggzjHwraaxw9I54me4+e8DzLCcA+pqtb4togSFRjAGdokmCORJgZmfHpRh9Xxx4y/uL8SbtM1HCyGIkE8zmOY5weRFTtX13gnMHEZgnFWv/AIitree52U7zbgbsLsCjqhYe6ORPy6h1fHjdhbaqgB6n3iPdacERLdBWPyXw4T0P290DeYtdYhGkBRmBI7xHU455/DFT1jMzINvWMuv2iqjGZyR4c/lWPxMONQqn32CyepDYWc4BEGD0ImtLg3C1c3Fu7kKr2gIGSVIBiCQ+dpjnnyzw/Iayxx+Ojf2amw1rQ3DMISAY95OcE858jRV9nnuvtKAAqTzDGVKQYUiP2nPy+FZ68Wu2XIQkEwG68gQI3AxzPLxpz7QX2ENcz8Pxia7Z/UeTNRmcfGlss6Ww7ICUgnp3/GOiH86VBX2o1CiBfYR8P1FNV+T5Pkvsou9oO9n3efpPzqvqtftNqP8AmOB8iP4kelFsezd0LcDBJubiSXMcug24hiTjqaqcZ0RtC0d9tilzuIp5BV6sTnOOld3518mOBpFaDdcLEmJIA+J5Csy7xMjUBGCwlxgWU5YwVGZiJ8+laHFOF3GVW7NwEYHmATOIhZMela/IXGh9sr3wTqLQg7drkYJJPu4A6c6Nc1224EIIPnAOYjBII59ao3eM3O1Vu6pW3sWFHdXPKeuTmo6rSEXLMBjvAbvSCwMyQx54B73U15svqckm0dV4k9Ghc1kPtMCVkSQMgwZ6DmMz48oq5d4RcNt2YKFFtm5zMCQOgn51lcf0v1aOUhLq8yBDG3CswzIznkPexio2+1u23YF2FtNxJaBtJ2iJ97J6UfkZ5IvtJM1dDwa4baElFkCA0g4HgY6CaI3svaNze2pQP73dNvqNvVjPKPGub0as5wGbwPIYxzNaX9H3JAKmTyBcZ+QmueXlyfbFYpdI130GlDy2o7xUieQxECQhH41L6TpEx37nge6Y8pdZHjgVkXeF3AJ2rBxzbPzC1s8J9m0KTqHZGn3QEkLiCSW5zu9Aetc3ldU0kVE4vp7akiyGYuxghIAZiRBg4CkRgfKjv7VLtItWFXBhiRIkRjYo/OsdeEsBvZ0COzBMjcYYiSPKPCr30a3p7N5bpS45Q7CJIQESCrcpgg+GazyXs2sWKx7T4A7FDAgk7jJ8ct1ptR7R3WEfVoOgCCRgDmQegHhyrO0HC17RAbm5SFLHae5uAMEAzjrFbt3RWkQm3uLBgMKwjnMs/LlU36gQBY4zfFskOIEDop/SR8Kqf07qCYN58wAAR8IEVt6aynZDet0sWKkBVYEwCImI648vmc59FF0bbRAW4Cm6ASynGAI6dD4eGSvqDxKGovXrTNua4hEFwZHhEjxiKA+sZiGNxiRiZJ59M1qcT1budT2tkkzaBJ3SswDk8/d61Y1Oh7G8yoEFuydpUuB2kcyYIKzHh/NT5f2lJ2U+G8Iv3k3WVuMhJyshSQYPIxzqjrlawXFwurSbYEkmcbzjwED+95V1muvX7Di1Zsrsa+bSQDAmSTAIHM+HQ1TXTFhde/aVnRu6GbasvdupJIPTsuXnzqWSeki4nN2bDsJCXDPx/WpnRP8A9M/Nk/8A6rrrWrVbCFUtSLl22YBYd3YT7xkGWiJPKo8S1BW+hVbUfVc7bktvVSe8Pc542xHWrfoz7OVHCrsT2agDmS2BHPlNVV0F0uNqYkAsplVzEEkY6+lehfTmF28oIhBfKSqwNu6CYAnlVBrrNpdQrPuGxGEKiwdw6qBjyIpVewTUOb45wJ11DLY+stoiks2CN0gykk8xTaLgl0tbdh9WGHamGUACCYJMkETmBXSWOEtp72pVHbNiztZcMO/mJMDB58+fKpaGx21lrLm5t+kWVBZiYDK5lcyJjlNH9TXL+DWjJ1nBrd3VXLthVKW1tdzcIUHduJdzHMEzOPlVzhtkWtl6+qMj7lAYh1OAQDt3A5+ORRdZwVbbapR7p+imCQJgXTBaMiSMRzAqxwLQJcQI6AKNVcgAn7No7T0gx0H+w8P+77Grr0crc9m+0Fy/buAWxdcbdyoFjMbm8egjr5Vf0nBV0l23qHdbisGAT31kjaIJPfHLwIJ8q0Twq3atKkAr9K3Qfs9oi7sgjlt5mrvCrCOumVlUgPflR4wpBImfXwrbTnK7M1UxLFmw4LdnbO57hmR99ukiPh05Uq6PS8JULCgRuf8AzNSrqlrZvieff0ddYMduFMHPL/CKWq4aURWLAMQxIEyolUBk+O/5V19zeVuglpdnPNpVS6rjOBsPSKp8U4DbuvZmQX7MOQegY+PWLVczmjgta6oVMSScETMjrIzWvptddZFaXKgiJIjunlBM1iPa23VEnaZbPxaPwArsvZpXbSbSG99dpAExNwmO6YyP9Sao4I+o0pu37pv2pKLYVBujDAgCWkAQs8ifWrd+xcF5t6KQulXs84AZ0CiQcCGOBHLpNXtddnU6gZ/aJy/dU4/E1PiN3+sOCMdlYXBOCACBPxj41z17Gmfe4fd7fS7tjWzkgDAUsqHBzziJJ+dNqNMzaa8UK29rWyygPBDtCgl5kjb0jB+Fa+rv7ezPLbYXxx9Zu+P2arXSBorxXkzWeWZhm6/KnRNktGxXb7sDToP2abieyDEl+fvR5eXWrDXmNywZOCCe6mSbuzMiY24x+dVbdwlOSggBWI54AEHw5D+VML8mMblE+cDvc+U9c5z8KOW+guw97UubXvuJuKMOQY8N2T15CJgVa1Hs+l5tNcctub3+972yyOZjJ8/KqNjVFYAMbpjEjlHP0FdFYGNPPMJeP/YRV2oxxbhzLcNK2ba2lZitu7BCBss7sOh6mtjW8LT6DcZ0Bfs0UkiCIS0IgYBmeQrM08lUmSCAOpCz4CM+OI+M8tfWgrwu5POW8fvxzPwqt0KvZjvwFxCIYG5Od1VJAA6bgR/Ot72m0W5F7IAEy7wQPeBG49TnrHSsS3AATp2cjzIWZ2xMHl85PhV72puheyYnaBZtiSBCzuIETO7HID15Vc/fwSLPsnoOzF7tNveZrgEglRJIJH2efWsj+i1a+hL28Xlfkx5MThtsEmYma0/Z4yl9hlWsHIiJAMgCZ8fejp8apcPuodULW5Z3CACNwKmY88Az6iIq5Mt+jV4mB2OoPjeQH1H8ax+IWEuPcIuNFxiRC8pEcmP6fz2OL/8ADaiP/mF+eU65rCe+iXdrZg7GGdoLA7ZaMMec9PIYq5PHouzfa6H7FhybVsRI6Ek8vlWTr7q77iNIDEGQs+7e1B5T1mtPRWiqaZWiRqn5eALgfgKyOM2CXdgVEYlmVRBu3zA3dcH/AFyukBXusu0IskB3eSIy4QERP7n40r1xWcMd0gIIG2O4ABn+6DyPzplQvbVvq+ZDbWnMSAQBAPj+vOm1Oo7O+AbiIAFlBcO0bgCJAQbuYHeBnMms19mUnyZMaz6x2I9/fuAPR5mD86jq9SBbdVUqHt5kzIHeBHoM0Yaci5cDdmNvaHAYqAvURnEHp+VVUO6xdi4rBVLDuXMgkAsHfALEnz+NKtDFOM0uO3SNU4A3b7VsEZyJY/ZM81oXDiy3bY27Va6hOWO4gwMk9JPLxo/tIo7W6WMKNNbZgFJLQ7CMMMd6SDgxVL2f05jDMIuaZj3RDB2DrJznbn5kUump3ss8fdhqnUCQbdokRIxvAJ8I/WocEunt7WO6zGIHdkI3M+PPn4+dS9rrbdpcKqG+qsgwJdgWud0LGR/v0FR9nLd0OouBQBeBlhBYlSspy6GORxNTTowBxTUFbhG4AGecETvcciDnHTOKJwe4xv2jO5dxAI90Eg9BG0nzAml7QQiXW2sx7XaYYjDtcHLr7opcFsH6vepBt6rYDvJ3QpztmACTjHyFLWwmqdHpiAD/AG7n+dqVZWs1RW44/eP4mf1pV2Ncjne2lA8AAsoMsp6kEDveU1q3xte2PuW5/wANq83T+0KzkP1VnC95k+yIwtw8vSrXFtage6dw7tm6BnqLVpf/ACrnIZSPO+xD6lASY2JMc85gYMHPhXf8O0210Ub9pdVEK4EGGEiORB5dMnMZ4JIOobqNiDHnsXn8zXoXDrG69pgtsMQS4E8gtuxyJI8TzqyVBQFqwWusQrMTqLvKMBVQ+HUmPjFL2j3fSLm0j9siicCSoyWOOQx1yfGh6MG7etAKSTfvMVx1KgAkYBIU0tbqN99lIhjqyI5xtTaMjHvmKImbpp8RWWz3iunt8iRJ7N26ecVW1aFeHGQVJurHek4thvlBJHyovF7jdrfVlg9kqqNwMnYQB6NNC4nbKaGwu0BWuZaY+yV92PAc5q12FcF9GHaXpVYDEYdie5cSCVLnJLE5HQcpzA6cG+BFuBbXB947rZY4Jk8sY8fClYvAtdwZd2YYOQXB5x4KDU1P1zt0KIqn+zZuJ/mIomJmujapIS2F7Jf2h76g+4oKgfuzEjwFdTdXa1sCO7YvcuWNo5fOuYvXButrBMB5gTl2gfgCa6Lie4Brge1C2boAkyZhzy6wn41aSNY9HM3LAdl3Kx22LZUAiO/Gcj3pJzXR8fEcPaes/wCczXN2+Ij3trEdnYAgr/y43c28cVt+0mo3aSBdt5KNsABeHbdmG5iTyHSn4JUyNBoQ15n2kt9IADSIGzccCJChYxOa2vavR77lgEK0KcGQJAXPdM8px51W4QAJben7W45G7IBBAERzofFeOzcQyjbQeUgdFjmc4NN2Xo3OA6UpauCFHPCzHIfeyTj4Vzns5oxvtt2aEte3FmLEyhILCeRz8K0uH+0QKHvW1yZGTIEcjIjr40Dg9+2ipvvIuzecA7u8N2OckHHI1JluKGhr2/q94/8A1KfnbrLbREs/uZvuMpJMdoZOYJ6VPXay32F/ZqC+2+jBO5L5tGcLJ5nl4VBOLJJMjLtc5/fLjb8poxfyWSfo2rmDpxn/AIq7z587tZHFLIcXVK7pa2IJIBm9qBzGRV9uIaUhGfUspUm4FXIDOCSAezM+8etZGv16LcdbbFl3WiHfk0brxOIPvXSPlUia0FvpFoYCzevnBJn3BJnrigX9NuusdiHGmEkvJ7iNmGiBHr41B9eWQKYwztInO+DGTPMUm18MTIE7MRP7NAq9Rz6+FSatOey45/rF74aj/K9RfeNLdtkgW1sqQqzAZnUkgHyNUjxOXdpEuLmBJALgg/nUH4xAYMVZWVQwCxhSpj3j4VY6RKm1xkfXXOWdGvMAj9qvMHB+FLSacqrSQQLmmAAUD3So6fHl0rG4px3T9oOwBUMjo5OTAe2ywCx6BqjY9oQDDvuQspcQvJWBxEGYEVXUNNbNzj1oNduKeRs2T6XiP/KicPtKmRCzftbj4++BJNYev9pNMXBtqbQ2lW7uX76MvuA8trHMcxTaT2mtCNxa53pK7Who3AYZQOoPrWrqC8d01NcN3ahWIm4neU5967yI+NJF2orFif62Cdx933hAnkMVha72jR7hFtOyB2EqIBlRjIAxM/Go6bj2x1LF3UOGKkghiCcjBgmT61N6gNbL3G9Yv0h4ZTkciI5DwpVdX2zWO9pWB6/6KU9OzcRgjQ3lIJa0ApBkx3YPOJ+fyqnr+MEm8Gu7mZWBbYNrjtlWVzOSifJW54ras2AdRbtzhtxiQAAGgDaTLmRzHIHqDnI4vwy32WoYIB3UA54L37rY+S1jZlHM6GyX1YAG7ujABCnbkZHr8QK7BLTDvX99tVVoZJ3AiCMxAGBPwFcnwG0BqyAP+aEESSA3dxgkfGvQ+FWiC5bIFhieokjHePMxmIgYqdL2c77P6RTaW49xghY4QndE7funMjzxUeFFru5zfItrciO8XIETy5GCM58a2uBsO3sIAIFkEyQM7SwAQ+8JBM/OrPANIsJjndY9BAZ9kAcmnMzPh4QbGHOaS2lzVXVS4yqsxuPegbVHMcoNPxqwk2baXGDlyHL+7AZVEACev4Vta60qi+4UbnukRKqDmAN5wuR19KLxOyJ0RhQSrMSQGydp5j3jjnOTmrYxQp/0Ook9ox6wDk46Y50NNChMC43ge8SBChjMDHvRHxNH0jb7asZUC6YBdXLKw6leQkTtPXrzFWBoxGoJJANwgZ+6UUHxUxj4eHKs7CSle3wq2pDM7MoIkAOSZxAxzzWUdPbua0i39Vat2d90uzSogHdPM5PLzxXQ6e+V1VhYLSF3EFVVQ5iChMvzzHh44OX7fWyp1LInd2WEcjAgspAIHPKj0pVFLRmH2i0G/bt1IHLtNwPzNvnHlM1uxpLAVLts3Czdx9zhbofvJtgxlSPWvIluZwDzr2XgIFzRcNJGO3UqPAISBEkwJU4mnK+hRz+g0aXb+paRa09tslifq8482JGAOcihXvajh9swtvUXvFi4QH4DJ9aXtirpavMqHZc1R3EHDMu+MeIrhdFpu1uBC2ycCRzPgPPwB58udFirKbPQuGcX0GpYW17SxcYwouncjE8h2i+6SfEAVrDUaawFt3dNNwuySY77ScTux0FeQqdtwQQ8EcgSG5EgAEE/IjyiveHRnTRG4pDHVK53c5ksD6AVP9COQ0WntPe1V+59XprTAbQO8GPJFHUnPX8M1mP7aaaY+hjbnPad7yPKrvt2WS3eIQ7X1RBOYLKpjHiA0V58bY7PduIOZEdZgCfPJnyNK/Uoep3RZtWXZLa3kvWN9u5tHdEMvXKsGIHU4GMVW0nD0uXLKd8FUZyVUNvBFqA3gB3gDV72DYtwm4SpCi2yqeSmGYtC+MkEnqTOK0eN9yyAFLjYQEES8XGjvHCgBWJkGiMopAT8KtKYIYHzUUl4ZZ+655/ZHSJ/MetCZWazbBm32dy6m2QSdnIi4IlO/IEDpPLNzVaMm8rJlV2ENDHwOPEcuo5CiswlWVxw+weSt/hX+NC4jwy0LTHa4EETCwDHUgyKuCwFv3SrYXtGON0hFyACZmFjB8Z51n8P7Q2tSr2msg2i3eKNu2kCCABteTzyPgRl2CSgLUXF1Grs7kNsiyzKqAAMpIy4IA5N8cVe1WltqhYWy8GIwQSDEEKSeYPpWlxUwwOSRo1KqCZcqVxEwTBMTymsv2YLlnW9aFoHsyACCG+sVQDGeTR4EfKiM3E9mdxf+s6qwt62w22mIUSNyyvvHEdaMeGW7RS5askuroUIct3twjAJ8ev410PH7AOqV2+zp3gTElntqB6n/U0HTWASJCqVu2GAQFUOQo7snIlc9YXwrUc7Mvbpz03LuuusyEXFVVYkALEIDllwdo5xOfLJrt5yjvaTdsdVGUeAAjbQoGeZIJIPn0rb4+sLqGRN1zcNqj7eLSgEnAEsM+E1jezbt9eLoHduaYjYwKy4tGIBJEARJweXSqNPZqLsPquM6kOQ6Hdie4fAfDp5Uq6TW2JuE/D8hSrosH/6ZvRzXDUB1dthyVHAGM++3jiBHTxrO4m86e75vpF/9x//ACrP0ntiGu3AEuAW0AthdvvnBLPz25IjI9Kz+J6q8t3spUhzbukbsLCgqJPJtsSMxJHwvRzhV4GA2qOJA1G5ueFUnOPOB869F0F0bL2Pd0472fBQR4c5rzrgepa0b7EW9xDFNyyZOcEDoJMHnFa+h9pL4tOuxbpuW2VtgClQCXLggQwVcRjlznm8Mnf0CnQcAtE6hXjurp1g9MWGB/Fqvezl4fVACdzGTtnldY+9GMRWbp+LLZ2juEG21sEAbsWpJI/tDkvTxpezXEra3bKGNy2u0bnKzuju/EgeM5rmzUCcSabZAzN8H5B7sn4YFG4w0HRA9LE/MWyY+MioWw3Yi52e8O7be9thS9w785I5AADJofGdYrau2iqzLYtJ7gJYyjjA6Q0CSY5mrfQQjwlYtqOu8fkv6k1cs6sMt4Aie1u8jn9v4T4CqF/iABMqyHYWIck8jO1WkbzH6UDh2uLW9xkhrp2SwAIuXMZbODcEmBEGjb2HHst2rRbiemIEhUtAnwPccj0FG9uz/Vtd/wDc0o9DNXtHqUtuG7xFpC9wqQUA2zG4eG4TiPnisb241gaxq0WSz6iwogEjugkyRy5esVpfqMPMuHjHzr2f2dtxo+Fj4H1V3/WvH9FpSqyxAEmJnJHMAROJjPga9dta5NPpOGu/uJaRnP3QbO0t8AWFL30MMn2z/wCAT/8AOuH8LlcU+jA75Elp5HlmCT+PrXae06drobaqRI1N9zJxCi4ZxzxXHXL7FRJwCQM+WceEAVJ7iJr2V7fDlH1o7uWEE5BK5MfOvbuJr9Zox4XV/C238K8btPceLUcyxAJyduSRmDifSvXuJcStNrdNaVwXW4xZQcp9U7LuHSQZFZYw5L23WdMo8dfd/wDbNcC+kQjbmCvPH3h5Zrufbi+OwVcyNbdJ+DW2g+fKuLFyX84EfMxXRdGWeneydkLwVgOUXvzj9Kf2jZRbTeAw2sSC5We9dxuAPp1ovs7jgvntvSOo778/So8ctBntSUAFpp3kqoLXNoJb7PPnjnWGJT3IyHYgSL+oB70yfqpaSBE4xWnfKyJWTtt/aj7C9NprJK7RkqAe8plipnBYMAZnaMznFQ1DjeocpudSR32EhQMxg+7nlyVvA1j2ZX9zNLU/tr/w1Pl9m516fGs6xctlboW1tY6dzu3lsDUAEZQTLd6Z6/OpLf3jusGNwHA3SQwJb7P3ZnNV73cWRsVWG2e0mQxnZz8RO2JnNKYJaZvcbw46/wBSuYnbMdnjdnb8elZ/ANTbNxglrYdlok7y0gX7Ij3F6kGZ6cqt+0yk3rSAbt+nZSsxuE2yR6D/AHqloNIbd1e4ElkUndONynbjHMLjoY5VNj6Zt8YP9ZEzH0a4SJiYu2ME/Og6RwZgFYNj7RIPft4z0z+FA9rWA1FuWVV7C7uliJUPac94ch3aqaGxsuLBA76q3fdpIZTtyIkEDHQxypYl3jx/byAfcMF2Qe/pvtrkfKsL2buoX1QS3s7ugb33bBS1C94dM55mc1se0gPaP3dyc7mYVQFV5ZpECU9RWBw5Sl+6AFXNgN35xsVlBg5HdEYx5VrL/BPo73Ur3z8vyFKhanX2g5BdQQYInkRgj1pV0puHgCa1LbOSTLNuwJj3uef3vwqzwu81xe0Zs7jE9QMfmT6Uf6HZP2D6068PtdAf8J/RqWkc0VtJaO+4pbEiM9CWmKEGKXCBymB+73hBPlMVoJwlOgHzV/51NeFAdF9SPzq5AWhcfqOXLypm1BU7jzwJzOSBE+EmhfRB91fk38GrmuKa7cxgkL0GY+MeNcmvg64PG/1HS3NSzXlcPc2gRk4YjkB12iZjPlWnY17bHMsDG1YOZIYjP92sbS6Z7loXVIIW5sImCIQGfh3xV63ppB+s2hYJlyJ5xgkT1FcvFk5s9f1ni8eGf/GS1GtLqFYyAZHKnXUQAMgAyBGB3lbA6CVFB2r978D/ABpKieXp/Oux4jTuXwlldpKdsHFwLjtI7rFyDLT3cHHlzlaHVi2rXANzF0RQdxJdw21jM4Gzn0mqr3VKqvdATdEA53EEk5jp0ir3BriblQwS962OX2dtxT+LL/oU5PdQ0FxbWg3QoIASQSQuIR2Y8pOAJnrPU1DVcXLqqysKykAQANpkCNuR5eVQ4pZsBmCAOd1shgeW1RuUEc++zf8A6/MVV3DwasLTqFuhdXc7RQpbAffk9SZaMUbT6a0xUdxSCSrMxC4hyDA5HYQc9Y+FfYPBvw/hVLiOjNwbQGAgk45sI2j4Tk/AVd6M9HR8b9pu3cLNthbIKOgZSA7C2QodQVMEknPxrYfidorYvtsN232jMVcdqmHVZzJxBietcDw/TlyTtbcrmWAECM7ef7x6UXU6cq4QwA8Fj/bZJE9I2x861wVaQ4Zx8mu/X7T/AGbnGNV9IFvdCqhbCCNznLMZbqWNZlnSbb4uAxAx4yI6cvHr4UnTuhdwgEkDzMA8j4AelRCDxFTyrpmHQaXjjrZe1vYq4Ye6MFi5J8/e5eVB1/EGuKF7TAZSAymIQ7gsjJBaZno2IgGsjsvMetMbZ8qyJ0Or4sjWxbCkJuMgCSA2W2kkZJAiTEn51i8cv9rrBeYAjckGPcVVVZUQNsPnHp4g7I+NOAw5Ec55D4c4n5UqIv8AB0Gh47ZsIFdO1QJsuLEb1QAzBxjYDFY97iS3rlm4AEFw3i8bpO0MEAxEgFjn8KqiweX61D6N5dZ+ec565NGuhTh2Ou9pFuOGLf8AKe1yIYK+33SBgwvOq3Ctdp9Pu7IRu27gZIlSGBiOY8fM1zXZt/oimhvE+tUI7XUe1lpry3LxTaEdDKnAcqZgTOVHTlWZwHjCWe0ICgXbna7fsqSQwAXEERz865u7aZhBmKVsXB/L/etahmnT8Z9tylwXALdxHP1iEc9iMygSSBMEEkHmKyuB+0M3b7smwXktwCZUG3MGQB3oIzHjWZdRmEMJHgailsrgAgeHhS3VCp0lr2xtQN9rc4w7fV95hgty6kE/OlXMtppyZk+dNRSrJT/6nqCPypth/wCoD/eI/OmGib4f68qIvDz1IregB9g3kf7wP60vo7D7J9KP9DQe8/5UttscmPy/kKKRXZTyII+VcrxPRm2wHMESp8pI/Su1GtUctx+JP8awvaXV7trRG0fr/vQ6x0C4W4LBJlSkxJjcIkx1Mda2LOkIYMiwRIwPGub4bfNu/bblmMj7wI/Wur/pFvL5SPyNZWM6Onkz55V6LCJdPT120QWG+12Y+IH8KpHUg8wf8R/WaSung3qP4UnMu7EHMp8gf0NI3bYII3AjIKkggjqDODVRWU9WHoal2a/ePzH86IQ6dmOSH5uaKL6dEj8fzoHYD7w9DT/Rv3l9f5VaIsHWeBI+CrQ2vzzuP6fwah/R/Nf8QpfRm8j8x/GrRbB2rCrJDNkycHJ+R8qI0RG4cwQSG3CPBoMfCm+jP4GmNhvA+laInt/9Qep/hThP3k9R+tK3omPl8f4c6MNEi5ZqzUajBi2f3PVKl9Df7o/7an9NRfcX5n+POq9/Ws3MwPAVbBwtLoPEj4ATSNoDlbY/GY9BWdNNvphUv7rg5KQPJSI+YE0Io3VW+e6qwvEdYp/pJ8TVDNDFT90/jTR5H8aH9KPifU1L6U33j6mkhE+RqO74+v8AKn+lt94+ppxrm+8fU0wiBYfvev8AKm3+Z9f5UU65vvGoHVt941QqalggqDC5FKs9dUfGlWeLKlR+067vx/SgNPWauDiniDRF4ip6fhW9oDPFOBWkL1s/d9KJ9HtH+R/hVShlTWTxZ5uKsTlfz3H8K6l9AnSf9fEVi6/SWw7KWi4wGyTAUeMkQSY8sRkzg5DClpl7S8XjCH1boB8P4Vrg0LT2ERQodcDIzM9ZgHM1F3b7Klvl/Ckixup5qp9b0tN86TLe+6BUBcVs4qW8+NZ6rcJyQPgY/Sr9nSsR1+P86HoSQNP2lWbfDj1NHGmRRn8axyRriyiFJo9vQMfKinXKuAJ+GBVe7xFjygVVvookXF0Krlj+P6Uza5Fwomss3DMnNPuq4/JcvgtXNcx6x8KgNa/3j61XNNNaiCstDWv4+oFMdYfBf8IqvFPVEVYf6T4qn+EfpTduPuL6fzoNLdVAoftx/wBNfx/jUTfX/pj1P8aBupE0wqG7dPuf9zUu1T7n/caBupjTCpYL2/un/FS32/ut6iq00t1UKh99vwf1FMWt/v8AqKrk0xqhUtq1uPtfhSqqKVUKgiP1pLSpVsyFA/KpqMUqVDFDg1f0loFTIB+I8qVKuWYosGyqg7VA+AA/KntcqVKuZstIKTrSpVAAZB4CjAUqVRtdEL/umsVzJzSpU4BkCT9KKBSpV1OYopytPSoIioputKlUQ5FCnPrSpVpEMD+VStUqVDJDsKY0qVaBjGn24pUqgBxUiKVKkiEVPbSpUEOoxSpUqiP/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3566" name="AutoShape 14" descr="data:image/jpeg;base64,/9j/4AAQSkZJRgABAQAAAQABAAD/2wCEAAkGBhQSEBUUEhQVFRUUFBQXFBgXFxgdFxQYFRYVFBgXGRQYHCYeFxkjGRUWHy8gIycpLC0sGB4xNTAqNSYrLCkBCQoKDgwOGg8PGiwkHyQsLDAsLCwsLCwsLCksLCwsLCwsLCwsKSwpLCwpLCwsLCwsKSwsLCwsLCwsLCwsLCwsLP/AABEIAMIBAwMBIgACEQEDEQH/xAAbAAABBQEBAAAAAAAAAAAAAAADAAECBAUGB//EAEgQAAIBAwIDBQQHBAgFAgcAAAECEQADIQQSBTFBEyJRYZEGMnGBFCNCUqGxwTNi0eEVJHKCkrLw8TRDU6LCY7MWVGRzdJPS/8QAGgEBAQEBAQEBAAAAAAAAAAAAAQACAwQFBv/EACoRAAMAAgICAQMDBAMAAAAAAAABEQIhEjEDQVEEExRhgaEiMnHhI0JS/9oADAMBAAIRAxEAPwDnmeoFqkRTRX6lHyyM0qlFKKTJGlUttPFREaVSinioSNOKeKcCoSdu3NGSwPOgqKsWjXPKiggsVB8UUtQmFZQgTNMaIafZWgAUqmRSitARpGpUiaiIUxqVMaUBCmqUUopAhTVPbSiogdPUopiK0RE01SilFREKapxTRUQgKVSApqiDFaYJVgrUSa400C7OlFSJporQEKQFTilFIEYp4qW2niqkQinipRThaqJECpA1LZTbaBHFw1MUOKcGiETp2amVZoi2aGJAJTMnn/KisAKrb/rCP3Q34sv6CsN7RpLTJFaiRRKiRXRGAcU0UQimitmSEU0VOKUVEQimiibaaKiIbaaKJFNFRAyKUVOKUUkDim20TbS21ERC0qIBSqpE2amVZ5mp9nU1sVypoGbVR2VdW1UjZrPMeJSFulsq12dLsqeQQq7KcW6s9nUTAp5FAQt09Oc0tlREabbRRbp9lVIDtp9tFNNFVIgKlupwtLAyfnWW0KRE0M2e/u/dAj5k06agM8AqREiC0nMcmHIeVGMevL0muOOazSyNtPGohtpttE20itd6c4C200UXbTEVugDimipxSikCEU0VOKkqSam0lSBRS20ZrMEjwMdenxp+z8cVlZpqoY7AGypFKMNsHIxzyKjcEHIInIkESPKRnmKOaozQAiokUUioPe2g94LgyTHLynryq8mfDB5Biq4MBSoqrI5Uq0nQgaiKKYLRFWuDZ0QwWiKtOBTGsmxyoqDVF7oBUfeJA+QJ/SjAVUCuwqJSjvaoJxzrTySVCbg22lULT7lB8QD6+dVzrh2ht82BIx0I5z6HIofkxUr7Di30Wqm6YoF65tvi3z7m6Yxn/UfOrmrtlUA97erTAYbYWR3gfGB051xy+pwxx5G1423CttqYt0bRsGVZ6nmPAGMH5UuHr2sqGXdvYCSeSkiAAO8TFWf1SxlQrxVgRtB2sRJGAZkyY5LnxqTaEx3+6BzCzuj4fZ+efKte1w8qSViW95grlm6e8EgDHSOVLU2Nid4NtbGE8fiwPUes18/yfU5NtnfHxpGRd4FZvqCjuhHME4JgY3ASMR0o17TPbUdxypwziHiAB7ynPLljrWhw6yrDagcDn3tgksQOctOSB86PaHhM/wBt5+HctiuGPkci6NvBezEtacsQFzInmI88kgUK0haNoJmt3VcJdri7AqlSO0JDbjIHdLEZXK/yqGm9mnTaC6yAY7rSYxyxXuw+rcd+P5OL8PwY1pAyEhiMMcAH3emcD86ibchyD7gY8pkrOOYrb0/s5btqVN9Zlp3MqnJmNoBMZPWqtrgysboF5Ft7rir3kO4HlksCJO7mOlcvys226P2loxrt8qm7bJgYnlMetWtLaDMN0gdQD+ExWxpeEaYEqdUO73cOoMd2BgH7BPzqFzhulVZa6zHHum42dpHJU+8QfgK6Z/Vp2XaBeLqw5uxvN9xA2CQD1YhiBnryPpV24ggzjHwraaxw9I54me4+e8DzLCcA+pqtb4togSFRjAGdokmCORJgZmfHpRh9Xxx4y/uL8SbtM1HCyGIkE8zmOY5weRFTtX13gnMHEZgnFWv/AIitree52U7zbgbsLsCjqhYe6ORPy6h1fHjdhbaqgB6n3iPdacERLdBWPyXw4T0P290DeYtdYhGkBRmBI7xHU455/DFT1jMzINvWMuv2iqjGZyR4c/lWPxMONQqn32CyepDYWc4BEGD0ImtLg3C1c3Fu7kKr2gIGSVIBiCQ+dpjnnyzw/Iayxx+Ojf2amw1rQ3DMISAY95OcE858jRV9nnuvtKAAqTzDGVKQYUiP2nPy+FZ68Wu2XIQkEwG68gQI3AxzPLxpz7QX2ENcz8Pxia7Z/UeTNRmcfGlss6Ww7ICUgnp3/GOiH86VBX2o1CiBfYR8P1FNV+T5Pkvsou9oO9n3efpPzqvqtftNqP8AmOB8iP4kelFsezd0LcDBJubiSXMcug24hiTjqaqcZ0RtC0d9tilzuIp5BV6sTnOOld3518mOBpFaDdcLEmJIA+J5Csy7xMjUBGCwlxgWU5YwVGZiJ8+laHFOF3GVW7NwEYHmATOIhZMela/IXGh9sr3wTqLQg7drkYJJPu4A6c6Nc1224EIIPnAOYjBII59ao3eM3O1Vu6pW3sWFHdXPKeuTmo6rSEXLMBjvAbvSCwMyQx54B73U15svqckm0dV4k9Ghc1kPtMCVkSQMgwZ6DmMz48oq5d4RcNt2YKFFtm5zMCQOgn51lcf0v1aOUhLq8yBDG3CswzIznkPexio2+1u23YF2FtNxJaBtJ2iJ97J6UfkZ5IvtJM1dDwa4baElFkCA0g4HgY6CaI3svaNze2pQP73dNvqNvVjPKPGub0as5wGbwPIYxzNaX9H3JAKmTyBcZ+QmueXlyfbFYpdI130GlDy2o7xUieQxECQhH41L6TpEx37nge6Y8pdZHjgVkXeF3AJ2rBxzbPzC1s8J9m0KTqHZGn3QEkLiCSW5zu9Aetc3ldU0kVE4vp7akiyGYuxghIAZiRBg4CkRgfKjv7VLtItWFXBhiRIkRjYo/OsdeEsBvZ0COzBMjcYYiSPKPCr30a3p7N5bpS45Q7CJIQESCrcpgg+GazyXs2sWKx7T4A7FDAgk7jJ8ct1ptR7R3WEfVoOgCCRgDmQegHhyrO0HC17RAbm5SFLHae5uAMEAzjrFbt3RWkQm3uLBgMKwjnMs/LlU36gQBY4zfFskOIEDop/SR8Kqf07qCYN58wAAR8IEVt6aynZDet0sWKkBVYEwCImI648vmc59FF0bbRAW4Cm6ASynGAI6dD4eGSvqDxKGovXrTNua4hEFwZHhEjxiKA+sZiGNxiRiZJ59M1qcT1budT2tkkzaBJ3SswDk8/d61Y1Oh7G8yoEFuydpUuB2kcyYIKzHh/NT5f2lJ2U+G8Iv3k3WVuMhJyshSQYPIxzqjrlawXFwurSbYEkmcbzjwED+95V1muvX7Di1Zsrsa+bSQDAmSTAIHM+HQ1TXTFhde/aVnRu6GbasvdupJIPTsuXnzqWSeki4nN2bDsJCXDPx/WpnRP8A9M/Nk/8A6rrrWrVbCFUtSLl22YBYd3YT7xkGWiJPKo8S1BW+hVbUfVc7bktvVSe8Pc542xHWrfoz7OVHCrsT2agDmS2BHPlNVV0F0uNqYkAsplVzEEkY6+lehfTmF28oIhBfKSqwNu6CYAnlVBrrNpdQrPuGxGEKiwdw6qBjyIpVewTUOb45wJ11DLY+stoiks2CN0gykk8xTaLgl0tbdh9WGHamGUACCYJMkETmBXSWOEtp72pVHbNiztZcMO/mJMDB58+fKpaGx21lrLm5t+kWVBZiYDK5lcyJjlNH9TXL+DWjJ1nBrd3VXLthVKW1tdzcIUHduJdzHMEzOPlVzhtkWtl6+qMj7lAYh1OAQDt3A5+ORRdZwVbbapR7p+imCQJgXTBaMiSMRzAqxwLQJcQI6AKNVcgAn7No7T0gx0H+w8P+77Grr0crc9m+0Fy/buAWxdcbdyoFjMbm8egjr5Vf0nBV0l23qHdbisGAT31kjaIJPfHLwIJ8q0Twq3atKkAr9K3Qfs9oi7sgjlt5mrvCrCOumVlUgPflR4wpBImfXwrbTnK7M1UxLFmw4LdnbO57hmR99ukiPh05Uq6PS8JULCgRuf8AzNSrqlrZvieff0ddYMduFMHPL/CKWq4aURWLAMQxIEyolUBk+O/5V19zeVuglpdnPNpVS6rjOBsPSKp8U4DbuvZmQX7MOQegY+PWLVczmjgta6oVMSScETMjrIzWvptddZFaXKgiJIjunlBM1iPa23VEnaZbPxaPwArsvZpXbSbSG99dpAExNwmO6YyP9Sao4I+o0pu37pv2pKLYVBujDAgCWkAQs8ifWrd+xcF5t6KQulXs84AZ0CiQcCGOBHLpNXtddnU6gZ/aJy/dU4/E1PiN3+sOCMdlYXBOCACBPxj41z17Gmfe4fd7fS7tjWzkgDAUsqHBzziJJ+dNqNMzaa8UK29rWyygPBDtCgl5kjb0jB+Fa+rv7ezPLbYXxx9Zu+P2arXSBorxXkzWeWZhm6/KnRNktGxXb7sDToP2abieyDEl+fvR5eXWrDXmNywZOCCe6mSbuzMiY24x+dVbdwlOSggBWI54AEHw5D+VML8mMblE+cDvc+U9c5z8KOW+guw97UubXvuJuKMOQY8N2T15CJgVa1Hs+l5tNcctub3+972yyOZjJ8/KqNjVFYAMbpjEjlHP0FdFYGNPPMJeP/YRV2oxxbhzLcNK2ba2lZitu7BCBss7sOh6mtjW8LT6DcZ0Bfs0UkiCIS0IgYBmeQrM08lUmSCAOpCz4CM+OI+M8tfWgrwu5POW8fvxzPwqt0KvZjvwFxCIYG5Od1VJAA6bgR/Ot72m0W5F7IAEy7wQPeBG49TnrHSsS3AATp2cjzIWZ2xMHl85PhV72puheyYnaBZtiSBCzuIETO7HID15Vc/fwSLPsnoOzF7tNveZrgEglRJIJH2efWsj+i1a+hL28Xlfkx5MThtsEmYma0/Z4yl9hlWsHIiJAMgCZ8fejp8apcPuodULW5Z3CACNwKmY88Az6iIq5Mt+jV4mB2OoPjeQH1H8ax+IWEuPcIuNFxiRC8pEcmP6fz2OL/8ADaiP/mF+eU65rCe+iXdrZg7GGdoLA7ZaMMec9PIYq5PHouzfa6H7FhybVsRI6Ek8vlWTr7q77iNIDEGQs+7e1B5T1mtPRWiqaZWiRqn5eALgfgKyOM2CXdgVEYlmVRBu3zA3dcH/AFyukBXusu0IskB3eSIy4QERP7n40r1xWcMd0gIIG2O4ABn+6DyPzplQvbVvq+ZDbWnMSAQBAPj+vOm1Oo7O+AbiIAFlBcO0bgCJAQbuYHeBnMms19mUnyZMaz6x2I9/fuAPR5mD86jq9SBbdVUqHt5kzIHeBHoM0Yaci5cDdmNvaHAYqAvURnEHp+VVUO6xdi4rBVLDuXMgkAsHfALEnz+NKtDFOM0uO3SNU4A3b7VsEZyJY/ZM81oXDiy3bY27Va6hOWO4gwMk9JPLxo/tIo7W6WMKNNbZgFJLQ7CMMMd6SDgxVL2f05jDMIuaZj3RDB2DrJznbn5kUump3ss8fdhqnUCQbdokRIxvAJ8I/WocEunt7WO6zGIHdkI3M+PPn4+dS9rrbdpcKqG+qsgwJdgWud0LGR/v0FR9nLd0OouBQBeBlhBYlSspy6GORxNTTowBxTUFbhG4AGecETvcciDnHTOKJwe4xv2jO5dxAI90Eg9BG0nzAml7QQiXW2sx7XaYYjDtcHLr7opcFsH6vepBt6rYDvJ3QpztmACTjHyFLWwmqdHpiAD/AG7n+dqVZWs1RW44/eP4mf1pV2Ncjne2lA8AAsoMsp6kEDveU1q3xte2PuW5/wANq83T+0KzkP1VnC95k+yIwtw8vSrXFtage6dw7tm6BnqLVpf/ACrnIZSPO+xD6lASY2JMc85gYMHPhXf8O0210Ub9pdVEK4EGGEiORB5dMnMZ4JIOobqNiDHnsXn8zXoXDrG69pgtsMQS4E8gtuxyJI8TzqyVBQFqwWusQrMTqLvKMBVQ+HUmPjFL2j3fSLm0j9siicCSoyWOOQx1yfGh6MG7etAKSTfvMVx1KgAkYBIU0tbqN99lIhjqyI5xtTaMjHvmKImbpp8RWWz3iunt8iRJ7N26ecVW1aFeHGQVJurHek4thvlBJHyovF7jdrfVlg9kqqNwMnYQB6NNC4nbKaGwu0BWuZaY+yV92PAc5q12FcF9GHaXpVYDEYdie5cSCVLnJLE5HQcpzA6cG+BFuBbXB947rZY4Jk8sY8fClYvAtdwZd2YYOQXB5x4KDU1P1zt0KIqn+zZuJ/mIomJmujapIS2F7Jf2h76g+4oKgfuzEjwFdTdXa1sCO7YvcuWNo5fOuYvXButrBMB5gTl2gfgCa6Lie4Brge1C2boAkyZhzy6wn41aSNY9HM3LAdl3Kx22LZUAiO/Gcj3pJzXR8fEcPaes/wCczXN2+Ij3trEdnYAgr/y43c28cVt+0mo3aSBdt5KNsABeHbdmG5iTyHSn4JUyNBoQ15n2kt9IADSIGzccCJChYxOa2vavR77lgEK0KcGQJAXPdM8px51W4QAJben7W45G7IBBAERzofFeOzcQyjbQeUgdFjmc4NN2Xo3OA6UpauCFHPCzHIfeyTj4Vzns5oxvtt2aEte3FmLEyhILCeRz8K0uH+0QKHvW1yZGTIEcjIjr40Dg9+2ipvvIuzecA7u8N2OckHHI1JluKGhr2/q94/8A1KfnbrLbREs/uZvuMpJMdoZOYJ6VPXay32F/ZqC+2+jBO5L5tGcLJ5nl4VBOLJJMjLtc5/fLjb8poxfyWSfo2rmDpxn/AIq7z587tZHFLIcXVK7pa2IJIBm9qBzGRV9uIaUhGfUspUm4FXIDOCSAezM+8etZGv16LcdbbFl3WiHfk0brxOIPvXSPlUia0FvpFoYCzevnBJn3BJnrigX9NuusdiHGmEkvJ7iNmGiBHr41B9eWQKYwztInO+DGTPMUm18MTIE7MRP7NAq9Rz6+FSatOey45/rF74aj/K9RfeNLdtkgW1sqQqzAZnUkgHyNUjxOXdpEuLmBJALgg/nUH4xAYMVZWVQwCxhSpj3j4VY6RKm1xkfXXOWdGvMAj9qvMHB+FLSacqrSQQLmmAAUD3So6fHl0rG4px3T9oOwBUMjo5OTAe2ywCx6BqjY9oQDDvuQspcQvJWBxEGYEVXUNNbNzj1oNduKeRs2T6XiP/KicPtKmRCzftbj4++BJNYev9pNMXBtqbQ2lW7uX76MvuA8trHMcxTaT2mtCNxa53pK7Who3AYZQOoPrWrqC8d01NcN3ahWIm4neU5967yI+NJF2orFif62Cdx933hAnkMVha72jR7hFtOyB2EqIBlRjIAxM/Go6bj2x1LF3UOGKkghiCcjBgmT61N6gNbL3G9Yv0h4ZTkciI5DwpVdX2zWO9pWB6/6KU9OzcRgjQ3lIJa0ApBkx3YPOJ+fyqnr+MEm8Gu7mZWBbYNrjtlWVzOSifJW54ras2AdRbtzhtxiQAAGgDaTLmRzHIHqDnI4vwy32WoYIB3UA54L37rY+S1jZlHM6GyX1YAG7ujABCnbkZHr8QK7BLTDvX99tVVoZJ3AiCMxAGBPwFcnwG0BqyAP+aEESSA3dxgkfGvQ+FWiC5bIFhieokjHePMxmIgYqdL2c77P6RTaW49xghY4QndE7funMjzxUeFFru5zfItrciO8XIETy5GCM58a2uBsO3sIAIFkEyQM7SwAQ+8JBM/OrPANIsJjndY9BAZ9kAcmnMzPh4QbGHOaS2lzVXVS4yqsxuPegbVHMcoNPxqwk2baXGDlyHL+7AZVEACev4Vta60qi+4UbnukRKqDmAN5wuR19KLxOyJ0RhQSrMSQGydp5j3jjnOTmrYxQp/0Ook9ox6wDk46Y50NNChMC43ge8SBChjMDHvRHxNH0jb7asZUC6YBdXLKw6leQkTtPXrzFWBoxGoJJANwgZ+6UUHxUxj4eHKs7CSle3wq2pDM7MoIkAOSZxAxzzWUdPbua0i39Vat2d90uzSogHdPM5PLzxXQ6e+V1VhYLSF3EFVVQ5iChMvzzHh44OX7fWyp1LInd2WEcjAgspAIHPKj0pVFLRmH2i0G/bt1IHLtNwPzNvnHlM1uxpLAVLts3Czdx9zhbofvJtgxlSPWvIluZwDzr2XgIFzRcNJGO3UqPAISBEkwJU4mnK+hRz+g0aXb+paRa09tslifq8482JGAOcihXvajh9swtvUXvFi4QH4DJ9aXtirpavMqHZc1R3EHDMu+MeIrhdFpu1uBC2ycCRzPgPPwB58udFirKbPQuGcX0GpYW17SxcYwouncjE8h2i+6SfEAVrDUaawFt3dNNwuySY77ScTux0FeQqdtwQQ8EcgSG5EgAEE/IjyiveHRnTRG4pDHVK53c5ksD6AVP9COQ0WntPe1V+59XprTAbQO8GPJFHUnPX8M1mP7aaaY+hjbnPad7yPKrvt2WS3eIQ7X1RBOYLKpjHiA0V58bY7PduIOZEdZgCfPJnyNK/Uoep3RZtWXZLa3kvWN9u5tHdEMvXKsGIHU4GMVW0nD0uXLKd8FUZyVUNvBFqA3gB3gDV72DYtwm4SpCi2yqeSmGYtC+MkEnqTOK0eN9yyAFLjYQEES8XGjvHCgBWJkGiMopAT8KtKYIYHzUUl4ZZ+655/ZHSJ/MetCZWazbBm32dy6m2QSdnIi4IlO/IEDpPLNzVaMm8rJlV2ENDHwOPEcuo5CiswlWVxw+weSt/hX+NC4jwy0LTHa4EETCwDHUgyKuCwFv3SrYXtGON0hFyACZmFjB8Z51n8P7Q2tSr2msg2i3eKNu2kCCABteTzyPgRl2CSgLUXF1Grs7kNsiyzKqAAMpIy4IA5N8cVe1WltqhYWy8GIwQSDEEKSeYPpWlxUwwOSRo1KqCZcqVxEwTBMTymsv2YLlnW9aFoHsyACCG+sVQDGeTR4EfKiM3E9mdxf+s6qwt62w22mIUSNyyvvHEdaMeGW7RS5askuroUIct3twjAJ8ev410PH7AOqV2+zp3gTElntqB6n/U0HTWASJCqVu2GAQFUOQo7snIlc9YXwrUc7Mvbpz03LuuusyEXFVVYkALEIDllwdo5xOfLJrt5yjvaTdsdVGUeAAjbQoGeZIJIPn0rb4+sLqGRN1zcNqj7eLSgEnAEsM+E1jezbt9eLoHduaYjYwKy4tGIBJEARJweXSqNPZqLsPquM6kOQ6Hdie4fAfDp5Uq6TW2JuE/D8hSrosH/6ZvRzXDUB1dthyVHAGM++3jiBHTxrO4m86e75vpF/9x//ACrP0ntiGu3AEuAW0AthdvvnBLPz25IjI9Kz+J6q8t3spUhzbukbsLCgqJPJtsSMxJHwvRzhV4GA2qOJA1G5ueFUnOPOB869F0F0bL2Pd0472fBQR4c5rzrgepa0b7EW9xDFNyyZOcEDoJMHnFa+h9pL4tOuxbpuW2VtgClQCXLggQwVcRjlznm8Mnf0CnQcAtE6hXjurp1g9MWGB/Fqvezl4fVACdzGTtnldY+9GMRWbp+LLZ2juEG21sEAbsWpJI/tDkvTxpezXEra3bKGNy2u0bnKzuju/EgeM5rmzUCcSabZAzN8H5B7sn4YFG4w0HRA9LE/MWyY+MioWw3Yi52e8O7be9thS9w785I5AADJofGdYrau2iqzLYtJ7gJYyjjA6Q0CSY5mrfQQjwlYtqOu8fkv6k1cs6sMt4Aie1u8jn9v4T4CqF/iABMqyHYWIck8jO1WkbzH6UDh2uLW9xkhrp2SwAIuXMZbODcEmBEGjb2HHst2rRbiemIEhUtAnwPccj0FG9uz/Vtd/wDc0o9DNXtHqUtuG7xFpC9wqQUA2zG4eG4TiPnisb241gaxq0WSz6iwogEjugkyRy5esVpfqMPMuHjHzr2f2dtxo+Fj4H1V3/WvH9FpSqyxAEmJnJHMAROJjPga9dta5NPpOGu/uJaRnP3QbO0t8AWFL30MMn2z/wCAT/8AOuH8LlcU+jA75Elp5HlmCT+PrXae06drobaqRI1N9zJxCi4ZxzxXHXL7FRJwCQM+WceEAVJ7iJr2V7fDlH1o7uWEE5BK5MfOvbuJr9Zox4XV/C238K8btPceLUcyxAJyduSRmDifSvXuJcStNrdNaVwXW4xZQcp9U7LuHSQZFZYw5L23WdMo8dfd/wDbNcC+kQjbmCvPH3h5Zrufbi+OwVcyNbdJ+DW2g+fKuLFyX84EfMxXRdGWeneydkLwVgOUXvzj9Kf2jZRbTeAw2sSC5We9dxuAPp1ovs7jgvntvSOo778/So8ctBntSUAFpp3kqoLXNoJb7PPnjnWGJT3IyHYgSL+oB70yfqpaSBE4xWnfKyJWTtt/aj7C9NprJK7RkqAe8plipnBYMAZnaMznFQ1DjeocpudSR32EhQMxg+7nlyVvA1j2ZX9zNLU/tr/w1Pl9m516fGs6xctlboW1tY6dzu3lsDUAEZQTLd6Z6/OpLf3jusGNwHA3SQwJb7P3ZnNV73cWRsVWG2e0mQxnZz8RO2JnNKYJaZvcbw46/wBSuYnbMdnjdnb8elZ/ANTbNxglrYdlok7y0gX7Ij3F6kGZ6cqt+0yk3rSAbt+nZSsxuE2yR6D/AHqloNIbd1e4ElkUndONynbjHMLjoY5VNj6Zt8YP9ZEzH0a4SJiYu2ME/Og6RwZgFYNj7RIPft4z0z+FA9rWA1FuWVV7C7uliJUPac94ch3aqaGxsuLBA76q3fdpIZTtyIkEDHQxypYl3jx/byAfcMF2Qe/pvtrkfKsL2buoX1QS3s7ugb33bBS1C94dM55mc1se0gPaP3dyc7mYVQFV5ZpECU9RWBw5Sl+6AFXNgN35xsVlBg5HdEYx5VrL/BPo73Ur3z8vyFKhanX2g5BdQQYInkRgj1pV0puHgCa1LbOSTLNuwJj3uef3vwqzwu81xe0Zs7jE9QMfmT6Uf6HZP2D6068PtdAf8J/RqWkc0VtJaO+4pbEiM9CWmKEGKXCBymB+73hBPlMVoJwlOgHzV/51NeFAdF9SPzq5AWhcfqOXLypm1BU7jzwJzOSBE+EmhfRB91fk38GrmuKa7cxgkL0GY+MeNcmvg64PG/1HS3NSzXlcPc2gRk4YjkB12iZjPlWnY17bHMsDG1YOZIYjP92sbS6Z7loXVIIW5sImCIQGfh3xV63ppB+s2hYJlyJ5xgkT1FcvFk5s9f1ni8eGf/GS1GtLqFYyAZHKnXUQAMgAyBGB3lbA6CVFB2r978D/ABpKieXp/Oux4jTuXwlldpKdsHFwLjtI7rFyDLT3cHHlzlaHVi2rXANzF0RQdxJdw21jM4Gzn0mqr3VKqvdATdEA53EEk5jp0ir3BriblQwS962OX2dtxT+LL/oU5PdQ0FxbWg3QoIASQSQuIR2Y8pOAJnrPU1DVcXLqqysKykAQANpkCNuR5eVQ4pZsBmCAOd1shgeW1RuUEc++zf8A6/MVV3DwasLTqFuhdXc7RQpbAffk9SZaMUbT6a0xUdxSCSrMxC4hyDA5HYQc9Y+FfYPBvw/hVLiOjNwbQGAgk45sI2j4Tk/AVd6M9HR8b9pu3cLNthbIKOgZSA7C2QodQVMEknPxrYfidorYvtsN232jMVcdqmHVZzJxBietcDw/TlyTtbcrmWAECM7ef7x6UXU6cq4QwA8Fj/bZJE9I2x861wVaQ4Zx8mu/X7T/AGbnGNV9IFvdCqhbCCNznLMZbqWNZlnSbb4uAxAx4yI6cvHr4UnTuhdwgEkDzMA8j4AelRCDxFTyrpmHQaXjjrZe1vYq4Ye6MFi5J8/e5eVB1/EGuKF7TAZSAymIQ7gsjJBaZno2IgGsjsvMetMbZ8qyJ0Or4sjWxbCkJuMgCSA2W2kkZJAiTEn51i8cv9rrBeYAjckGPcVVVZUQNsPnHp4g7I+NOAw5Ec55D4c4n5UqIv8AB0Gh47ZsIFdO1QJsuLEb1QAzBxjYDFY97iS3rlm4AEFw3i8bpO0MEAxEgFjn8KqiweX61D6N5dZ+ec565NGuhTh2Ou9pFuOGLf8AKe1yIYK+33SBgwvOq3Ctdp9Pu7IRu27gZIlSGBiOY8fM1zXZt/oimhvE+tUI7XUe1lpry3LxTaEdDKnAcqZgTOVHTlWZwHjCWe0ICgXbna7fsqSQwAXEERz865u7aZhBmKVsXB/L/etahmnT8Z9tylwXALdxHP1iEc9iMygSSBMEEkHmKyuB+0M3b7smwXktwCZUG3MGQB3oIzHjWZdRmEMJHgailsrgAgeHhS3VCp0lr2xtQN9rc4w7fV95hgty6kE/OlXMtppyZk+dNRSrJT/6nqCPypth/wCoD/eI/OmGib4f68qIvDz1IregB9g3kf7wP60vo7D7J9KP9DQe8/5UttscmPy/kKKRXZTyII+VcrxPRm2wHMESp8pI/Su1GtUctx+JP8awvaXV7trRG0fr/vQ6x0C4W4LBJlSkxJjcIkx1Mda2LOkIYMiwRIwPGub4bfNu/bblmMj7wI/Wur/pFvL5SPyNZWM6Onkz55V6LCJdPT120QWG+12Y+IH8KpHUg8wf8R/WaSung3qP4UnMu7EHMp8gf0NI3bYII3AjIKkggjqDODVRWU9WHoal2a/ePzH86IQ6dmOSH5uaKL6dEj8fzoHYD7w9DT/Rv3l9f5VaIsHWeBI+CrQ2vzzuP6fwah/R/Nf8QpfRm8j8x/GrRbB2rCrJDNkycHJ+R8qI0RG4cwQSG3CPBoMfCm+jP4GmNhvA+laInt/9Qep/hThP3k9R+tK3omPl8f4c6MNEi5ZqzUajBi2f3PVKl9Df7o/7an9NRfcX5n+POq9/Ws3MwPAVbBwtLoPEj4ATSNoDlbY/GY9BWdNNvphUv7rg5KQPJSI+YE0Io3VW+e6qwvEdYp/pJ8TVDNDFT90/jTR5H8aH9KPifU1L6U33j6mkhE+RqO74+v8AKn+lt94+ppxrm+8fU0wiBYfvev8AKm3+Z9f5UU65vvGoHVt941QqalggqDC5FKs9dUfGlWeLKlR+067vx/SgNPWauDiniDRF4ip6fhW9oDPFOBWkL1s/d9KJ9HtH+R/hVShlTWTxZ5uKsTlfz3H8K6l9AnSf9fEVi6/SWw7KWi4wGyTAUeMkQSY8sRkzg5DClpl7S8XjCH1boB8P4Vrg0LT2ERQodcDIzM9ZgHM1F3b7Klvl/Ckixup5qp9b0tN86TLe+6BUBcVs4qW8+NZ6rcJyQPgY/Sr9nSsR1+P86HoSQNP2lWbfDj1NHGmRRn8axyRriyiFJo9vQMfKinXKuAJ+GBVe7xFjygVVvookXF0Krlj+P6Uza5Fwomss3DMnNPuq4/JcvgtXNcx6x8KgNa/3j61XNNNaiCstDWv4+oFMdYfBf8IqvFPVEVYf6T4qn+EfpTduPuL6fzoNLdVAoftx/wBNfx/jUTfX/pj1P8aBupE0wqG7dPuf9zUu1T7n/caBupjTCpYL2/un/FS32/ut6iq00t1UKh99vwf1FMWt/v8AqKrk0xqhUtq1uPtfhSqqKVUKgiP1pLSpVsyFA/KpqMUqVDFDg1f0loFTIB+I8qVKuWYosGyqg7VA+AA/KntcqVKuZstIKTrSpVAAZB4CjAUqVRtdEL/umsVzJzSpU4BkCT9KKBSpV1OYopytPSoIioputKlUQ5FCnPrSpVpEMD+VStUqVDJDsKY0qVaBjGn24pUqgBxUiKVKkiEVPbSpUEOoxSpUqiP/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3568" name="Picture 16" descr="http://t0.gstatic.com/images?q=tbn:ANd9GcShFYlfMNA7NmxVym5fGr1P3IL1RIwHZurrIrUpWl3Vyl9moMFs"/>
          <p:cNvPicPr>
            <a:picLocks noChangeAspect="1" noChangeArrowheads="1"/>
          </p:cNvPicPr>
          <p:nvPr/>
        </p:nvPicPr>
        <p:blipFill>
          <a:blip r:embed="rId3" cstate="print"/>
          <a:srcRect/>
          <a:stretch>
            <a:fillRect/>
          </a:stretch>
        </p:blipFill>
        <p:spPr bwMode="auto">
          <a:xfrm>
            <a:off x="1643042" y="4500570"/>
            <a:ext cx="2476500" cy="1847851"/>
          </a:xfrm>
          <a:prstGeom prst="rect">
            <a:avLst/>
          </a:prstGeom>
          <a:ln>
            <a:noFill/>
          </a:ln>
          <a:effectLst>
            <a:outerShdw blurRad="292100" dist="139700" dir="2700000" algn="tl" rotWithShape="0">
              <a:srgbClr val="333333">
                <a:alpha val="65000"/>
              </a:srgbClr>
            </a:outerShdw>
          </a:effectLst>
        </p:spPr>
      </p:pic>
      <p:pic>
        <p:nvPicPr>
          <p:cNvPr id="23572" name="Picture 20" descr="http://t1.gstatic.com/images?q=tbn:ANd9GcRFyWzTtwUPFJOuTcuKfx61O3SWpeqheae0TRSQqaC-AaQdO3g9"/>
          <p:cNvPicPr>
            <a:picLocks noChangeAspect="1" noChangeArrowheads="1"/>
          </p:cNvPicPr>
          <p:nvPr/>
        </p:nvPicPr>
        <p:blipFill>
          <a:blip r:embed="rId4" cstate="print"/>
          <a:srcRect/>
          <a:stretch>
            <a:fillRect/>
          </a:stretch>
        </p:blipFill>
        <p:spPr bwMode="auto">
          <a:xfrm>
            <a:off x="500034" y="1857364"/>
            <a:ext cx="2581275" cy="1771651"/>
          </a:xfrm>
          <a:prstGeom prst="rect">
            <a:avLst/>
          </a:prstGeom>
          <a:ln>
            <a:noFill/>
          </a:ln>
          <a:effectLst>
            <a:outerShdw blurRad="292100" dist="139700" dir="2700000" algn="tl" rotWithShape="0">
              <a:srgbClr val="333333">
                <a:alpha val="65000"/>
              </a:srgbClr>
            </a:outerShdw>
          </a:effectLst>
        </p:spPr>
      </p:pic>
      <p:pic>
        <p:nvPicPr>
          <p:cNvPr id="23574" name="Picture 22" descr="http://t2.gstatic.com/images?q=tbn:ANd9GcRgjIJko9KBfPcrjJC1ftxgU3o0GcX-TTpsfNHkWpLrI1Bu49jtKg"/>
          <p:cNvPicPr>
            <a:picLocks noChangeAspect="1" noChangeArrowheads="1"/>
          </p:cNvPicPr>
          <p:nvPr/>
        </p:nvPicPr>
        <p:blipFill>
          <a:blip r:embed="rId5" cstate="print"/>
          <a:srcRect/>
          <a:stretch>
            <a:fillRect/>
          </a:stretch>
        </p:blipFill>
        <p:spPr bwMode="auto">
          <a:xfrm>
            <a:off x="3714744" y="1928802"/>
            <a:ext cx="2228850" cy="2047876"/>
          </a:xfrm>
          <a:prstGeom prst="rect">
            <a:avLst/>
          </a:prstGeom>
          <a:ln>
            <a:noFill/>
          </a:ln>
          <a:effectLst>
            <a:outerShdw blurRad="292100" dist="139700" dir="2700000" algn="tl" rotWithShape="0">
              <a:srgbClr val="333333">
                <a:alpha val="65000"/>
              </a:srgbClr>
            </a:outerShdw>
          </a:effectLst>
        </p:spPr>
      </p:pic>
      <p:pic>
        <p:nvPicPr>
          <p:cNvPr id="23576" name="Picture 24" descr="http://t1.gstatic.com/images?q=tbn:ANd9GcRFmg3QJKZS4zN2ytmWR9Nje4BL7FrAw3CbP3q4RIi04bAzLFto1A"/>
          <p:cNvPicPr>
            <a:picLocks noChangeAspect="1" noChangeArrowheads="1"/>
          </p:cNvPicPr>
          <p:nvPr/>
        </p:nvPicPr>
        <p:blipFill>
          <a:blip r:embed="rId6" cstate="print"/>
          <a:srcRect/>
          <a:stretch>
            <a:fillRect/>
          </a:stretch>
        </p:blipFill>
        <p:spPr bwMode="auto">
          <a:xfrm>
            <a:off x="6429388" y="1500174"/>
            <a:ext cx="2038350" cy="250033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3576"/>
                                        </p:tgtEl>
                                        <p:attrNameLst>
                                          <p:attrName>style.visibility</p:attrName>
                                        </p:attrNameLst>
                                      </p:cBhvr>
                                      <p:to>
                                        <p:strVal val="visible"/>
                                      </p:to>
                                    </p:set>
                                    <p:animEffect transition="in" filter="dissolve">
                                      <p:cBhvr>
                                        <p:cTn id="12" dur="500"/>
                                        <p:tgtEl>
                                          <p:spTgt spid="23576"/>
                                        </p:tgtEl>
                                      </p:cBhvr>
                                    </p:animEffect>
                                  </p:childTnLst>
                                </p:cTn>
                              </p:par>
                              <p:par>
                                <p:cTn id="13" presetID="9" presetClass="entr" presetSubtype="0" fill="hold" nodeType="withEffect">
                                  <p:stCondLst>
                                    <p:cond delay="0"/>
                                  </p:stCondLst>
                                  <p:childTnLst>
                                    <p:set>
                                      <p:cBhvr>
                                        <p:cTn id="14" dur="1" fill="hold">
                                          <p:stCondLst>
                                            <p:cond delay="0"/>
                                          </p:stCondLst>
                                        </p:cTn>
                                        <p:tgtEl>
                                          <p:spTgt spid="23556"/>
                                        </p:tgtEl>
                                        <p:attrNameLst>
                                          <p:attrName>style.visibility</p:attrName>
                                        </p:attrNameLst>
                                      </p:cBhvr>
                                      <p:to>
                                        <p:strVal val="visible"/>
                                      </p:to>
                                    </p:set>
                                    <p:animEffect transition="in" filter="dissolve">
                                      <p:cBhvr>
                                        <p:cTn id="15" dur="500"/>
                                        <p:tgtEl>
                                          <p:spTgt spid="23556"/>
                                        </p:tgtEl>
                                      </p:cBhvr>
                                    </p:animEffect>
                                  </p:childTnLst>
                                </p:cTn>
                              </p:par>
                              <p:par>
                                <p:cTn id="16" presetID="9" presetClass="entr" presetSubtype="0" fill="hold" nodeType="withEffect">
                                  <p:stCondLst>
                                    <p:cond delay="0"/>
                                  </p:stCondLst>
                                  <p:childTnLst>
                                    <p:set>
                                      <p:cBhvr>
                                        <p:cTn id="17" dur="1" fill="hold">
                                          <p:stCondLst>
                                            <p:cond delay="0"/>
                                          </p:stCondLst>
                                        </p:cTn>
                                        <p:tgtEl>
                                          <p:spTgt spid="23572"/>
                                        </p:tgtEl>
                                        <p:attrNameLst>
                                          <p:attrName>style.visibility</p:attrName>
                                        </p:attrNameLst>
                                      </p:cBhvr>
                                      <p:to>
                                        <p:strVal val="visible"/>
                                      </p:to>
                                    </p:set>
                                    <p:animEffect transition="in" filter="dissolve">
                                      <p:cBhvr>
                                        <p:cTn id="18" dur="500"/>
                                        <p:tgtEl>
                                          <p:spTgt spid="23572"/>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23574"/>
                                        </p:tgtEl>
                                        <p:attrNameLst>
                                          <p:attrName>style.visibility</p:attrName>
                                        </p:attrNameLst>
                                      </p:cBhvr>
                                      <p:to>
                                        <p:strVal val="visible"/>
                                      </p:to>
                                    </p:set>
                                    <p:animEffect transition="in" filter="dissolve">
                                      <p:cBhvr>
                                        <p:cTn id="23" dur="500"/>
                                        <p:tgtEl>
                                          <p:spTgt spid="23574"/>
                                        </p:tgtEl>
                                      </p:cBhvr>
                                    </p:animEffect>
                                  </p:childTnLst>
                                </p:cTn>
                              </p:par>
                              <p:par>
                                <p:cTn id="24" presetID="9" presetClass="entr" presetSubtype="0" fill="hold" nodeType="withEffect">
                                  <p:stCondLst>
                                    <p:cond delay="0"/>
                                  </p:stCondLst>
                                  <p:childTnLst>
                                    <p:set>
                                      <p:cBhvr>
                                        <p:cTn id="25" dur="1" fill="hold">
                                          <p:stCondLst>
                                            <p:cond delay="0"/>
                                          </p:stCondLst>
                                        </p:cTn>
                                        <p:tgtEl>
                                          <p:spTgt spid="23568"/>
                                        </p:tgtEl>
                                        <p:attrNameLst>
                                          <p:attrName>style.visibility</p:attrName>
                                        </p:attrNameLst>
                                      </p:cBhvr>
                                      <p:to>
                                        <p:strVal val="visible"/>
                                      </p:to>
                                    </p:set>
                                    <p:animEffect transition="in" filter="dissolve">
                                      <p:cBhvr>
                                        <p:cTn id="26" dur="500"/>
                                        <p:tgtEl>
                                          <p:spTgt spid="235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upload.wikimedia.org/wikipedia/commons/thumb/f/fe/Raffael_024.jpg/300px-Raffael_024.jpg"/>
          <p:cNvPicPr>
            <a:picLocks noChangeAspect="1" noChangeArrowheads="1"/>
          </p:cNvPicPr>
          <p:nvPr/>
        </p:nvPicPr>
        <p:blipFill>
          <a:blip r:embed="rId2" cstate="print"/>
          <a:srcRect/>
          <a:stretch>
            <a:fillRect/>
          </a:stretch>
        </p:blipFill>
        <p:spPr bwMode="auto">
          <a:xfrm>
            <a:off x="5143504" y="714356"/>
            <a:ext cx="3330554" cy="3286148"/>
          </a:xfrm>
          <a:prstGeom prst="rect">
            <a:avLst/>
          </a:prstGeom>
          <a:ln>
            <a:noFill/>
          </a:ln>
          <a:effectLst>
            <a:outerShdw blurRad="292100" dist="139700" dir="2700000" algn="tl" rotWithShape="0">
              <a:srgbClr val="333333">
                <a:alpha val="65000"/>
              </a:srgbClr>
            </a:outerShdw>
          </a:effectLst>
        </p:spPr>
      </p:pic>
      <p:sp>
        <p:nvSpPr>
          <p:cNvPr id="3" name="Прямоугольник 2"/>
          <p:cNvSpPr/>
          <p:nvPr/>
        </p:nvSpPr>
        <p:spPr>
          <a:xfrm>
            <a:off x="285720" y="500042"/>
            <a:ext cx="4572000" cy="5355312"/>
          </a:xfrm>
          <a:prstGeom prst="rect">
            <a:avLst/>
          </a:prstGeom>
        </p:spPr>
        <p:txBody>
          <a:bodyPr>
            <a:spAutoFit/>
          </a:bodyPr>
          <a:lstStyle/>
          <a:p>
            <a:r>
              <a:rPr lang="en-US" dirty="0" smtClean="0"/>
              <a:t>The </a:t>
            </a:r>
            <a:r>
              <a:rPr lang="en-US" b="1" dirty="0" err="1" smtClean="0"/>
              <a:t>Conestabile</a:t>
            </a:r>
            <a:r>
              <a:rPr lang="en-US" b="1" dirty="0" smtClean="0"/>
              <a:t> Madonna</a:t>
            </a:r>
            <a:r>
              <a:rPr lang="en-US" dirty="0" smtClean="0"/>
              <a:t> is a small (and probably unfinished) painting by the Italian Renaissance artist</a:t>
            </a:r>
            <a:r>
              <a:rPr lang="ru-RU" dirty="0" smtClean="0"/>
              <a:t> </a:t>
            </a:r>
            <a:r>
              <a:rPr lang="en-US" dirty="0" smtClean="0"/>
              <a:t>Raphael</a:t>
            </a:r>
            <a:r>
              <a:rPr lang="ru-RU" dirty="0" smtClean="0"/>
              <a:t>.</a:t>
            </a:r>
            <a:r>
              <a:rPr lang="en-US" dirty="0" smtClean="0"/>
              <a:t> It was likely the last work painted by Raphael in Umbria before moving to Florence.</a:t>
            </a:r>
          </a:p>
          <a:p>
            <a:r>
              <a:rPr lang="en-US" dirty="0" smtClean="0"/>
              <a:t>Its name comes from the </a:t>
            </a:r>
            <a:r>
              <a:rPr lang="en-US" dirty="0" err="1" smtClean="0"/>
              <a:t>Conestabile</a:t>
            </a:r>
            <a:r>
              <a:rPr lang="en-US" dirty="0" smtClean="0"/>
              <a:t> family of Perugia, from whom it was acquired by Alexander II of Russia in 1871. The Tsar presented it to his consort, Maria </a:t>
            </a:r>
            <a:r>
              <a:rPr lang="en-US" dirty="0" err="1" smtClean="0"/>
              <a:t>Alexandrovna</a:t>
            </a:r>
            <a:r>
              <a:rPr lang="en-US" dirty="0" smtClean="0"/>
              <a:t>. Since then, the painting has been on exhibit in the Hermitage Museum of St. Petersburg.</a:t>
            </a:r>
          </a:p>
          <a:p>
            <a:r>
              <a:rPr lang="en-US" dirty="0" smtClean="0"/>
              <a:t>The painting portrays the Madonna holding the Child while reading a book. In 1881, when the picture was moved to canvas, it was discovered that in the original version the Madonna contemplated a pomegranate(symbol of the Passion) instead of the book.</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dissolve">
                                      <p:cBhvr>
                                        <p:cTn id="7" dur="1000"/>
                                        <p:tgtEl>
                                          <p:spTgt spid="23554"/>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strVal val="#ppt_w*0.70"/>
                                          </p:val>
                                        </p:tav>
                                        <p:tav tm="100000">
                                          <p:val>
                                            <p:strVal val="#ppt_w"/>
                                          </p:val>
                                        </p:tav>
                                      </p:tavLst>
                                    </p:anim>
                                    <p:anim calcmode="lin" valueType="num">
                                      <p:cBhvr>
                                        <p:cTn id="13" dur="1000" fill="hold"/>
                                        <p:tgtEl>
                                          <p:spTgt spid="3"/>
                                        </p:tgtEl>
                                        <p:attrNameLst>
                                          <p:attrName>ppt_h</p:attrName>
                                        </p:attrNameLst>
                                      </p:cBhvr>
                                      <p:tavLst>
                                        <p:tav tm="0">
                                          <p:val>
                                            <p:strVal val="#ppt_h"/>
                                          </p:val>
                                        </p:tav>
                                        <p:tav tm="100000">
                                          <p:val>
                                            <p:strVal val="#ppt_h"/>
                                          </p:val>
                                        </p:tav>
                                      </p:tavLst>
                                    </p:anim>
                                    <p:animEffect transition="in" filter="fade">
                                      <p:cBhvr>
                                        <p:cTn id="14"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300px-Leonardo_self.jpg"/>
          <p:cNvPicPr>
            <a:picLocks noChangeAspect="1"/>
          </p:cNvPicPr>
          <p:nvPr/>
        </p:nvPicPr>
        <p:blipFill>
          <a:blip r:embed="rId2" cstate="print"/>
          <a:stretch>
            <a:fillRect/>
          </a:stretch>
        </p:blipFill>
        <p:spPr>
          <a:xfrm>
            <a:off x="2483768" y="1103862"/>
            <a:ext cx="3456384" cy="5426522"/>
          </a:xfrm>
          <a:prstGeom prst="rect">
            <a:avLst/>
          </a:prstGeom>
        </p:spPr>
      </p:pic>
      <p:sp>
        <p:nvSpPr>
          <p:cNvPr id="4" name="TextBox 3"/>
          <p:cNvSpPr txBox="1"/>
          <p:nvPr/>
        </p:nvSpPr>
        <p:spPr>
          <a:xfrm>
            <a:off x="2483768" y="404664"/>
            <a:ext cx="3600400" cy="584775"/>
          </a:xfrm>
          <a:prstGeom prst="rect">
            <a:avLst/>
          </a:prstGeom>
          <a:noFill/>
        </p:spPr>
        <p:txBody>
          <a:bodyPr wrap="square" rtlCol="0">
            <a:spAutoFit/>
          </a:bodyPr>
          <a:lstStyle/>
          <a:p>
            <a:r>
              <a:rPr lang="en-US" sz="3200" dirty="0" smtClean="0"/>
              <a:t>Leonardo </a:t>
            </a:r>
            <a:r>
              <a:rPr lang="en-US" sz="3200" dirty="0" err="1" smtClean="0"/>
              <a:t>da</a:t>
            </a:r>
            <a:r>
              <a:rPr lang="en-US" sz="3200" dirty="0" smtClean="0"/>
              <a:t> Vinci</a:t>
            </a:r>
            <a:endParaRPr lang="ru-RU" sz="32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File:Madonna benois 01.jpg"/>
          <p:cNvPicPr>
            <a:picLocks noChangeAspect="1" noChangeArrowheads="1"/>
          </p:cNvPicPr>
          <p:nvPr/>
        </p:nvPicPr>
        <p:blipFill>
          <a:blip r:embed="rId2" cstate="print"/>
          <a:srcRect/>
          <a:stretch>
            <a:fillRect/>
          </a:stretch>
        </p:blipFill>
        <p:spPr bwMode="auto">
          <a:xfrm>
            <a:off x="179512" y="260648"/>
            <a:ext cx="4204714" cy="6408712"/>
          </a:xfrm>
          <a:prstGeom prst="rect">
            <a:avLst/>
          </a:prstGeom>
          <a:ln>
            <a:noFill/>
          </a:ln>
          <a:effectLst>
            <a:outerShdw blurRad="292100" dist="139700" dir="2700000" algn="tl" rotWithShape="0">
              <a:srgbClr val="333333">
                <a:alpha val="65000"/>
              </a:srgbClr>
            </a:outerShdw>
          </a:effectLst>
        </p:spPr>
      </p:pic>
      <p:pic>
        <p:nvPicPr>
          <p:cNvPr id="3" name="Picture 2" descr="Файл:Mona Lisa, by Leonardo da Vinci, from C2RMF retouched.jpg"/>
          <p:cNvPicPr>
            <a:picLocks noChangeAspect="1" noChangeArrowheads="1"/>
          </p:cNvPicPr>
          <p:nvPr/>
        </p:nvPicPr>
        <p:blipFill>
          <a:blip r:embed="rId3" cstate="print"/>
          <a:srcRect/>
          <a:stretch>
            <a:fillRect/>
          </a:stretch>
        </p:blipFill>
        <p:spPr bwMode="auto">
          <a:xfrm>
            <a:off x="4572000" y="260648"/>
            <a:ext cx="4204354" cy="6264696"/>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55"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strVal val="#ppt_w*0.70"/>
                                          </p:val>
                                        </p:tav>
                                        <p:tav tm="100000">
                                          <p:val>
                                            <p:strVal val="#ppt_w"/>
                                          </p:val>
                                        </p:tav>
                                      </p:tavLst>
                                    </p:anim>
                                    <p:anim calcmode="lin" valueType="num">
                                      <p:cBhvr>
                                        <p:cTn id="13" dur="1000" fill="hold"/>
                                        <p:tgtEl>
                                          <p:spTgt spid="3"/>
                                        </p:tgtEl>
                                        <p:attrNameLst>
                                          <p:attrName>ppt_h</p:attrName>
                                        </p:attrNameLst>
                                      </p:cBhvr>
                                      <p:tavLst>
                                        <p:tav tm="0">
                                          <p:val>
                                            <p:strVal val="#ppt_h"/>
                                          </p:val>
                                        </p:tav>
                                        <p:tav tm="100000">
                                          <p:val>
                                            <p:strVal val="#ppt_h"/>
                                          </p:val>
                                        </p:tav>
                                      </p:tavLst>
                                    </p:anim>
                                    <p:animEffect transition="in" filter="fade">
                                      <p:cBhvr>
                                        <p:cTn id="14"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upload.wikimedia.org/wikipedia/commons/thumb/2/24/Madonna_Litta.jpg/300px-Madonna_Litta.jpg"/>
          <p:cNvPicPr>
            <a:picLocks noChangeAspect="1" noChangeArrowheads="1"/>
          </p:cNvPicPr>
          <p:nvPr/>
        </p:nvPicPr>
        <p:blipFill>
          <a:blip r:embed="rId2" cstate="print"/>
          <a:srcRect/>
          <a:stretch>
            <a:fillRect/>
          </a:stretch>
        </p:blipFill>
        <p:spPr bwMode="auto">
          <a:xfrm>
            <a:off x="1835696" y="260648"/>
            <a:ext cx="4896544" cy="6251257"/>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000496" y="357166"/>
            <a:ext cx="4500562" cy="5632311"/>
          </a:xfrm>
          <a:prstGeom prst="rect">
            <a:avLst/>
          </a:prstGeom>
        </p:spPr>
        <p:txBody>
          <a:bodyPr wrap="square">
            <a:spAutoFit/>
          </a:bodyPr>
          <a:lstStyle/>
          <a:p>
            <a:r>
              <a:rPr lang="en-US" dirty="0"/>
              <a:t>The State Hermitage </a:t>
            </a:r>
            <a:r>
              <a:rPr lang="en-US" dirty="0" smtClean="0"/>
              <a:t> </a:t>
            </a:r>
            <a:r>
              <a:rPr lang="en-US" dirty="0"/>
              <a:t>is a museum of art and culture in Saint Petersburg, Russia. One of the </a:t>
            </a:r>
            <a:r>
              <a:rPr lang="en-US" dirty="0" smtClean="0"/>
              <a:t>largest</a:t>
            </a:r>
            <a:r>
              <a:rPr lang="en-US" dirty="0"/>
              <a:t> and oldest museums of the world, it was founded in 1764 by Catherine the Great and has been opened to the public since 1852. Its collections, of which only a small part is on permanent display, comprise nearly 3 million items</a:t>
            </a:r>
            <a:r>
              <a:rPr lang="en-US" dirty="0" smtClean="0"/>
              <a:t>,</a:t>
            </a:r>
            <a:r>
              <a:rPr lang="en-US" dirty="0"/>
              <a:t> including the largest collection of paintings in the world. The collections occupy a large complex of six historic buildings along </a:t>
            </a:r>
            <a:r>
              <a:rPr lang="en-US" dirty="0" smtClean="0"/>
              <a:t>Palace </a:t>
            </a:r>
            <a:r>
              <a:rPr lang="en-US" dirty="0"/>
              <a:t>Embankment, including </a:t>
            </a:r>
            <a:r>
              <a:rPr lang="en-US" dirty="0" err="1"/>
              <a:t>theWinter</a:t>
            </a:r>
            <a:r>
              <a:rPr lang="en-US" dirty="0"/>
              <a:t> Palace, a former residence of Russian emperors. Apart from them, the </a:t>
            </a:r>
            <a:r>
              <a:rPr lang="en-US" dirty="0" err="1"/>
              <a:t>Menshikov</a:t>
            </a:r>
            <a:r>
              <a:rPr lang="en-US" dirty="0"/>
              <a:t> </a:t>
            </a:r>
            <a:r>
              <a:rPr lang="en-US" dirty="0" smtClean="0"/>
              <a:t>Palace, </a:t>
            </a:r>
            <a:r>
              <a:rPr lang="en-US" dirty="0"/>
              <a:t>Museum of Porcelain, Storage Facility at </a:t>
            </a:r>
            <a:r>
              <a:rPr lang="en-US" dirty="0" err="1"/>
              <a:t>Staraya</a:t>
            </a:r>
            <a:r>
              <a:rPr lang="en-US" dirty="0"/>
              <a:t> </a:t>
            </a:r>
            <a:r>
              <a:rPr lang="en-US" dirty="0" err="1"/>
              <a:t>Derevnya</a:t>
            </a:r>
            <a:r>
              <a:rPr lang="en-US" dirty="0"/>
              <a:t> and the eastern wing of the General Staff Building are also part of the museum. The museum has several exhibition </a:t>
            </a:r>
            <a:r>
              <a:rPr lang="en-US" dirty="0" smtClean="0"/>
              <a:t>centers  abroad</a:t>
            </a:r>
            <a:endParaRPr lang="ru-RU" dirty="0"/>
          </a:p>
        </p:txBody>
      </p:sp>
      <p:pic>
        <p:nvPicPr>
          <p:cNvPr id="26626" name="Picture 2" descr="http://lichnosti.net/photos/2567/12894662052.jpg"/>
          <p:cNvPicPr>
            <a:picLocks noChangeAspect="1" noChangeArrowheads="1"/>
          </p:cNvPicPr>
          <p:nvPr/>
        </p:nvPicPr>
        <p:blipFill>
          <a:blip r:embed="rId2" cstate="print"/>
          <a:srcRect/>
          <a:stretch>
            <a:fillRect/>
          </a:stretch>
        </p:blipFill>
        <p:spPr bwMode="auto">
          <a:xfrm>
            <a:off x="714348" y="571480"/>
            <a:ext cx="2978033" cy="3643338"/>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dissolve">
                                      <p:cBhvr>
                                        <p:cTn id="7" dur="1000"/>
                                        <p:tgtEl>
                                          <p:spTgt spid="26626"/>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strVal val="#ppt_w*0.70"/>
                                          </p:val>
                                        </p:tav>
                                        <p:tav tm="100000">
                                          <p:val>
                                            <p:strVal val="#ppt_w"/>
                                          </p:val>
                                        </p:tav>
                                      </p:tavLst>
                                    </p:anim>
                                    <p:anim calcmode="lin" valueType="num">
                                      <p:cBhvr>
                                        <p:cTn id="13" dur="1000" fill="hold"/>
                                        <p:tgtEl>
                                          <p:spTgt spid="2"/>
                                        </p:tgtEl>
                                        <p:attrNameLst>
                                          <p:attrName>ppt_h</p:attrName>
                                        </p:attrNameLst>
                                      </p:cBhvr>
                                      <p:tavLst>
                                        <p:tav tm="0">
                                          <p:val>
                                            <p:strVal val="#ppt_h"/>
                                          </p:val>
                                        </p:tav>
                                        <p:tav tm="100000">
                                          <p:val>
                                            <p:strVal val="#ppt_h"/>
                                          </p:val>
                                        </p:tav>
                                      </p:tavLst>
                                    </p:anim>
                                    <p:animEffect transition="in" filter="fade">
                                      <p:cBhvr>
                                        <p:cTn id="14"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14414" y="571480"/>
            <a:ext cx="6790257" cy="830997"/>
          </a:xfrm>
          <a:prstGeom prst="rect">
            <a:avLst/>
          </a:prstGeom>
        </p:spPr>
        <p:txBody>
          <a:bodyPr wrap="none">
            <a:spAutoFit/>
          </a:bodyPr>
          <a:lstStyle/>
          <a:p>
            <a:r>
              <a:rPr lang="en-US" sz="4800" dirty="0" smtClean="0"/>
              <a:t>The Hermitage paintings</a:t>
            </a:r>
            <a:endParaRPr lang="ru-RU" sz="4800" dirty="0"/>
          </a:p>
        </p:txBody>
      </p:sp>
      <p:pic>
        <p:nvPicPr>
          <p:cNvPr id="3" name="Picture 2" descr="File:Madonna benois 01.jpg"/>
          <p:cNvPicPr>
            <a:picLocks noChangeAspect="1" noChangeArrowheads="1"/>
          </p:cNvPicPr>
          <p:nvPr/>
        </p:nvPicPr>
        <p:blipFill>
          <a:blip r:embed="rId2" cstate="print"/>
          <a:srcRect/>
          <a:stretch>
            <a:fillRect/>
          </a:stretch>
        </p:blipFill>
        <p:spPr bwMode="auto">
          <a:xfrm>
            <a:off x="6228184" y="1556792"/>
            <a:ext cx="1546710" cy="2357454"/>
          </a:xfrm>
          <a:prstGeom prst="rect">
            <a:avLst/>
          </a:prstGeom>
          <a:ln>
            <a:noFill/>
          </a:ln>
          <a:effectLst>
            <a:outerShdw blurRad="292100" dist="139700" dir="2700000" algn="tl" rotWithShape="0">
              <a:srgbClr val="333333">
                <a:alpha val="65000"/>
              </a:srgbClr>
            </a:outerShdw>
          </a:effectLst>
        </p:spPr>
      </p:pic>
      <p:pic>
        <p:nvPicPr>
          <p:cNvPr id="4" name="Picture 2" descr="File:Matisse-The-Dessert-Harmony-in-Red-Henri-1908-fast.jpg"/>
          <p:cNvPicPr>
            <a:picLocks noChangeAspect="1" noChangeArrowheads="1"/>
          </p:cNvPicPr>
          <p:nvPr/>
        </p:nvPicPr>
        <p:blipFill>
          <a:blip r:embed="rId3" cstate="print"/>
          <a:srcRect/>
          <a:stretch>
            <a:fillRect/>
          </a:stretch>
        </p:blipFill>
        <p:spPr bwMode="auto">
          <a:xfrm>
            <a:off x="1691680" y="3861048"/>
            <a:ext cx="2952244" cy="2428892"/>
          </a:xfrm>
          <a:prstGeom prst="rect">
            <a:avLst/>
          </a:prstGeom>
          <a:ln>
            <a:noFill/>
          </a:ln>
          <a:effectLst>
            <a:outerShdw blurRad="292100" dist="139700" dir="2700000" algn="tl" rotWithShape="0">
              <a:srgbClr val="333333">
                <a:alpha val="65000"/>
              </a:srgbClr>
            </a:outerShdw>
          </a:effectLst>
        </p:spPr>
      </p:pic>
      <p:pic>
        <p:nvPicPr>
          <p:cNvPr id="6" name="Picture 2" descr="File:Whitehousenight.jpg"/>
          <p:cNvPicPr>
            <a:picLocks noChangeAspect="1" noChangeArrowheads="1"/>
          </p:cNvPicPr>
          <p:nvPr/>
        </p:nvPicPr>
        <p:blipFill>
          <a:blip r:embed="rId4" cstate="print"/>
          <a:srcRect/>
          <a:stretch>
            <a:fillRect/>
          </a:stretch>
        </p:blipFill>
        <p:spPr bwMode="auto">
          <a:xfrm>
            <a:off x="5220072" y="4437112"/>
            <a:ext cx="2238788" cy="1857388"/>
          </a:xfrm>
          <a:prstGeom prst="rect">
            <a:avLst/>
          </a:prstGeom>
          <a:ln>
            <a:noFill/>
          </a:ln>
          <a:effectLst>
            <a:outerShdw blurRad="292100" dist="139700" dir="2700000" algn="tl" rotWithShape="0">
              <a:srgbClr val="333333">
                <a:alpha val="65000"/>
              </a:srgbClr>
            </a:outerShdw>
          </a:effectLst>
        </p:spPr>
      </p:pic>
      <p:pic>
        <p:nvPicPr>
          <p:cNvPr id="7" name="Picture 2" descr="File:Rembrandt Harmensz. van Rijn 026.jpg"/>
          <p:cNvPicPr>
            <a:picLocks noChangeAspect="1" noChangeArrowheads="1"/>
          </p:cNvPicPr>
          <p:nvPr/>
        </p:nvPicPr>
        <p:blipFill>
          <a:blip r:embed="rId5" cstate="print"/>
          <a:srcRect/>
          <a:stretch>
            <a:fillRect/>
          </a:stretch>
        </p:blipFill>
        <p:spPr bwMode="auto">
          <a:xfrm>
            <a:off x="4139952" y="1772816"/>
            <a:ext cx="1774520" cy="1598667"/>
          </a:xfrm>
          <a:prstGeom prst="rect">
            <a:avLst/>
          </a:prstGeom>
          <a:ln>
            <a:noFill/>
          </a:ln>
          <a:effectLst>
            <a:outerShdw blurRad="292100" dist="139700" dir="2700000" algn="tl" rotWithShape="0">
              <a:srgbClr val="333333">
                <a:alpha val="65000"/>
              </a:srgbClr>
            </a:outerShdw>
          </a:effectLst>
        </p:spPr>
      </p:pic>
      <p:pic>
        <p:nvPicPr>
          <p:cNvPr id="8" name="Picture 2" descr="http://upload.wikimedia.org/wikipedia/commons/thumb/2/24/Madonna_Litta.jpg/300px-Madonna_Litta.jpg"/>
          <p:cNvPicPr>
            <a:picLocks noChangeAspect="1" noChangeArrowheads="1"/>
          </p:cNvPicPr>
          <p:nvPr/>
        </p:nvPicPr>
        <p:blipFill>
          <a:blip r:embed="rId6" cstate="print"/>
          <a:srcRect/>
          <a:stretch>
            <a:fillRect/>
          </a:stretch>
        </p:blipFill>
        <p:spPr bwMode="auto">
          <a:xfrm>
            <a:off x="1835696" y="1484784"/>
            <a:ext cx="1678699" cy="214314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1000" fill="hold"/>
                                        <p:tgtEl>
                                          <p:spTgt spid="7"/>
                                        </p:tgtEl>
                                        <p:attrNameLst>
                                          <p:attrName>ppt_w</p:attrName>
                                        </p:attrNameLst>
                                      </p:cBhvr>
                                      <p:tavLst>
                                        <p:tav tm="0">
                                          <p:val>
                                            <p:strVal val="#ppt_w*0.70"/>
                                          </p:val>
                                        </p:tav>
                                        <p:tav tm="100000">
                                          <p:val>
                                            <p:strVal val="#ppt_w"/>
                                          </p:val>
                                        </p:tav>
                                      </p:tavLst>
                                    </p:anim>
                                    <p:anim calcmode="lin" valueType="num">
                                      <p:cBhvr>
                                        <p:cTn id="13" dur="1000" fill="hold"/>
                                        <p:tgtEl>
                                          <p:spTgt spid="7"/>
                                        </p:tgtEl>
                                        <p:attrNameLst>
                                          <p:attrName>ppt_h</p:attrName>
                                        </p:attrNameLst>
                                      </p:cBhvr>
                                      <p:tavLst>
                                        <p:tav tm="0">
                                          <p:val>
                                            <p:strVal val="#ppt_h"/>
                                          </p:val>
                                        </p:tav>
                                        <p:tav tm="100000">
                                          <p:val>
                                            <p:strVal val="#ppt_h"/>
                                          </p:val>
                                        </p:tav>
                                      </p:tavLst>
                                    </p:anim>
                                    <p:animEffect transition="in" filter="fade">
                                      <p:cBhvr>
                                        <p:cTn id="14" dur="1000"/>
                                        <p:tgtEl>
                                          <p:spTgt spid="7"/>
                                        </p:tgtEl>
                                      </p:cBhvr>
                                    </p:animEffect>
                                  </p:childTnLst>
                                </p:cTn>
                              </p:par>
                              <p:par>
                                <p:cTn id="15" presetID="55"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strVal val="#ppt_w*0.70"/>
                                          </p:val>
                                        </p:tav>
                                        <p:tav tm="100000">
                                          <p:val>
                                            <p:strVal val="#ppt_w"/>
                                          </p:val>
                                        </p:tav>
                                      </p:tavLst>
                                    </p:anim>
                                    <p:anim calcmode="lin" valueType="num">
                                      <p:cBhvr>
                                        <p:cTn id="18" dur="1000" fill="hold"/>
                                        <p:tgtEl>
                                          <p:spTgt spid="6"/>
                                        </p:tgtEl>
                                        <p:attrNameLst>
                                          <p:attrName>ppt_h</p:attrName>
                                        </p:attrNameLst>
                                      </p:cBhvr>
                                      <p:tavLst>
                                        <p:tav tm="0">
                                          <p:val>
                                            <p:strVal val="#ppt_h"/>
                                          </p:val>
                                        </p:tav>
                                        <p:tav tm="100000">
                                          <p:val>
                                            <p:strVal val="#ppt_h"/>
                                          </p:val>
                                        </p:tav>
                                      </p:tavLst>
                                    </p:anim>
                                    <p:animEffect transition="in" filter="fade">
                                      <p:cBhvr>
                                        <p:cTn id="19" dur="10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1000" fill="hold"/>
                                        <p:tgtEl>
                                          <p:spTgt spid="3"/>
                                        </p:tgtEl>
                                        <p:attrNameLst>
                                          <p:attrName>ppt_w</p:attrName>
                                        </p:attrNameLst>
                                      </p:cBhvr>
                                      <p:tavLst>
                                        <p:tav tm="0">
                                          <p:val>
                                            <p:strVal val="#ppt_w*0.70"/>
                                          </p:val>
                                        </p:tav>
                                        <p:tav tm="100000">
                                          <p:val>
                                            <p:strVal val="#ppt_w"/>
                                          </p:val>
                                        </p:tav>
                                      </p:tavLst>
                                    </p:anim>
                                    <p:anim calcmode="lin" valueType="num">
                                      <p:cBhvr>
                                        <p:cTn id="25" dur="1000" fill="hold"/>
                                        <p:tgtEl>
                                          <p:spTgt spid="3"/>
                                        </p:tgtEl>
                                        <p:attrNameLst>
                                          <p:attrName>ppt_h</p:attrName>
                                        </p:attrNameLst>
                                      </p:cBhvr>
                                      <p:tavLst>
                                        <p:tav tm="0">
                                          <p:val>
                                            <p:strVal val="#ppt_h"/>
                                          </p:val>
                                        </p:tav>
                                        <p:tav tm="100000">
                                          <p:val>
                                            <p:strVal val="#ppt_h"/>
                                          </p:val>
                                        </p:tav>
                                      </p:tavLst>
                                    </p:anim>
                                    <p:animEffect transition="in" filter="fade">
                                      <p:cBhvr>
                                        <p:cTn id="26" dur="1000"/>
                                        <p:tgtEl>
                                          <p:spTgt spid="3"/>
                                        </p:tgtEl>
                                      </p:cBhvr>
                                    </p:animEffect>
                                  </p:childTnLst>
                                </p:cTn>
                              </p:par>
                              <p:par>
                                <p:cTn id="27" presetID="55" presetClass="entr" presetSubtype="0"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1000" fill="hold"/>
                                        <p:tgtEl>
                                          <p:spTgt spid="4"/>
                                        </p:tgtEl>
                                        <p:attrNameLst>
                                          <p:attrName>ppt_w</p:attrName>
                                        </p:attrNameLst>
                                      </p:cBhvr>
                                      <p:tavLst>
                                        <p:tav tm="0">
                                          <p:val>
                                            <p:strVal val="#ppt_w*0.70"/>
                                          </p:val>
                                        </p:tav>
                                        <p:tav tm="100000">
                                          <p:val>
                                            <p:strVal val="#ppt_w"/>
                                          </p:val>
                                        </p:tav>
                                      </p:tavLst>
                                    </p:anim>
                                    <p:anim calcmode="lin" valueType="num">
                                      <p:cBhvr>
                                        <p:cTn id="30" dur="1000" fill="hold"/>
                                        <p:tgtEl>
                                          <p:spTgt spid="4"/>
                                        </p:tgtEl>
                                        <p:attrNameLst>
                                          <p:attrName>ppt_h</p:attrName>
                                        </p:attrNameLst>
                                      </p:cBhvr>
                                      <p:tavLst>
                                        <p:tav tm="0">
                                          <p:val>
                                            <p:strVal val="#ppt_h"/>
                                          </p:val>
                                        </p:tav>
                                        <p:tav tm="100000">
                                          <p:val>
                                            <p:strVal val="#ppt_h"/>
                                          </p:val>
                                        </p:tav>
                                      </p:tavLst>
                                    </p:anim>
                                    <p:animEffect transition="in" filter="fade">
                                      <p:cBhvr>
                                        <p:cTn id="31" dur="1000"/>
                                        <p:tgtEl>
                                          <p:spTgt spid="4"/>
                                        </p:tgtEl>
                                      </p:cBhvr>
                                    </p:animEffect>
                                  </p:childTnLst>
                                </p:cTn>
                              </p:par>
                              <p:par>
                                <p:cTn id="32" presetID="55" presetClass="entr" presetSubtype="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1000" fill="hold"/>
                                        <p:tgtEl>
                                          <p:spTgt spid="8"/>
                                        </p:tgtEl>
                                        <p:attrNameLst>
                                          <p:attrName>ppt_w</p:attrName>
                                        </p:attrNameLst>
                                      </p:cBhvr>
                                      <p:tavLst>
                                        <p:tav tm="0">
                                          <p:val>
                                            <p:strVal val="#ppt_w*0.70"/>
                                          </p:val>
                                        </p:tav>
                                        <p:tav tm="100000">
                                          <p:val>
                                            <p:strVal val="#ppt_w"/>
                                          </p:val>
                                        </p:tav>
                                      </p:tavLst>
                                    </p:anim>
                                    <p:anim calcmode="lin" valueType="num">
                                      <p:cBhvr>
                                        <p:cTn id="35" dur="1000" fill="hold"/>
                                        <p:tgtEl>
                                          <p:spTgt spid="8"/>
                                        </p:tgtEl>
                                        <p:attrNameLst>
                                          <p:attrName>ppt_h</p:attrName>
                                        </p:attrNameLst>
                                      </p:cBhvr>
                                      <p:tavLst>
                                        <p:tav tm="0">
                                          <p:val>
                                            <p:strVal val="#ppt_h"/>
                                          </p:val>
                                        </p:tav>
                                        <p:tav tm="100000">
                                          <p:val>
                                            <p:strVal val="#ppt_h"/>
                                          </p:val>
                                        </p:tav>
                                      </p:tavLst>
                                    </p:anim>
                                    <p:animEffect transition="in" filter="fade">
                                      <p:cBhvr>
                                        <p:cTn id="36"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ile:Madonna benois 01.jpg"/>
          <p:cNvPicPr>
            <a:picLocks noChangeAspect="1" noChangeArrowheads="1"/>
          </p:cNvPicPr>
          <p:nvPr/>
        </p:nvPicPr>
        <p:blipFill>
          <a:blip r:embed="rId2" cstate="print"/>
          <a:srcRect/>
          <a:stretch>
            <a:fillRect/>
          </a:stretch>
        </p:blipFill>
        <p:spPr bwMode="auto">
          <a:xfrm>
            <a:off x="5072066" y="500042"/>
            <a:ext cx="3743325" cy="5705476"/>
          </a:xfrm>
          <a:prstGeom prst="rect">
            <a:avLst/>
          </a:prstGeom>
          <a:ln>
            <a:noFill/>
          </a:ln>
          <a:effectLst>
            <a:outerShdw blurRad="292100" dist="139700" dir="2700000" algn="tl" rotWithShape="0">
              <a:srgbClr val="333333">
                <a:alpha val="65000"/>
              </a:srgbClr>
            </a:outerShdw>
          </a:effectLst>
        </p:spPr>
      </p:pic>
      <p:sp>
        <p:nvSpPr>
          <p:cNvPr id="3" name="Прямоугольник 2"/>
          <p:cNvSpPr/>
          <p:nvPr/>
        </p:nvSpPr>
        <p:spPr>
          <a:xfrm>
            <a:off x="357158" y="428604"/>
            <a:ext cx="4643470" cy="5909310"/>
          </a:xfrm>
          <a:prstGeom prst="rect">
            <a:avLst/>
          </a:prstGeom>
        </p:spPr>
        <p:txBody>
          <a:bodyPr wrap="square">
            <a:spAutoFit/>
          </a:bodyPr>
          <a:lstStyle/>
          <a:p>
            <a:r>
              <a:rPr lang="en-US" sz="1400" b="1" i="1" dirty="0" smtClean="0"/>
              <a:t>Madonna and Child with Flowers</a:t>
            </a:r>
            <a:r>
              <a:rPr lang="en-US" sz="1400" dirty="0" smtClean="0"/>
              <a:t>, otherwise known as the </a:t>
            </a:r>
            <a:r>
              <a:rPr lang="en-US" sz="1400" b="1" i="1" dirty="0" err="1" smtClean="0"/>
              <a:t>Benois</a:t>
            </a:r>
            <a:r>
              <a:rPr lang="en-US" sz="1400" b="1" i="1" dirty="0" smtClean="0"/>
              <a:t> Madonna</a:t>
            </a:r>
            <a:r>
              <a:rPr lang="en-US" sz="1400" dirty="0" smtClean="0"/>
              <a:t>, could be one of two</a:t>
            </a:r>
            <a:r>
              <a:rPr lang="ru-RU" sz="1400" dirty="0" smtClean="0"/>
              <a:t> </a:t>
            </a:r>
            <a:r>
              <a:rPr lang="en-US" sz="1400" dirty="0" err="1" smtClean="0"/>
              <a:t>Madonnas</a:t>
            </a:r>
            <a:r>
              <a:rPr lang="en-US" sz="1400" dirty="0" smtClean="0"/>
              <a:t> Leonardo </a:t>
            </a:r>
            <a:r>
              <a:rPr lang="en-US" sz="1400" dirty="0" err="1" smtClean="0"/>
              <a:t>da</a:t>
            </a:r>
            <a:r>
              <a:rPr lang="en-US" sz="1400" dirty="0" smtClean="0"/>
              <a:t> Vinci had commented on having started in October 1478. The other one could be</a:t>
            </a:r>
            <a:r>
              <a:rPr lang="ru-RU" sz="1400" dirty="0" smtClean="0"/>
              <a:t> </a:t>
            </a:r>
            <a:r>
              <a:rPr lang="en-US" sz="1400" i="1" dirty="0" smtClean="0"/>
              <a:t>Madonna with the Carnation</a:t>
            </a:r>
            <a:r>
              <a:rPr lang="en-US" sz="1400" dirty="0" smtClean="0"/>
              <a:t> from Munich.</a:t>
            </a:r>
          </a:p>
          <a:p>
            <a:r>
              <a:rPr lang="en-US" sz="1400" dirty="0" smtClean="0"/>
              <a:t>It is likely that the </a:t>
            </a:r>
            <a:r>
              <a:rPr lang="en-US" sz="1400" dirty="0" err="1" smtClean="0"/>
              <a:t>Benois</a:t>
            </a:r>
            <a:r>
              <a:rPr lang="en-US" sz="1400" dirty="0" smtClean="0"/>
              <a:t> Madonna was the first work painted by Leonardo independently from his master</a:t>
            </a:r>
            <a:r>
              <a:rPr lang="ru-RU" sz="1400" dirty="0" smtClean="0"/>
              <a:t> </a:t>
            </a:r>
            <a:r>
              <a:rPr lang="en-US" sz="1400" dirty="0" smtClean="0"/>
              <a:t>Verrocchio. There are two of Leonardo's preliminary sketches for this piece in the British Museum.</a:t>
            </a:r>
          </a:p>
          <a:p>
            <a:r>
              <a:rPr lang="en-US" sz="1400" dirty="0" smtClean="0"/>
              <a:t>The composition of </a:t>
            </a:r>
            <a:r>
              <a:rPr lang="en-US" sz="1400" i="1" dirty="0" smtClean="0"/>
              <a:t>Madonna and Child with Flowers</a:t>
            </a:r>
            <a:r>
              <a:rPr lang="en-US" sz="1400" dirty="0" smtClean="0"/>
              <a:t> proved to be one of Leonardo's most popular. It was extensively copied by young painters, including Raphael, whose own version of Leonardo's design (</a:t>
            </a:r>
            <a:r>
              <a:rPr lang="en-US" sz="1400" dirty="0" err="1" smtClean="0"/>
              <a:t>the</a:t>
            </a:r>
            <a:r>
              <a:rPr lang="en-US" sz="1400" i="1" dirty="0" err="1" smtClean="0"/>
              <a:t>Madonna</a:t>
            </a:r>
            <a:r>
              <a:rPr lang="en-US" sz="1400" i="1" dirty="0" smtClean="0"/>
              <a:t> of the Pinks</a:t>
            </a:r>
            <a:r>
              <a:rPr lang="en-US" sz="1400" dirty="0" smtClean="0"/>
              <a:t>) was acquired in 2004 by the National Gallery, London.</a:t>
            </a:r>
          </a:p>
          <a:p>
            <a:r>
              <a:rPr lang="en-US" sz="1400" dirty="0" smtClean="0"/>
              <a:t>For centuries, </a:t>
            </a:r>
            <a:r>
              <a:rPr lang="en-US" sz="1400" i="1" dirty="0" smtClean="0"/>
              <a:t>Madonna and Child with Flowers</a:t>
            </a:r>
            <a:r>
              <a:rPr lang="en-US" sz="1400" dirty="0" smtClean="0"/>
              <a:t> was considered lost. In 1909, the architect Leon </a:t>
            </a:r>
            <a:r>
              <a:rPr lang="en-US" sz="1400" dirty="0" err="1" smtClean="0"/>
              <a:t>Benois</a:t>
            </a:r>
            <a:r>
              <a:rPr lang="ru-RU" sz="1400" dirty="0" smtClean="0"/>
              <a:t> </a:t>
            </a:r>
            <a:r>
              <a:rPr lang="en-US" sz="1400" dirty="0" smtClean="0"/>
              <a:t>sensationally exhibited it in St Petersburg as part of his father-in-law's collection. The painting had been apparently brought from Italy to Russia by the notable connoisseur Alexander Korsakov in the 1790s. Upon Korsakov's death, it was sold by his son to the Astrakhan merchant </a:t>
            </a:r>
            <a:r>
              <a:rPr lang="en-US" sz="1400" dirty="0" err="1" smtClean="0"/>
              <a:t>Sapozhnikov</a:t>
            </a:r>
            <a:r>
              <a:rPr lang="en-US" sz="1400" dirty="0" smtClean="0"/>
              <a:t> for 1400 </a:t>
            </a:r>
            <a:r>
              <a:rPr lang="en-US" sz="1400" dirty="0" err="1" smtClean="0"/>
              <a:t>roubles</a:t>
            </a:r>
            <a:r>
              <a:rPr lang="en-US" sz="1400" dirty="0" smtClean="0"/>
              <a:t> and so passed by inheritance to the </a:t>
            </a:r>
            <a:r>
              <a:rPr lang="en-US" sz="1400" dirty="0" err="1" smtClean="0"/>
              <a:t>Benois</a:t>
            </a:r>
            <a:r>
              <a:rPr lang="en-US" sz="1400" dirty="0" smtClean="0"/>
              <a:t> family in 1880. After many a squabble regarding attribution, Leon </a:t>
            </a:r>
            <a:r>
              <a:rPr lang="en-US" sz="1400" dirty="0" err="1" smtClean="0"/>
              <a:t>Benois</a:t>
            </a:r>
            <a:r>
              <a:rPr lang="en-US" sz="1400" dirty="0" smtClean="0"/>
              <a:t> sold the painting to the Imperial Hermitage Museum</a:t>
            </a:r>
            <a:r>
              <a:rPr lang="ru-RU" sz="1400" dirty="0" smtClean="0"/>
              <a:t> </a:t>
            </a:r>
            <a:r>
              <a:rPr lang="en-US" sz="1400" dirty="0" smtClean="0"/>
              <a:t>in 1914. Since then, it has been exhibited in St Petersburg.</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dissolve">
                                      <p:cBhvr>
                                        <p:cTn id="7" dur="1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strVal val="#ppt_w*0.70"/>
                                          </p:val>
                                        </p:tav>
                                        <p:tav tm="100000">
                                          <p:val>
                                            <p:strVal val="#ppt_w"/>
                                          </p:val>
                                        </p:tav>
                                      </p:tavLst>
                                    </p:anim>
                                    <p:anim calcmode="lin" valueType="num">
                                      <p:cBhvr>
                                        <p:cTn id="13" dur="1000" fill="hold"/>
                                        <p:tgtEl>
                                          <p:spTgt spid="3"/>
                                        </p:tgtEl>
                                        <p:attrNameLst>
                                          <p:attrName>ppt_h</p:attrName>
                                        </p:attrNameLst>
                                      </p:cBhvr>
                                      <p:tavLst>
                                        <p:tav tm="0">
                                          <p:val>
                                            <p:strVal val="#ppt_h"/>
                                          </p:val>
                                        </p:tav>
                                        <p:tav tm="100000">
                                          <p:val>
                                            <p:strVal val="#ppt_h"/>
                                          </p:val>
                                        </p:tav>
                                      </p:tavLst>
                                    </p:anim>
                                    <p:animEffect transition="in" filter="fade">
                                      <p:cBhvr>
                                        <p:cTn id="14"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File:Matisse-The-Dessert-Harmony-in-Red-Henri-1908-fast.jpg"/>
          <p:cNvPicPr>
            <a:picLocks noChangeAspect="1" noChangeArrowheads="1"/>
          </p:cNvPicPr>
          <p:nvPr/>
        </p:nvPicPr>
        <p:blipFill>
          <a:blip r:embed="rId2" cstate="print"/>
          <a:srcRect/>
          <a:stretch>
            <a:fillRect/>
          </a:stretch>
        </p:blipFill>
        <p:spPr bwMode="auto">
          <a:xfrm>
            <a:off x="500034" y="714356"/>
            <a:ext cx="4429156" cy="3643988"/>
          </a:xfrm>
          <a:prstGeom prst="rect">
            <a:avLst/>
          </a:prstGeom>
          <a:ln>
            <a:noFill/>
          </a:ln>
          <a:effectLst>
            <a:outerShdw blurRad="292100" dist="139700" dir="2700000" algn="tl" rotWithShape="0">
              <a:srgbClr val="333333">
                <a:alpha val="65000"/>
              </a:srgbClr>
            </a:outerShdw>
          </a:effectLst>
        </p:spPr>
      </p:pic>
      <p:sp>
        <p:nvSpPr>
          <p:cNvPr id="3" name="Прямоугольник 2"/>
          <p:cNvSpPr/>
          <p:nvPr/>
        </p:nvSpPr>
        <p:spPr>
          <a:xfrm>
            <a:off x="5072066" y="642918"/>
            <a:ext cx="3786182" cy="4247317"/>
          </a:xfrm>
          <a:prstGeom prst="rect">
            <a:avLst/>
          </a:prstGeom>
        </p:spPr>
        <p:txBody>
          <a:bodyPr wrap="square">
            <a:spAutoFit/>
          </a:bodyPr>
          <a:lstStyle/>
          <a:p>
            <a:r>
              <a:rPr lang="en-US" b="1" i="1" dirty="0" smtClean="0"/>
              <a:t>The Dessert: Harmony in Red</a:t>
            </a:r>
            <a:r>
              <a:rPr lang="en-US" dirty="0" smtClean="0"/>
              <a:t> is a painting by French artist Henri Matisse, from 1908. It is considered by some critics to be Matisse's masterpiece.</a:t>
            </a:r>
            <a:r>
              <a:rPr lang="ru-RU" baseline="30000" dirty="0" smtClean="0"/>
              <a:t> </a:t>
            </a:r>
            <a:r>
              <a:rPr lang="en-US" dirty="0" smtClean="0"/>
              <a:t>This Fauvist painting follows the example set by</a:t>
            </a:r>
            <a:r>
              <a:rPr lang="ru-RU" dirty="0" smtClean="0"/>
              <a:t> </a:t>
            </a:r>
            <a:r>
              <a:rPr lang="en-US" dirty="0" smtClean="0"/>
              <a:t>Impressionism with the overall lack of a central focal point.</a:t>
            </a:r>
          </a:p>
          <a:p>
            <a:r>
              <a:rPr lang="en-US" dirty="0" smtClean="0"/>
              <a:t>The painting was ordered as "Harmony in Blue," but Matisse was dissatisfied with the result, and so he painted it over with his preferred red.</a:t>
            </a:r>
          </a:p>
          <a:p>
            <a:r>
              <a:rPr lang="en-US" dirty="0" smtClean="0"/>
              <a:t>It is in the permanent collection of the Hermitage Museum.</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dissolve">
                                      <p:cBhvr>
                                        <p:cTn id="7" dur="1000"/>
                                        <p:tgtEl>
                                          <p:spTgt spid="17410"/>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strVal val="#ppt_w*0.70"/>
                                          </p:val>
                                        </p:tav>
                                        <p:tav tm="100000">
                                          <p:val>
                                            <p:strVal val="#ppt_w"/>
                                          </p:val>
                                        </p:tav>
                                      </p:tavLst>
                                    </p:anim>
                                    <p:anim calcmode="lin" valueType="num">
                                      <p:cBhvr>
                                        <p:cTn id="13" dur="1000" fill="hold"/>
                                        <p:tgtEl>
                                          <p:spTgt spid="3"/>
                                        </p:tgtEl>
                                        <p:attrNameLst>
                                          <p:attrName>ppt_h</p:attrName>
                                        </p:attrNameLst>
                                      </p:cBhvr>
                                      <p:tavLst>
                                        <p:tav tm="0">
                                          <p:val>
                                            <p:strVal val="#ppt_h"/>
                                          </p:val>
                                        </p:tav>
                                        <p:tav tm="100000">
                                          <p:val>
                                            <p:strVal val="#ppt_h"/>
                                          </p:val>
                                        </p:tav>
                                      </p:tavLst>
                                    </p:anim>
                                    <p:animEffect transition="in" filter="fade">
                                      <p:cBhvr>
                                        <p:cTn id="14"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File:Whitehousenight.jpg"/>
          <p:cNvPicPr>
            <a:picLocks noChangeAspect="1" noChangeArrowheads="1"/>
          </p:cNvPicPr>
          <p:nvPr/>
        </p:nvPicPr>
        <p:blipFill>
          <a:blip r:embed="rId2" cstate="print"/>
          <a:srcRect/>
          <a:stretch>
            <a:fillRect/>
          </a:stretch>
        </p:blipFill>
        <p:spPr bwMode="auto">
          <a:xfrm>
            <a:off x="357158" y="1000108"/>
            <a:ext cx="4714908" cy="3911676"/>
          </a:xfrm>
          <a:prstGeom prst="rect">
            <a:avLst/>
          </a:prstGeom>
          <a:ln>
            <a:noFill/>
          </a:ln>
          <a:effectLst>
            <a:outerShdw blurRad="292100" dist="139700" dir="2700000" algn="tl" rotWithShape="0">
              <a:srgbClr val="333333">
                <a:alpha val="65000"/>
              </a:srgbClr>
            </a:outerShdw>
          </a:effectLst>
        </p:spPr>
      </p:pic>
      <p:sp>
        <p:nvSpPr>
          <p:cNvPr id="3" name="Прямоугольник 2"/>
          <p:cNvSpPr/>
          <p:nvPr/>
        </p:nvSpPr>
        <p:spPr>
          <a:xfrm>
            <a:off x="5143504" y="500042"/>
            <a:ext cx="3786182" cy="5909310"/>
          </a:xfrm>
          <a:prstGeom prst="rect">
            <a:avLst/>
          </a:prstGeom>
        </p:spPr>
        <p:txBody>
          <a:bodyPr wrap="square">
            <a:spAutoFit/>
          </a:bodyPr>
          <a:lstStyle/>
          <a:p>
            <a:r>
              <a:rPr lang="en-US" b="1" dirty="0" smtClean="0"/>
              <a:t>White House at Night</a:t>
            </a:r>
            <a:r>
              <a:rPr lang="en-US" dirty="0" smtClean="0"/>
              <a:t> is an oil painting created on 16 June 1890 at around 8:00 PM by Vincent van Gogh, in the small town of </a:t>
            </a:r>
            <a:r>
              <a:rPr lang="en-US" dirty="0" err="1" smtClean="0"/>
              <a:t>Auvers</a:t>
            </a:r>
            <a:r>
              <a:rPr lang="en-US" dirty="0" smtClean="0"/>
              <a:t>-</a:t>
            </a:r>
            <a:r>
              <a:rPr lang="en-US" dirty="0" err="1" smtClean="0"/>
              <a:t>sur</a:t>
            </a:r>
            <a:r>
              <a:rPr lang="en-US" dirty="0" smtClean="0"/>
              <a:t>-Oise, six weeks before his death. The exact time is known due to the position of planet Venus in the painting. Astronomers Donald Olson and Russell Does her from the Texas State University-San Marcos calculated that the star in the painting must be Venus, which was bright in the evening sky in June 1890.</a:t>
            </a:r>
          </a:p>
          <a:p>
            <a:r>
              <a:rPr lang="en-US" dirty="0" smtClean="0"/>
              <a:t>The painting has a turbulent history. It was considered lost after World War II, but appeared in the</a:t>
            </a:r>
            <a:r>
              <a:rPr lang="ru-RU" dirty="0" smtClean="0"/>
              <a:t> </a:t>
            </a:r>
            <a:r>
              <a:rPr lang="en-US" dirty="0" smtClean="0"/>
              <a:t>Hermitage Museum in 1995 in an exhibition displaying artworks looted by the Soviets at the end of the war.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dissolve">
                                      <p:cBhvr>
                                        <p:cTn id="7" dur="1000"/>
                                        <p:tgtEl>
                                          <p:spTgt spid="19458"/>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strVal val="#ppt_w*0.70"/>
                                          </p:val>
                                        </p:tav>
                                        <p:tav tm="100000">
                                          <p:val>
                                            <p:strVal val="#ppt_w"/>
                                          </p:val>
                                        </p:tav>
                                      </p:tavLst>
                                    </p:anim>
                                    <p:anim calcmode="lin" valueType="num">
                                      <p:cBhvr>
                                        <p:cTn id="13" dur="1000" fill="hold"/>
                                        <p:tgtEl>
                                          <p:spTgt spid="3"/>
                                        </p:tgtEl>
                                        <p:attrNameLst>
                                          <p:attrName>ppt_h</p:attrName>
                                        </p:attrNameLst>
                                      </p:cBhvr>
                                      <p:tavLst>
                                        <p:tav tm="0">
                                          <p:val>
                                            <p:strVal val="#ppt_h"/>
                                          </p:val>
                                        </p:tav>
                                        <p:tav tm="100000">
                                          <p:val>
                                            <p:strVal val="#ppt_h"/>
                                          </p:val>
                                        </p:tav>
                                      </p:tavLst>
                                    </p:anim>
                                    <p:animEffect transition="in" filter="fade">
                                      <p:cBhvr>
                                        <p:cTn id="14"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File:Rembrandt Harmensz. van Rijn 026.jpg"/>
          <p:cNvPicPr>
            <a:picLocks noChangeAspect="1" noChangeArrowheads="1"/>
          </p:cNvPicPr>
          <p:nvPr/>
        </p:nvPicPr>
        <p:blipFill>
          <a:blip r:embed="rId2" cstate="print"/>
          <a:srcRect/>
          <a:stretch>
            <a:fillRect/>
          </a:stretch>
        </p:blipFill>
        <p:spPr bwMode="auto">
          <a:xfrm>
            <a:off x="2571736" y="2643182"/>
            <a:ext cx="4202697" cy="3786214"/>
          </a:xfrm>
          <a:prstGeom prst="rect">
            <a:avLst/>
          </a:prstGeom>
          <a:ln>
            <a:noFill/>
          </a:ln>
          <a:effectLst>
            <a:outerShdw blurRad="292100" dist="139700" dir="2700000" algn="tl" rotWithShape="0">
              <a:srgbClr val="333333">
                <a:alpha val="65000"/>
              </a:srgbClr>
            </a:outerShdw>
          </a:effectLst>
        </p:spPr>
      </p:pic>
      <p:sp>
        <p:nvSpPr>
          <p:cNvPr id="3" name="Прямоугольник 2"/>
          <p:cNvSpPr/>
          <p:nvPr/>
        </p:nvSpPr>
        <p:spPr>
          <a:xfrm>
            <a:off x="500034" y="428604"/>
            <a:ext cx="8143932" cy="2062103"/>
          </a:xfrm>
          <a:prstGeom prst="rect">
            <a:avLst/>
          </a:prstGeom>
        </p:spPr>
        <p:txBody>
          <a:bodyPr wrap="square">
            <a:spAutoFit/>
          </a:bodyPr>
          <a:lstStyle/>
          <a:p>
            <a:r>
              <a:rPr lang="en-US" sz="1600" b="1" i="1" dirty="0" err="1" smtClean="0"/>
              <a:t>Danaë</a:t>
            </a:r>
            <a:r>
              <a:rPr lang="en-US" sz="1600" dirty="0" smtClean="0"/>
              <a:t> is Rembrandt's painting from the collection of Pierre </a:t>
            </a:r>
            <a:r>
              <a:rPr lang="en-US" sz="1600" dirty="0" err="1" smtClean="0"/>
              <a:t>Crozat</a:t>
            </a:r>
            <a:r>
              <a:rPr lang="ru-RU" sz="1600" dirty="0" smtClean="0"/>
              <a:t> </a:t>
            </a:r>
            <a:r>
              <a:rPr lang="en-US" sz="1600" dirty="0" smtClean="0"/>
              <a:t>which from the 18th century resides in the Hermitage Museum, St. Petersburg, Russia. It is a life-sized depiction of the character </a:t>
            </a:r>
            <a:r>
              <a:rPr lang="en-US" sz="1600" dirty="0" err="1" smtClean="0"/>
              <a:t>Danaë</a:t>
            </a:r>
            <a:r>
              <a:rPr lang="ru-RU" sz="1600" dirty="0" smtClean="0"/>
              <a:t> </a:t>
            </a:r>
            <a:r>
              <a:rPr lang="en-US" sz="1600" dirty="0" err="1" smtClean="0"/>
              <a:t>fromGreek</a:t>
            </a:r>
            <a:r>
              <a:rPr lang="en-US" sz="1600" dirty="0" smtClean="0"/>
              <a:t> mythology, the mother of </a:t>
            </a:r>
            <a:r>
              <a:rPr lang="en-US" sz="1600" dirty="0" err="1" smtClean="0"/>
              <a:t>Perseus</a:t>
            </a:r>
            <a:r>
              <a:rPr lang="en-US" sz="1600" dirty="0" smtClean="0"/>
              <a:t>. She is presumably depicted as welcoming Zeus, who impregnated her in the form of a shower of gold. Given that this is one of Rembrandt's most magnificent paintings, it is not out of the question that he cherished it, but it also may have been difficult to sell because of its eight-by-ten-foot size.</a:t>
            </a:r>
            <a:r>
              <a:rPr lang="ru-RU" sz="1600" baseline="30000" dirty="0" smtClean="0"/>
              <a:t> </a:t>
            </a:r>
            <a:r>
              <a:rPr lang="en-US" sz="1600" dirty="0" smtClean="0"/>
              <a:t>Although the artist's wife </a:t>
            </a:r>
            <a:r>
              <a:rPr lang="en-US" sz="1600" dirty="0" err="1" smtClean="0"/>
              <a:t>Saskia</a:t>
            </a:r>
            <a:r>
              <a:rPr lang="en-US" sz="1600" dirty="0" smtClean="0"/>
              <a:t> was the original model for </a:t>
            </a:r>
            <a:r>
              <a:rPr lang="en-US" sz="1600" dirty="0" err="1" smtClean="0"/>
              <a:t>Danaë</a:t>
            </a:r>
            <a:r>
              <a:rPr lang="en-US" sz="1600" dirty="0" smtClean="0"/>
              <a:t>, Rembrandt later changed the figure's face to that of his mistress </a:t>
            </a:r>
            <a:r>
              <a:rPr lang="en-US" sz="1600" dirty="0" err="1" smtClean="0"/>
              <a:t>Geertje</a:t>
            </a:r>
            <a:r>
              <a:rPr lang="en-US" sz="1600" dirty="0" smtClean="0"/>
              <a:t> </a:t>
            </a:r>
            <a:r>
              <a:rPr lang="en-US" sz="1600" dirty="0" err="1" smtClean="0"/>
              <a:t>Dircx</a:t>
            </a:r>
            <a:r>
              <a:rPr lang="en-US" sz="1600" dirty="0" smtClean="0"/>
              <a:t>.</a:t>
            </a:r>
            <a:endParaRPr lang="ru-RU"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nodeType="clickEffect">
                                  <p:stCondLst>
                                    <p:cond delay="0"/>
                                  </p:stCondLst>
                                  <p:childTnLst>
                                    <p:set>
                                      <p:cBhvr>
                                        <p:cTn id="13" dur="1" fill="hold">
                                          <p:stCondLst>
                                            <p:cond delay="0"/>
                                          </p:stCondLst>
                                        </p:cTn>
                                        <p:tgtEl>
                                          <p:spTgt spid="20482"/>
                                        </p:tgtEl>
                                        <p:attrNameLst>
                                          <p:attrName>style.visibility</p:attrName>
                                        </p:attrNameLst>
                                      </p:cBhvr>
                                      <p:to>
                                        <p:strVal val="visible"/>
                                      </p:to>
                                    </p:set>
                                    <p:animEffect transition="in" filter="dissolve">
                                      <p:cBhvr>
                                        <p:cTn id="14" dur="1000"/>
                                        <p:tgtEl>
                                          <p:spTgt spid="20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rembrandt06.jpg"/>
          <p:cNvPicPr>
            <a:picLocks noChangeAspect="1"/>
          </p:cNvPicPr>
          <p:nvPr/>
        </p:nvPicPr>
        <p:blipFill>
          <a:blip r:embed="rId3" cstate="print"/>
          <a:stretch>
            <a:fillRect/>
          </a:stretch>
        </p:blipFill>
        <p:spPr>
          <a:xfrm>
            <a:off x="1763688" y="414088"/>
            <a:ext cx="4968552" cy="61185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upload.wikimedia.org/wikipedia/commons/thumb/2/24/Madonna_Litta.jpg/300px-Madonna_Litta.jpg"/>
          <p:cNvPicPr>
            <a:picLocks noChangeAspect="1" noChangeArrowheads="1"/>
          </p:cNvPicPr>
          <p:nvPr/>
        </p:nvPicPr>
        <p:blipFill>
          <a:blip r:embed="rId2" cstate="print"/>
          <a:srcRect/>
          <a:stretch>
            <a:fillRect/>
          </a:stretch>
        </p:blipFill>
        <p:spPr bwMode="auto">
          <a:xfrm>
            <a:off x="500034" y="500042"/>
            <a:ext cx="3500462" cy="4468924"/>
          </a:xfrm>
          <a:prstGeom prst="rect">
            <a:avLst/>
          </a:prstGeom>
          <a:ln>
            <a:noFill/>
          </a:ln>
          <a:effectLst>
            <a:outerShdw blurRad="292100" dist="139700" dir="2700000" algn="tl" rotWithShape="0">
              <a:srgbClr val="333333">
                <a:alpha val="65000"/>
              </a:srgbClr>
            </a:outerShdw>
          </a:effectLst>
        </p:spPr>
      </p:pic>
      <p:sp>
        <p:nvSpPr>
          <p:cNvPr id="3" name="Прямоугольник 2"/>
          <p:cNvSpPr/>
          <p:nvPr/>
        </p:nvSpPr>
        <p:spPr>
          <a:xfrm>
            <a:off x="4071934" y="357166"/>
            <a:ext cx="4857784" cy="5755422"/>
          </a:xfrm>
          <a:prstGeom prst="rect">
            <a:avLst/>
          </a:prstGeom>
        </p:spPr>
        <p:txBody>
          <a:bodyPr wrap="square">
            <a:spAutoFit/>
          </a:bodyPr>
          <a:lstStyle/>
          <a:p>
            <a:r>
              <a:rPr lang="en-US" sz="1600" dirty="0" smtClean="0"/>
              <a:t>The </a:t>
            </a:r>
            <a:r>
              <a:rPr lang="en-US" sz="1600" b="1" i="1" dirty="0" smtClean="0"/>
              <a:t>Madonna </a:t>
            </a:r>
            <a:r>
              <a:rPr lang="en-US" sz="1600" b="1" i="1" dirty="0" err="1" smtClean="0"/>
              <a:t>Litta</a:t>
            </a:r>
            <a:r>
              <a:rPr lang="en-US" sz="1600" dirty="0" smtClean="0"/>
              <a:t> is a late 15th-century painting of the Madonna nursing the infant Jesus</a:t>
            </a:r>
            <a:r>
              <a:rPr lang="ru-RU" sz="1600" dirty="0" smtClean="0"/>
              <a:t> </a:t>
            </a:r>
            <a:r>
              <a:rPr lang="en-US" sz="1600" dirty="0" smtClean="0"/>
              <a:t>which is generally attributed to Leonardo </a:t>
            </a:r>
            <a:r>
              <a:rPr lang="en-US" sz="1600" dirty="0" err="1" smtClean="0"/>
              <a:t>da</a:t>
            </a:r>
            <a:r>
              <a:rPr lang="en-US" sz="1600" dirty="0" smtClean="0"/>
              <a:t> Vinci</a:t>
            </a:r>
            <a:r>
              <a:rPr lang="ru-RU" sz="1600" dirty="0" smtClean="0"/>
              <a:t> </a:t>
            </a:r>
            <a:r>
              <a:rPr lang="en-US" sz="1600" dirty="0" smtClean="0"/>
              <a:t>and is displayed in the Hermitage Museum, in Saint Petersburg.</a:t>
            </a:r>
          </a:p>
          <a:p>
            <a:r>
              <a:rPr lang="en-US" sz="1600" dirty="0" smtClean="0"/>
              <a:t>There are numerous replicas of the work by other Renaissance painters, and Leonardo's own preliminary sketch of Madonna's head in the Louvre. The Child's awkward posture, however, led some scholars to attribute parts of the painting to Leonardo's pupil </a:t>
            </a:r>
            <a:r>
              <a:rPr lang="en-US" sz="1600" dirty="0" err="1" smtClean="0"/>
              <a:t>Boltraffio</a:t>
            </a:r>
            <a:r>
              <a:rPr lang="en-US" sz="1600" dirty="0" smtClean="0"/>
              <a:t>. Other clues that contribute to the fact that Leonardo had this painting completed by one of his pupils include the harsh outlines of the Madonna and Child, as well as the plain landscape.</a:t>
            </a:r>
          </a:p>
          <a:p>
            <a:r>
              <a:rPr lang="en-US" sz="1600" dirty="0" smtClean="0"/>
              <a:t>This work was painted sometime in the 1480s</a:t>
            </a:r>
            <a:r>
              <a:rPr lang="ru-RU" sz="1600" dirty="0" smtClean="0"/>
              <a:t> </a:t>
            </a:r>
            <a:r>
              <a:rPr lang="en-US" sz="1600" dirty="0" smtClean="0"/>
              <a:t>for the Visconti rulers of Milan and soon passed to the </a:t>
            </a:r>
            <a:r>
              <a:rPr lang="en-US" sz="1600" dirty="0" err="1" smtClean="0"/>
              <a:t>Litta</a:t>
            </a:r>
            <a:r>
              <a:rPr lang="ru-RU" sz="1600" dirty="0" smtClean="0"/>
              <a:t> </a:t>
            </a:r>
            <a:r>
              <a:rPr lang="en-US" sz="1600" dirty="0" smtClean="0"/>
              <a:t>family, in whose possession it would remain for centuries. In 1865, Alexander II of Russia acquired it from Count </a:t>
            </a:r>
            <a:r>
              <a:rPr lang="en-US" sz="1600" dirty="0" err="1" smtClean="0"/>
              <a:t>Litta</a:t>
            </a:r>
            <a:r>
              <a:rPr lang="en-US" sz="1600" dirty="0" smtClean="0"/>
              <a:t>, quondam minister to St Petersburg, and deposited the painting in the Hermitage Museum, where it has been exhibited to this day. </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dissolve">
                                      <p:cBhvr>
                                        <p:cTn id="7" dur="1000"/>
                                        <p:tgtEl>
                                          <p:spTgt spid="22530"/>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strVal val="#ppt_w*0.70"/>
                                          </p:val>
                                        </p:tav>
                                        <p:tav tm="100000">
                                          <p:val>
                                            <p:strVal val="#ppt_w"/>
                                          </p:val>
                                        </p:tav>
                                      </p:tavLst>
                                    </p:anim>
                                    <p:anim calcmode="lin" valueType="num">
                                      <p:cBhvr>
                                        <p:cTn id="13" dur="1000" fill="hold"/>
                                        <p:tgtEl>
                                          <p:spTgt spid="3"/>
                                        </p:tgtEl>
                                        <p:attrNameLst>
                                          <p:attrName>ppt_h</p:attrName>
                                        </p:attrNameLst>
                                      </p:cBhvr>
                                      <p:tavLst>
                                        <p:tav tm="0">
                                          <p:val>
                                            <p:strVal val="#ppt_h"/>
                                          </p:val>
                                        </p:tav>
                                        <p:tav tm="100000">
                                          <p:val>
                                            <p:strVal val="#ppt_h"/>
                                          </p:val>
                                        </p:tav>
                                      </p:tavLst>
                                    </p:anim>
                                    <p:animEffect transition="in" filter="fade">
                                      <p:cBhvr>
                                        <p:cTn id="14"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605</TotalTime>
  <Words>30</Words>
  <Application>Microsoft Office PowerPoint</Application>
  <PresentationFormat>Экран (4:3)</PresentationFormat>
  <Paragraphs>21</Paragraphs>
  <Slides>13</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Бумажная</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лекс</dc:creator>
  <cp:lastModifiedBy>user</cp:lastModifiedBy>
  <cp:revision>25</cp:revision>
  <dcterms:created xsi:type="dcterms:W3CDTF">2012-02-15T13:29:42Z</dcterms:created>
  <dcterms:modified xsi:type="dcterms:W3CDTF">2013-04-29T07:01:46Z</dcterms:modified>
</cp:coreProperties>
</file>