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73" r:id="rId9"/>
    <p:sldId id="264" r:id="rId10"/>
    <p:sldId id="265" r:id="rId11"/>
    <p:sldId id="266" r:id="rId12"/>
    <p:sldId id="267" r:id="rId13"/>
    <p:sldId id="268" r:id="rId14"/>
    <p:sldId id="274" r:id="rId15"/>
    <p:sldId id="275" r:id="rId16"/>
    <p:sldId id="276" r:id="rId17"/>
    <p:sldId id="277" r:id="rId18"/>
    <p:sldId id="269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066800" y="1981200"/>
            <a:ext cx="3695700" cy="41148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EB2D0-DD70-49FA-BC86-6075ED31ED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66D7A-53B3-4E68-9AD9-456AC986D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5438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0A6C2-AF7B-4DBB-B4B2-CBAC3A9F8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83427-040D-41C4-86A7-37AC852E5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722908E-88BE-408A-B1E9-2D0DD40A600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DC8B41-8F55-41D4-A403-AB1FCC3A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dimok%20(med_%20+%20hlor)%20--lovi.tv.wmv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Vitesnenie%20metallov%20iz%20solei.%20Himiy.%20--lovi.tv.wmv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&#1051;&#1072;&#1073;&#1086;&#1088;&#1072;&#1090;&#1086;&#1088;&#1085;&#1072;&#1103;%20&#1088;&#1072;&#1073;&#1086;&#1090;&#1072;.docx" TargetMode="Externa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51;&#1072;&#1073;&#1086;&#1088;&#1072;&#1090;&#1086;&#1088;&#1085;&#1072;&#1103;%20&#1088;&#1072;&#1073;&#1086;&#1090;&#1072;.docx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lovi.tv/video/play.php?Code=qftexxwk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Gorenie%20parafina-lovi.tv.wmv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42900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Химия – это область чудес, в ней скрыто счастье человечества, величайшие завоевания разума будут сделаны именно в этой области.</a:t>
            </a:r>
            <a:r>
              <a:rPr lang="en-US" dirty="0" smtClean="0"/>
              <a:t> </a:t>
            </a:r>
            <a:r>
              <a:rPr lang="ru-RU" sz="1600" dirty="0" smtClean="0"/>
              <a:t> </a:t>
            </a:r>
            <a:r>
              <a:rPr lang="ru-RU" sz="2000" dirty="0" smtClean="0"/>
              <a:t> (М.ГОРЬКИЙ)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42938" y="692150"/>
            <a:ext cx="4119562" cy="5403850"/>
          </a:xfrm>
        </p:spPr>
        <p:txBody>
          <a:bodyPr/>
          <a:lstStyle/>
          <a:p>
            <a:pPr eaLnBrk="1" hangingPunct="1"/>
            <a:r>
              <a:rPr lang="ru-RU" sz="2400" smtClean="0"/>
              <a:t>Реакция разложения одного сложного вещества с образованием несколько новых </a:t>
            </a:r>
            <a:br>
              <a:rPr lang="ru-RU" sz="2400" smtClean="0"/>
            </a:br>
            <a:r>
              <a:rPr lang="ru-RU" sz="2400" smtClean="0"/>
              <a:t>веществ, называется </a:t>
            </a:r>
            <a:r>
              <a:rPr lang="ru-RU" sz="2400" b="1" smtClean="0"/>
              <a:t>реакцией разложения.</a:t>
            </a:r>
            <a:endParaRPr lang="en-US" sz="2400" smtClean="0"/>
          </a:p>
          <a:p>
            <a:pPr eaLnBrk="1" hangingPunct="1"/>
            <a:r>
              <a:rPr lang="ru-RU" sz="1800" b="1" smtClean="0"/>
              <a:t>Например:</a:t>
            </a:r>
            <a:r>
              <a:rPr lang="ru-RU" sz="1800" smtClean="0"/>
              <a:t> </a:t>
            </a:r>
          </a:p>
          <a:p>
            <a:pPr eaLnBrk="1" hangingPunct="1"/>
            <a:r>
              <a:rPr lang="en-US" sz="1800" smtClean="0"/>
              <a:t>2KMnO</a:t>
            </a:r>
            <a:r>
              <a:rPr lang="en-US" sz="1800" baseline="-25000" smtClean="0"/>
              <a:t>4</a:t>
            </a:r>
            <a:r>
              <a:rPr lang="en-US" sz="1800" smtClean="0">
                <a:sym typeface="Wingdings" pitchFamily="2" charset="2"/>
              </a:rPr>
              <a:t></a:t>
            </a:r>
            <a:r>
              <a:rPr lang="en-US" sz="1800" smtClean="0"/>
              <a:t>K</a:t>
            </a:r>
            <a:r>
              <a:rPr lang="en-US" sz="1800" baseline="-25000" smtClean="0"/>
              <a:t>2</a:t>
            </a:r>
            <a:r>
              <a:rPr lang="en-US" sz="1800" smtClean="0"/>
              <a:t>MnO</a:t>
            </a:r>
            <a:r>
              <a:rPr lang="en-US" sz="1800" baseline="-25000" smtClean="0"/>
              <a:t>4</a:t>
            </a:r>
            <a:r>
              <a:rPr lang="en-US" sz="1800" smtClean="0"/>
              <a:t>+ MnO</a:t>
            </a:r>
            <a:r>
              <a:rPr lang="en-US" sz="1800" baseline="-25000" smtClean="0"/>
              <a:t>2</a:t>
            </a:r>
            <a:r>
              <a:rPr lang="en-US" sz="1800" smtClean="0"/>
              <a:t> + O</a:t>
            </a:r>
            <a:r>
              <a:rPr lang="en-US" sz="1800" baseline="-25000" smtClean="0"/>
              <a:t>2</a:t>
            </a:r>
          </a:p>
          <a:p>
            <a:pPr eaLnBrk="1" hangingPunct="1"/>
            <a:endParaRPr lang="en-US" sz="1800" baseline="-25000" smtClean="0"/>
          </a:p>
          <a:p>
            <a:pPr eaLnBrk="1" hangingPunct="1">
              <a:buFont typeface="Wingdings" pitchFamily="2" charset="2"/>
              <a:buNone/>
            </a:pPr>
            <a:endParaRPr lang="ru-RU" sz="1800" baseline="-25000" smtClean="0"/>
          </a:p>
        </p:txBody>
      </p:sp>
      <p:pic>
        <p:nvPicPr>
          <p:cNvPr id="12291" name="Picture 8" descr="07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8263" y="1484313"/>
            <a:ext cx="3462337" cy="3457575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7" descr="image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341438"/>
            <a:ext cx="3816350" cy="3959225"/>
          </a:xfrm>
        </p:spPr>
      </p:pic>
      <p:sp>
        <p:nvSpPr>
          <p:cNvPr id="512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14900" y="908050"/>
            <a:ext cx="3943350" cy="5187950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 smtClean="0">
                <a:hlinkClick r:id="rId3" action="ppaction://hlinkfile"/>
              </a:rPr>
              <a:t>Реакции соединения</a:t>
            </a:r>
            <a:r>
              <a:rPr lang="ru-RU" sz="2400" dirty="0" smtClean="0">
                <a:hlinkClick r:id="rId3" action="ppaction://hlinkfile"/>
              </a:rPr>
              <a:t> </a:t>
            </a:r>
            <a:r>
              <a:rPr lang="ru-RU" sz="2400" dirty="0" smtClean="0"/>
              <a:t>– химические реакции, в которых из двух или нескольких менее сложных по элементному составу веществ получается более сложное вещество</a:t>
            </a:r>
            <a:r>
              <a:rPr lang="ru-RU" dirty="0" smtClean="0"/>
              <a:t> </a:t>
            </a:r>
            <a:endParaRPr lang="en-US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dirty="0" smtClean="0"/>
              <a:t>Например</a:t>
            </a:r>
            <a:r>
              <a:rPr lang="ru-RU" dirty="0" smtClean="0"/>
              <a:t>: </a:t>
            </a:r>
            <a:endParaRPr lang="en-US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sz="2000" dirty="0" smtClean="0"/>
              <a:t>NH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+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+ 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 = NH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HCO</a:t>
            </a:r>
            <a:r>
              <a:rPr lang="en-US" sz="2000" baseline="-25000" dirty="0" smtClean="0"/>
              <a:t>3</a:t>
            </a:r>
            <a:endParaRPr lang="ru-RU" sz="2000" dirty="0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half" idx="1"/>
          </p:nvPr>
        </p:nvSpPr>
        <p:spPr>
          <a:xfrm>
            <a:off x="428625" y="1143000"/>
            <a:ext cx="4333875" cy="4953000"/>
          </a:xfrm>
        </p:spPr>
        <p:txBody>
          <a:bodyPr>
            <a:normAutofit fontScale="925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smtClean="0"/>
              <a:t>Реакция, протекающая между простыми и сложными веществами, при которой </a:t>
            </a:r>
            <a:br>
              <a:rPr lang="ru-RU" sz="2400" dirty="0" smtClean="0"/>
            </a:br>
            <a:r>
              <a:rPr lang="ru-RU" sz="2400" dirty="0" smtClean="0"/>
              <a:t>атомы простого вещества замещают атомы одного из элементов в сложном </a:t>
            </a:r>
            <a:br>
              <a:rPr lang="ru-RU" sz="2400" dirty="0" smtClean="0"/>
            </a:br>
            <a:r>
              <a:rPr lang="ru-RU" sz="2400" dirty="0" smtClean="0"/>
              <a:t>веществе,  называется </a:t>
            </a:r>
            <a:r>
              <a:rPr lang="ru-RU" sz="2400" b="1" dirty="0" smtClean="0">
                <a:hlinkClick r:id="rId2" action="ppaction://hlinkfile"/>
              </a:rPr>
              <a:t>реакцией замещения</a:t>
            </a:r>
            <a:r>
              <a:rPr lang="ru-RU" sz="2400" b="1" dirty="0" smtClean="0"/>
              <a:t>.</a:t>
            </a:r>
            <a:endParaRPr lang="ru-RU" sz="2400" dirty="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dirty="0" err="1" smtClean="0"/>
              <a:t>Zn</a:t>
            </a:r>
            <a:r>
              <a:rPr lang="ru-RU" sz="2400" dirty="0" smtClean="0"/>
              <a:t> + 2HCl  = ZnCl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+ H</a:t>
            </a:r>
            <a:r>
              <a:rPr lang="ru-RU" sz="2400" baseline="-25000" dirty="0" smtClean="0"/>
              <a:t>2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2Fe  +3H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O = Fe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  +3H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                    </a:t>
            </a:r>
            <a:endParaRPr lang="ru-RU" sz="2400" dirty="0"/>
          </a:p>
        </p:txBody>
      </p:sp>
      <p:pic>
        <p:nvPicPr>
          <p:cNvPr id="14339" name="Picture 10" descr="34-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643563" y="2143125"/>
            <a:ext cx="2771775" cy="2401888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642938"/>
            <a:ext cx="4857750" cy="5453062"/>
          </a:xfrm>
        </p:spPr>
        <p:txBody>
          <a:bodyPr/>
          <a:lstStyle/>
          <a:p>
            <a:pPr eaLnBrk="1" hangingPunct="1"/>
            <a:r>
              <a:rPr lang="ru-RU" sz="2400" smtClean="0"/>
              <a:t>Реакция, протекающая между двумя сложными веществами, при которой атомы </a:t>
            </a:r>
            <a:br>
              <a:rPr lang="ru-RU" sz="2400" smtClean="0"/>
            </a:br>
            <a:r>
              <a:rPr lang="ru-RU" sz="2400" smtClean="0"/>
              <a:t>или группы атомов одного вещества замещают атомы или группы атомов другого </a:t>
            </a:r>
            <a:br>
              <a:rPr lang="ru-RU" sz="2400" smtClean="0"/>
            </a:br>
            <a:r>
              <a:rPr lang="ru-RU" sz="2400" smtClean="0"/>
              <a:t>вещества, называется </a:t>
            </a:r>
            <a:r>
              <a:rPr lang="ru-RU" sz="2400" b="1" smtClean="0"/>
              <a:t>реакцией обмена.  </a:t>
            </a:r>
            <a:endParaRPr lang="ru-RU" sz="2400" smtClean="0"/>
          </a:p>
          <a:p>
            <a:pPr eaLnBrk="1" hangingPunct="1"/>
            <a:r>
              <a:rPr lang="ru-RU" sz="2000" smtClean="0"/>
              <a:t>CuO +  H</a:t>
            </a:r>
            <a:r>
              <a:rPr lang="ru-RU" sz="2000" baseline="-25000" smtClean="0"/>
              <a:t>2</a:t>
            </a:r>
            <a:r>
              <a:rPr lang="ru-RU" sz="2000" smtClean="0"/>
              <a:t>SO</a:t>
            </a:r>
            <a:r>
              <a:rPr lang="ru-RU" sz="2000" baseline="-25000" smtClean="0"/>
              <a:t>4</a:t>
            </a:r>
            <a:r>
              <a:rPr lang="ru-RU" sz="2000" smtClean="0"/>
              <a:t> =  CuSO</a:t>
            </a:r>
            <a:r>
              <a:rPr lang="ru-RU" sz="2000" baseline="-25000" smtClean="0"/>
              <a:t>4</a:t>
            </a:r>
            <a:r>
              <a:rPr lang="ru-RU" sz="2000" smtClean="0"/>
              <a:t>  +  H</a:t>
            </a:r>
            <a:r>
              <a:rPr lang="ru-RU" sz="2000" baseline="-25000" smtClean="0"/>
              <a:t>2</a:t>
            </a:r>
            <a:r>
              <a:rPr lang="ru-RU" sz="2000" smtClean="0"/>
              <a:t>O</a:t>
            </a:r>
          </a:p>
          <a:p>
            <a:pPr eaLnBrk="1" hangingPunct="1"/>
            <a:endParaRPr lang="ru-RU" sz="2000" smtClean="0"/>
          </a:p>
          <a:p>
            <a:pPr eaLnBrk="1" hangingPunct="1"/>
            <a:endParaRPr lang="ru-RU" sz="2000" smtClean="0"/>
          </a:p>
          <a:p>
            <a:pPr algn="ctr" eaLnBrk="1" hangingPunct="1"/>
            <a:r>
              <a:rPr lang="ru-RU" sz="2000" smtClean="0">
                <a:hlinkClick r:id="rId2" action="ppaction://hlinkfile"/>
              </a:rPr>
              <a:t>Проверь себя</a:t>
            </a:r>
            <a:endParaRPr lang="en-US" sz="2000" smtClean="0"/>
          </a:p>
        </p:txBody>
      </p:sp>
      <p:pic>
        <p:nvPicPr>
          <p:cNvPr id="15363" name="Picture 8" descr="L01p2p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4900" y="2652712"/>
            <a:ext cx="3695700" cy="2771775"/>
          </a:xfr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610600" cy="1447800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chemeClr val="accent3">
                    <a:lumMod val="75000"/>
                  </a:schemeClr>
                </a:solidFill>
              </a:rPr>
              <a:t>Типы химических реакций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205788" cy="4419600"/>
          </a:xfrm>
        </p:spPr>
        <p:txBody>
          <a:bodyPr/>
          <a:lstStyle/>
          <a:p>
            <a:pPr lvl="2">
              <a:buFontTx/>
              <a:buNone/>
            </a:pPr>
            <a:r>
              <a:rPr lang="ru-RU" dirty="0"/>
              <a:t>      </a:t>
            </a:r>
          </a:p>
          <a:p>
            <a:pPr lvl="2">
              <a:buFontTx/>
              <a:buNone/>
            </a:pPr>
            <a:r>
              <a:rPr lang="ru-RU" dirty="0"/>
              <a:t>     </a:t>
            </a:r>
            <a:r>
              <a:rPr lang="ru-RU" b="1" dirty="0">
                <a:latin typeface="Arial Black" pitchFamily="34" charset="0"/>
              </a:rPr>
              <a:t>+		 </a:t>
            </a:r>
            <a:r>
              <a:rPr lang="ru-RU" b="1" dirty="0">
                <a:latin typeface="Arial Black" pitchFamily="34" charset="0"/>
                <a:cs typeface="Times New Roman" pitchFamily="18" charset="0"/>
              </a:rPr>
              <a:t>→  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5800" y="19050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2286000" y="1905000"/>
            <a:ext cx="685800" cy="609600"/>
          </a:xfrm>
          <a:prstGeom prst="ellipse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FFFF"/>
              </a:solidFill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114800" y="19050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4572000" y="1828800"/>
            <a:ext cx="762000" cy="762000"/>
          </a:xfrm>
          <a:prstGeom prst="ellipse">
            <a:avLst/>
          </a:prstGeom>
          <a:solidFill>
            <a:srgbClr val="FFFFFF">
              <a:alpha val="64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09600" y="2819400"/>
            <a:ext cx="74676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err="1">
                <a:latin typeface="Arial Black" pitchFamily="34" charset="0"/>
              </a:rPr>
              <a:t>NaOH</a:t>
            </a:r>
            <a:r>
              <a:rPr lang="en-US" sz="3600" b="1" dirty="0">
                <a:latin typeface="Arial Black" pitchFamily="34" charset="0"/>
              </a:rPr>
              <a:t> + </a:t>
            </a:r>
            <a:r>
              <a:rPr lang="en-US" sz="3600" b="1" dirty="0" err="1">
                <a:latin typeface="Arial Black" pitchFamily="34" charset="0"/>
              </a:rPr>
              <a:t>HCl</a:t>
            </a:r>
            <a:r>
              <a:rPr lang="en-US" sz="3600" b="1" dirty="0">
                <a:latin typeface="Arial Black" pitchFamily="34" charset="0"/>
              </a:rPr>
              <a:t> 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→ </a:t>
            </a:r>
            <a:r>
              <a:rPr lang="en-US" sz="3600" b="1" dirty="0" err="1">
                <a:latin typeface="Arial Black" pitchFamily="34" charset="0"/>
                <a:cs typeface="Times New Roman" pitchFamily="18" charset="0"/>
              </a:rPr>
              <a:t>NaCl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+ H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O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CaCO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3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3600" b="1" dirty="0">
                <a:cs typeface="Times New Roman" pitchFamily="18" charset="0"/>
              </a:rPr>
              <a:t>→ </a:t>
            </a:r>
            <a:r>
              <a:rPr lang="en-US" sz="3600" b="1" dirty="0" err="1">
                <a:latin typeface="Arial Black" pitchFamily="34" charset="0"/>
                <a:cs typeface="Times New Roman" pitchFamily="18" charset="0"/>
              </a:rPr>
              <a:t>CaO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+ CO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endParaRPr lang="en-US" sz="3600" b="1" dirty="0">
              <a:latin typeface="Arial Black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Fe + Cl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3600" b="1" dirty="0">
                <a:cs typeface="Times New Roman" pitchFamily="18" charset="0"/>
              </a:rPr>
              <a:t>→ </a:t>
            </a:r>
            <a:r>
              <a:rPr lang="en-US" sz="3600" b="1" dirty="0" smtClean="0">
                <a:latin typeface="Arial Black" pitchFamily="34" charset="0"/>
                <a:cs typeface="Times New Roman" pitchFamily="18" charset="0"/>
              </a:rPr>
              <a:t>FeCl</a:t>
            </a:r>
            <a:r>
              <a:rPr lang="en-US" sz="3600" b="1" baseline="-25000" dirty="0" smtClean="0">
                <a:latin typeface="Arial Black" pitchFamily="34" charset="0"/>
                <a:cs typeface="Times New Roman" pitchFamily="18" charset="0"/>
              </a:rPr>
              <a:t>3</a:t>
            </a:r>
            <a:endParaRPr lang="en-US" sz="3600" b="1" baseline="-25000" dirty="0">
              <a:latin typeface="Arial Black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H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+ </a:t>
            </a:r>
            <a:r>
              <a:rPr lang="en-US" sz="3600" b="1" dirty="0" err="1">
                <a:latin typeface="Arial Black" pitchFamily="34" charset="0"/>
                <a:cs typeface="Times New Roman" pitchFamily="18" charset="0"/>
              </a:rPr>
              <a:t>CuO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3600" b="1" dirty="0">
                <a:cs typeface="Times New Roman" pitchFamily="18" charset="0"/>
              </a:rPr>
              <a:t>→ 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Cu + H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O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428992" y="4419601"/>
            <a:ext cx="478634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3600" b="1" i="1" dirty="0">
                <a:solidFill>
                  <a:schemeClr val="accent3">
                    <a:lumMod val="75000"/>
                  </a:schemeClr>
                </a:solidFill>
              </a:rPr>
              <a:t>Реакция соединения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83058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accent3">
                    <a:lumMod val="75000"/>
                  </a:schemeClr>
                </a:solidFill>
              </a:rPr>
              <a:t>Типы химических реакций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438400"/>
            <a:ext cx="77724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09600" y="2819400"/>
            <a:ext cx="746760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err="1">
                <a:latin typeface="Arial Black" pitchFamily="34" charset="0"/>
              </a:rPr>
              <a:t>NaOH</a:t>
            </a:r>
            <a:r>
              <a:rPr lang="en-US" sz="3600" b="1" dirty="0">
                <a:latin typeface="Arial Black" pitchFamily="34" charset="0"/>
              </a:rPr>
              <a:t> + </a:t>
            </a:r>
            <a:r>
              <a:rPr lang="en-US" sz="3600" b="1" dirty="0" err="1">
                <a:latin typeface="Arial Black" pitchFamily="34" charset="0"/>
              </a:rPr>
              <a:t>HCl</a:t>
            </a:r>
            <a:r>
              <a:rPr lang="en-US" sz="3600" b="1" dirty="0">
                <a:latin typeface="Arial Black" pitchFamily="34" charset="0"/>
              </a:rPr>
              <a:t> 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→ </a:t>
            </a:r>
            <a:r>
              <a:rPr lang="en-US" sz="3600" b="1" dirty="0" err="1">
                <a:latin typeface="Arial Black" pitchFamily="34" charset="0"/>
                <a:cs typeface="Times New Roman" pitchFamily="18" charset="0"/>
              </a:rPr>
              <a:t>NaOH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+ H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O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CaCO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3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3600" b="1" dirty="0">
                <a:cs typeface="Times New Roman" pitchFamily="18" charset="0"/>
              </a:rPr>
              <a:t>→ </a:t>
            </a:r>
            <a:r>
              <a:rPr lang="en-US" sz="3600" b="1" dirty="0" err="1">
                <a:latin typeface="Arial Black" pitchFamily="34" charset="0"/>
                <a:cs typeface="Times New Roman" pitchFamily="18" charset="0"/>
              </a:rPr>
              <a:t>CaO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+ CO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endParaRPr lang="en-US" sz="3600" b="1" dirty="0">
              <a:latin typeface="Arial Black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Fe + Cl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3600" b="1" dirty="0">
                <a:cs typeface="Times New Roman" pitchFamily="18" charset="0"/>
              </a:rPr>
              <a:t>→ 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FeCl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3</a:t>
            </a:r>
          </a:p>
          <a:p>
            <a:pPr>
              <a:spcBef>
                <a:spcPct val="50000"/>
              </a:spcBef>
            </a:pP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H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+ </a:t>
            </a:r>
            <a:r>
              <a:rPr lang="en-US" sz="3600" b="1" dirty="0" err="1">
                <a:latin typeface="Arial Black" pitchFamily="34" charset="0"/>
                <a:cs typeface="Times New Roman" pitchFamily="18" charset="0"/>
              </a:rPr>
              <a:t>CuO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sz="3600" b="1" dirty="0">
                <a:cs typeface="Times New Roman" pitchFamily="18" charset="0"/>
              </a:rPr>
              <a:t>→ 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Cu + H</a:t>
            </a:r>
            <a:r>
              <a:rPr lang="en-US" sz="3600" b="1" baseline="-25000" dirty="0">
                <a:latin typeface="Arial Black" pitchFamily="34" charset="0"/>
                <a:cs typeface="Times New Roman" pitchFamily="18" charset="0"/>
              </a:rPr>
              <a:t>2</a:t>
            </a:r>
            <a:r>
              <a:rPr lang="en-US" sz="3600" b="1" dirty="0">
                <a:latin typeface="Arial Black" pitchFamily="34" charset="0"/>
                <a:cs typeface="Times New Roman" pitchFamily="18" charset="0"/>
              </a:rPr>
              <a:t>O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685800" y="1600200"/>
            <a:ext cx="6858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685800" y="19050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1066800" y="1905000"/>
            <a:ext cx="685800" cy="609600"/>
          </a:xfrm>
          <a:prstGeom prst="ellipse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FFFF"/>
              </a:solidFill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3200400" y="1828800"/>
            <a:ext cx="609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Oval 12"/>
          <p:cNvSpPr>
            <a:spLocks noChangeArrowheads="1"/>
          </p:cNvSpPr>
          <p:nvPr/>
        </p:nvSpPr>
        <p:spPr bwMode="auto">
          <a:xfrm>
            <a:off x="5029200" y="1752600"/>
            <a:ext cx="762000" cy="762000"/>
          </a:xfrm>
          <a:prstGeom prst="ellipse">
            <a:avLst/>
          </a:prstGeom>
          <a:solidFill>
            <a:srgbClr val="FFFFFF">
              <a:alpha val="64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214414" y="1785926"/>
            <a:ext cx="594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	    </a:t>
            </a:r>
            <a:endParaRPr lang="ru-RU" sz="3600" b="1" dirty="0" smtClean="0">
              <a:latin typeface="Arial Black" pitchFamily="34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600" b="1" dirty="0">
                <a:latin typeface="Arial Black" pitchFamily="34" charset="0"/>
                <a:cs typeface="Times New Roman" pitchFamily="18" charset="0"/>
              </a:rPr>
              <a:t>		</a:t>
            </a:r>
            <a:r>
              <a:rPr lang="ru-RU" sz="3600" b="1" dirty="0" smtClean="0">
                <a:latin typeface="Arial Black" pitchFamily="34" charset="0"/>
                <a:cs typeface="Times New Roman" pitchFamily="18" charset="0"/>
              </a:rPr>
              <a:t> </a:t>
            </a:r>
            <a:endParaRPr lang="ru-RU" sz="3600" b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286380" y="3500438"/>
            <a:ext cx="385762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Реакция</a:t>
            </a:r>
          </a:p>
          <a:p>
            <a:pPr algn="ctr">
              <a:spcBef>
                <a:spcPct val="50000"/>
              </a:spcBef>
            </a:pPr>
            <a:r>
              <a:rPr lang="ru-RU" sz="3600" b="1" i="1" dirty="0" smtClean="0">
                <a:solidFill>
                  <a:schemeClr val="accent3">
                    <a:lumMod val="75000"/>
                  </a:schemeClr>
                </a:solidFill>
              </a:rPr>
              <a:t>разложения</a:t>
            </a:r>
            <a:endParaRPr lang="ru-RU" sz="36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57356" y="1823786"/>
            <a:ext cx="29223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cs typeface="Times New Roman" pitchFamily="18" charset="0"/>
              </a:rPr>
              <a:t>→</a:t>
            </a:r>
            <a:endParaRPr lang="ru-RU" sz="4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214810" y="1785926"/>
            <a:ext cx="5641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>
                <a:latin typeface="Arial Black" pitchFamily="34" charset="0"/>
                <a:cs typeface="Times New Roman" pitchFamily="18" charset="0"/>
              </a:rPr>
              <a:t>+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458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</a:rPr>
              <a:t>Типы химических реакций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4384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1" lang="en-US" sz="3600" b="1" dirty="0" err="1">
                <a:latin typeface="Arial Black" pitchFamily="34" charset="0"/>
              </a:rPr>
              <a:t>NaOH</a:t>
            </a:r>
            <a:r>
              <a:rPr kumimoji="1" lang="en-US" sz="3600" b="1" dirty="0">
                <a:latin typeface="Arial Black" pitchFamily="34" charset="0"/>
              </a:rPr>
              <a:t> + </a:t>
            </a:r>
            <a:r>
              <a:rPr kumimoji="1" lang="en-US" sz="3600" b="1" dirty="0" err="1">
                <a:latin typeface="Arial Black" pitchFamily="34" charset="0"/>
              </a:rPr>
              <a:t>HCl</a:t>
            </a:r>
            <a:r>
              <a:rPr kumimoji="1" lang="en-US" sz="3600" b="1" dirty="0">
                <a:latin typeface="Arial Black" pitchFamily="34" charset="0"/>
              </a:rPr>
              <a:t> → </a:t>
            </a:r>
            <a:r>
              <a:rPr kumimoji="1" lang="en-US" sz="3600" b="1" dirty="0" err="1">
                <a:latin typeface="Arial Black" pitchFamily="34" charset="0"/>
              </a:rPr>
              <a:t>NaOH</a:t>
            </a:r>
            <a:r>
              <a:rPr kumimoji="1" lang="en-US" sz="3600" b="1" dirty="0">
                <a:latin typeface="Arial Black" pitchFamily="34" charset="0"/>
              </a:rPr>
              <a:t> + H</a:t>
            </a:r>
            <a:r>
              <a:rPr kumimoji="1" lang="en-US" sz="3600" b="1" baseline="-25000" dirty="0">
                <a:latin typeface="Arial Black" pitchFamily="34" charset="0"/>
              </a:rPr>
              <a:t>2</a:t>
            </a:r>
            <a:r>
              <a:rPr kumimoji="1" lang="en-US" sz="3600" b="1" dirty="0">
                <a:latin typeface="Arial Black" pitchFamily="34" charset="0"/>
              </a:rPr>
              <a:t>O</a:t>
            </a:r>
            <a:endParaRPr kumimoji="1" lang="ru-RU" sz="3600" b="1" dirty="0">
              <a:latin typeface="Arial Black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kumimoji="1" lang="en-US" sz="3600" b="1" dirty="0">
              <a:latin typeface="Arial Black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1" lang="en-US" sz="3600" b="1" dirty="0">
                <a:latin typeface="Arial Black" pitchFamily="34" charset="0"/>
              </a:rPr>
              <a:t>CaCO</a:t>
            </a:r>
            <a:r>
              <a:rPr kumimoji="1" lang="en-US" sz="3600" b="1" baseline="-25000" dirty="0">
                <a:latin typeface="Arial Black" pitchFamily="34" charset="0"/>
              </a:rPr>
              <a:t>3</a:t>
            </a:r>
            <a:r>
              <a:rPr kumimoji="1" lang="en-US" sz="3600" b="1" dirty="0">
                <a:latin typeface="Arial Black" pitchFamily="34" charset="0"/>
              </a:rPr>
              <a:t> → </a:t>
            </a:r>
            <a:r>
              <a:rPr kumimoji="1" lang="en-US" sz="3600" b="1" dirty="0" err="1">
                <a:latin typeface="Arial Black" pitchFamily="34" charset="0"/>
              </a:rPr>
              <a:t>CaO</a:t>
            </a:r>
            <a:r>
              <a:rPr kumimoji="1" lang="en-US" sz="3600" b="1" dirty="0">
                <a:latin typeface="Arial Black" pitchFamily="34" charset="0"/>
              </a:rPr>
              <a:t> + CO</a:t>
            </a:r>
            <a:r>
              <a:rPr kumimoji="1" lang="en-US" sz="3600" b="1" baseline="-25000" dirty="0">
                <a:latin typeface="Arial Black" pitchFamily="34" charset="0"/>
              </a:rPr>
              <a:t>2</a:t>
            </a:r>
            <a:endParaRPr kumimoji="1" lang="ru-RU" sz="3600" b="1" baseline="-25000" dirty="0">
              <a:latin typeface="Arial Black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kumimoji="1" lang="en-US" sz="3600" b="1" baseline="-25000" dirty="0">
              <a:latin typeface="Arial Black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1" lang="en-US" sz="3600" b="1" dirty="0">
                <a:latin typeface="Arial Black" pitchFamily="34" charset="0"/>
              </a:rPr>
              <a:t>Fe + Cl</a:t>
            </a:r>
            <a:r>
              <a:rPr kumimoji="1" lang="en-US" sz="3600" b="1" baseline="-25000" dirty="0">
                <a:latin typeface="Arial Black" pitchFamily="34" charset="0"/>
              </a:rPr>
              <a:t>2</a:t>
            </a:r>
            <a:r>
              <a:rPr kumimoji="1" lang="en-US" sz="3600" b="1" dirty="0">
                <a:latin typeface="Arial Black" pitchFamily="34" charset="0"/>
              </a:rPr>
              <a:t> → FeCl</a:t>
            </a:r>
            <a:r>
              <a:rPr kumimoji="1" lang="en-US" sz="3600" b="1" baseline="-25000" dirty="0">
                <a:latin typeface="Arial Black" pitchFamily="34" charset="0"/>
              </a:rPr>
              <a:t>3</a:t>
            </a:r>
            <a:endParaRPr kumimoji="1" lang="ru-RU" sz="3600" b="1" baseline="-25000" dirty="0">
              <a:latin typeface="Arial Black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kumimoji="1" lang="en-US" sz="3600" b="1" baseline="-25000" dirty="0">
              <a:latin typeface="Arial Black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kumimoji="1" lang="en-US" sz="3600" b="1" dirty="0">
                <a:latin typeface="Arial Black" pitchFamily="34" charset="0"/>
              </a:rPr>
              <a:t>H</a:t>
            </a:r>
            <a:r>
              <a:rPr kumimoji="1" lang="en-US" sz="3600" b="1" baseline="-25000" dirty="0">
                <a:latin typeface="Arial Black" pitchFamily="34" charset="0"/>
              </a:rPr>
              <a:t>2 </a:t>
            </a:r>
            <a:r>
              <a:rPr kumimoji="1" lang="en-US" sz="3600" b="1" dirty="0">
                <a:latin typeface="Arial Black" pitchFamily="34" charset="0"/>
              </a:rPr>
              <a:t>+ </a:t>
            </a:r>
            <a:r>
              <a:rPr kumimoji="1" lang="en-US" sz="3600" b="1" dirty="0" err="1">
                <a:latin typeface="Arial Black" pitchFamily="34" charset="0"/>
              </a:rPr>
              <a:t>CuO</a:t>
            </a:r>
            <a:r>
              <a:rPr kumimoji="1" lang="en-US" sz="3600" b="1" dirty="0">
                <a:latin typeface="Arial Black" pitchFamily="34" charset="0"/>
              </a:rPr>
              <a:t> → Cu + H</a:t>
            </a:r>
            <a:r>
              <a:rPr kumimoji="1" lang="en-US" sz="3600" b="1" baseline="-25000" dirty="0">
                <a:latin typeface="Arial Black" pitchFamily="34" charset="0"/>
              </a:rPr>
              <a:t>2</a:t>
            </a:r>
            <a:r>
              <a:rPr kumimoji="1" lang="en-US" sz="3600" b="1" dirty="0">
                <a:latin typeface="Arial Black" pitchFamily="34" charset="0"/>
              </a:rPr>
              <a:t>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600" dirty="0">
              <a:latin typeface="Arial Black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562600" y="5410200"/>
            <a:ext cx="3429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Реакции замещения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685800" y="1524000"/>
            <a:ext cx="762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1219200" y="1524000"/>
            <a:ext cx="838200" cy="762000"/>
          </a:xfrm>
          <a:prstGeom prst="ellipse">
            <a:avLst/>
          </a:prstGeom>
          <a:solidFill>
            <a:srgbClr val="FFFFFF">
              <a:alpha val="69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14400" y="1524000"/>
            <a:ext cx="8001000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	   </a:t>
            </a:r>
            <a:r>
              <a:rPr lang="ru-RU" sz="4400" dirty="0">
                <a:latin typeface="Arial Black" pitchFamily="34" charset="0"/>
              </a:rPr>
              <a:t>+</a:t>
            </a:r>
            <a:r>
              <a:rPr lang="ru-RU" dirty="0"/>
              <a:t>	          </a:t>
            </a:r>
            <a:r>
              <a:rPr lang="ru-RU" dirty="0">
                <a:cs typeface="Times New Roman" pitchFamily="18" charset="0"/>
              </a:rPr>
              <a:t>→            </a:t>
            </a:r>
            <a:r>
              <a:rPr lang="ru-RU" sz="3600" b="1" dirty="0" smtClean="0"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  </a:t>
            </a:r>
            <a:r>
              <a:rPr lang="ru-RU" dirty="0"/>
              <a:t>		 			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 rot="16200000">
            <a:off x="3200400" y="1447800"/>
            <a:ext cx="914400" cy="838200"/>
          </a:xfrm>
          <a:prstGeom prst="triangle">
            <a:avLst>
              <a:gd name="adj" fmla="val 50000"/>
            </a:avLst>
          </a:prstGeom>
          <a:solidFill>
            <a:srgbClr val="00FFFF">
              <a:alpha val="71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ru-RU">
              <a:solidFill>
                <a:srgbClr val="00FFFF"/>
              </a:solidFill>
            </a:endParaRPr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8153400" y="1676400"/>
            <a:ext cx="762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4" name="Oval 12"/>
          <p:cNvSpPr>
            <a:spLocks noChangeArrowheads="1"/>
          </p:cNvSpPr>
          <p:nvPr/>
        </p:nvSpPr>
        <p:spPr bwMode="auto">
          <a:xfrm>
            <a:off x="5943600" y="1524000"/>
            <a:ext cx="838200" cy="838200"/>
          </a:xfrm>
          <a:prstGeom prst="ellipse">
            <a:avLst/>
          </a:prstGeom>
          <a:solidFill>
            <a:schemeClr val="tx1">
              <a:alpha val="71001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 rot="16200000">
            <a:off x="5334000" y="1524000"/>
            <a:ext cx="990600" cy="838200"/>
          </a:xfrm>
          <a:prstGeom prst="triangle">
            <a:avLst>
              <a:gd name="adj" fmla="val 50000"/>
            </a:avLst>
          </a:prstGeom>
          <a:solidFill>
            <a:srgbClr val="00FFFF">
              <a:alpha val="710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685800" y="1524000"/>
            <a:ext cx="762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6" name="Text Box 14"/>
          <p:cNvSpPr txBox="1">
            <a:spLocks noChangeArrowheads="1"/>
          </p:cNvSpPr>
          <p:nvPr/>
        </p:nvSpPr>
        <p:spPr bwMode="auto">
          <a:xfrm>
            <a:off x="914400" y="1524000"/>
            <a:ext cx="8001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	   </a:t>
            </a:r>
            <a:r>
              <a:rPr lang="ru-RU" sz="4400" dirty="0">
                <a:latin typeface="Arial Black" pitchFamily="34" charset="0"/>
              </a:rPr>
              <a:t>+</a:t>
            </a:r>
            <a:r>
              <a:rPr lang="ru-RU" dirty="0"/>
              <a:t>	          </a:t>
            </a:r>
            <a:r>
              <a:rPr lang="ru-RU" dirty="0" smtClean="0">
                <a:cs typeface="Times New Roman" pitchFamily="18" charset="0"/>
              </a:rPr>
              <a:t>  </a:t>
            </a:r>
            <a:r>
              <a:rPr lang="ru-RU" dirty="0"/>
              <a:t>		 			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364250" y="1357298"/>
            <a:ext cx="8506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cs typeface="Times New Roman" pitchFamily="18" charset="0"/>
              </a:rPr>
              <a:t>→</a:t>
            </a:r>
            <a:endParaRPr lang="ru-RU" sz="6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143768" y="1428736"/>
            <a:ext cx="10001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Arial Black" pitchFamily="34" charset="0"/>
                <a:cs typeface="Times New Roman" pitchFamily="18" charset="0"/>
              </a:rPr>
              <a:t>+</a:t>
            </a:r>
            <a:r>
              <a:rPr lang="ru-RU" sz="5400" dirty="0" smtClean="0">
                <a:cs typeface="Times New Roman" pitchFamily="18" charset="0"/>
              </a:rPr>
              <a:t>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-228600"/>
            <a:ext cx="85344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</a:rPr>
              <a:t>Типы химических реакций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28600" y="2667000"/>
            <a:ext cx="845820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 err="1">
                <a:latin typeface="Arial Black" pitchFamily="34" charset="0"/>
              </a:rPr>
              <a:t>NaOH</a:t>
            </a:r>
            <a:r>
              <a:rPr lang="en-US" sz="3600" b="1" dirty="0">
                <a:latin typeface="Arial Black" pitchFamily="34" charset="0"/>
              </a:rPr>
              <a:t> + </a:t>
            </a:r>
            <a:r>
              <a:rPr lang="en-US" sz="3600" b="1" dirty="0" err="1">
                <a:latin typeface="Arial Black" pitchFamily="34" charset="0"/>
              </a:rPr>
              <a:t>HCl</a:t>
            </a:r>
            <a:r>
              <a:rPr lang="en-US" sz="3600" b="1" dirty="0">
                <a:latin typeface="Arial Black" pitchFamily="34" charset="0"/>
              </a:rPr>
              <a:t> → </a:t>
            </a:r>
            <a:r>
              <a:rPr lang="en-US" sz="3600" b="1" dirty="0" err="1">
                <a:latin typeface="Arial Black" pitchFamily="34" charset="0"/>
              </a:rPr>
              <a:t>NaOH</a:t>
            </a:r>
            <a:r>
              <a:rPr lang="en-US" sz="3600" b="1" dirty="0">
                <a:latin typeface="Arial Black" pitchFamily="34" charset="0"/>
              </a:rPr>
              <a:t> + H</a:t>
            </a:r>
            <a:r>
              <a:rPr lang="en-US" sz="3600" b="1" baseline="-25000" dirty="0">
                <a:latin typeface="Arial Black" pitchFamily="34" charset="0"/>
              </a:rPr>
              <a:t>2</a:t>
            </a:r>
            <a:r>
              <a:rPr lang="en-US" sz="3600" b="1" dirty="0">
                <a:latin typeface="Arial Black" pitchFamily="34" charset="0"/>
              </a:rPr>
              <a:t>O</a:t>
            </a:r>
            <a:endParaRPr lang="ru-RU" sz="3600" b="1" dirty="0">
              <a:latin typeface="Arial Black" pitchFamily="34" charset="0"/>
            </a:endParaRPr>
          </a:p>
          <a:p>
            <a:endParaRPr lang="en-US" sz="3600" b="1" dirty="0">
              <a:latin typeface="Arial Black" pitchFamily="34" charset="0"/>
            </a:endParaRPr>
          </a:p>
          <a:p>
            <a:r>
              <a:rPr lang="en-US" sz="3600" b="1" dirty="0">
                <a:latin typeface="Arial Black" pitchFamily="34" charset="0"/>
              </a:rPr>
              <a:t>CaCO</a:t>
            </a:r>
            <a:r>
              <a:rPr lang="en-US" sz="3600" b="1" baseline="-25000" dirty="0">
                <a:latin typeface="Arial Black" pitchFamily="34" charset="0"/>
              </a:rPr>
              <a:t>3</a:t>
            </a:r>
            <a:r>
              <a:rPr lang="en-US" sz="3600" b="1" dirty="0">
                <a:latin typeface="Arial Black" pitchFamily="34" charset="0"/>
              </a:rPr>
              <a:t> → </a:t>
            </a:r>
            <a:r>
              <a:rPr lang="en-US" sz="3600" b="1" dirty="0" err="1">
                <a:latin typeface="Arial Black" pitchFamily="34" charset="0"/>
              </a:rPr>
              <a:t>CaO</a:t>
            </a:r>
            <a:r>
              <a:rPr lang="en-US" sz="3600" b="1" dirty="0">
                <a:latin typeface="Arial Black" pitchFamily="34" charset="0"/>
              </a:rPr>
              <a:t> + CO</a:t>
            </a:r>
            <a:r>
              <a:rPr lang="en-US" sz="3600" b="1" baseline="-25000" dirty="0">
                <a:latin typeface="Arial Black" pitchFamily="34" charset="0"/>
              </a:rPr>
              <a:t>2</a:t>
            </a:r>
            <a:endParaRPr lang="ru-RU" sz="3600" b="1" baseline="-25000" dirty="0">
              <a:latin typeface="Arial Black" pitchFamily="34" charset="0"/>
            </a:endParaRPr>
          </a:p>
          <a:p>
            <a:endParaRPr lang="en-US" sz="3600" b="1" baseline="-25000" dirty="0">
              <a:latin typeface="Arial Black" pitchFamily="34" charset="0"/>
            </a:endParaRPr>
          </a:p>
          <a:p>
            <a:r>
              <a:rPr lang="en-US" sz="3600" b="1" dirty="0">
                <a:latin typeface="Arial Black" pitchFamily="34" charset="0"/>
              </a:rPr>
              <a:t>Fe + Cl</a:t>
            </a:r>
            <a:r>
              <a:rPr lang="en-US" sz="3600" b="1" baseline="-25000" dirty="0">
                <a:latin typeface="Arial Black" pitchFamily="34" charset="0"/>
              </a:rPr>
              <a:t>2</a:t>
            </a:r>
            <a:r>
              <a:rPr lang="en-US" sz="3600" b="1" dirty="0">
                <a:latin typeface="Arial Black" pitchFamily="34" charset="0"/>
              </a:rPr>
              <a:t> → FeCl</a:t>
            </a:r>
            <a:r>
              <a:rPr lang="en-US" sz="3600" b="1" baseline="-25000" dirty="0">
                <a:latin typeface="Arial Black" pitchFamily="34" charset="0"/>
              </a:rPr>
              <a:t>3</a:t>
            </a:r>
            <a:endParaRPr lang="ru-RU" sz="3600" b="1" baseline="-25000" dirty="0">
              <a:latin typeface="Arial Black" pitchFamily="34" charset="0"/>
            </a:endParaRPr>
          </a:p>
          <a:p>
            <a:endParaRPr lang="en-US" sz="3600" b="1" baseline="-25000" dirty="0">
              <a:latin typeface="Arial Black" pitchFamily="34" charset="0"/>
            </a:endParaRPr>
          </a:p>
          <a:p>
            <a:r>
              <a:rPr lang="en-US" sz="3600" b="1" dirty="0">
                <a:latin typeface="Arial Black" pitchFamily="34" charset="0"/>
              </a:rPr>
              <a:t>H</a:t>
            </a:r>
            <a:r>
              <a:rPr lang="en-US" sz="3600" b="1" baseline="-25000" dirty="0">
                <a:latin typeface="Arial Black" pitchFamily="34" charset="0"/>
              </a:rPr>
              <a:t>2</a:t>
            </a:r>
            <a:r>
              <a:rPr lang="en-US" sz="3600" b="1" dirty="0">
                <a:latin typeface="Arial Black" pitchFamily="34" charset="0"/>
              </a:rPr>
              <a:t> + </a:t>
            </a:r>
            <a:r>
              <a:rPr lang="en-US" sz="3600" b="1" dirty="0" err="1">
                <a:latin typeface="Arial Black" pitchFamily="34" charset="0"/>
              </a:rPr>
              <a:t>CuO</a:t>
            </a:r>
            <a:r>
              <a:rPr lang="en-US" sz="3600" b="1" dirty="0">
                <a:latin typeface="Arial Black" pitchFamily="34" charset="0"/>
              </a:rPr>
              <a:t> → Cu + H</a:t>
            </a:r>
            <a:r>
              <a:rPr lang="en-US" sz="3600" b="1" baseline="-25000" dirty="0">
                <a:latin typeface="Arial Black" pitchFamily="34" charset="0"/>
              </a:rPr>
              <a:t>2</a:t>
            </a:r>
            <a:r>
              <a:rPr lang="en-US" sz="3600" b="1" dirty="0">
                <a:latin typeface="Arial Black" pitchFamily="34" charset="0"/>
              </a:rPr>
              <a:t>O</a:t>
            </a: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685800" y="1676400"/>
            <a:ext cx="838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1295400" y="1676400"/>
            <a:ext cx="762000" cy="762000"/>
          </a:xfrm>
          <a:prstGeom prst="ellipse">
            <a:avLst/>
          </a:prstGeom>
          <a:solidFill>
            <a:schemeClr val="tx1">
              <a:alpha val="69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928794" y="1600200"/>
            <a:ext cx="652940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 </a:t>
            </a:r>
            <a:r>
              <a:rPr lang="ru-RU" sz="5400" dirty="0">
                <a:latin typeface="Arial Black" pitchFamily="34" charset="0"/>
              </a:rPr>
              <a:t>+</a:t>
            </a:r>
            <a:r>
              <a:rPr lang="ru-RU" sz="4000" dirty="0">
                <a:latin typeface="Arial Black" pitchFamily="34" charset="0"/>
              </a:rPr>
              <a:t>           </a:t>
            </a:r>
            <a:r>
              <a:rPr lang="ru-RU" sz="4000" dirty="0">
                <a:cs typeface="Times New Roman" pitchFamily="18" charset="0"/>
              </a:rPr>
              <a:t>→		</a:t>
            </a:r>
            <a:r>
              <a:rPr lang="ru-RU" sz="5400" b="1" dirty="0">
                <a:latin typeface="Arial Black" pitchFamily="34" charset="0"/>
                <a:cs typeface="Times New Roman" pitchFamily="18" charset="0"/>
              </a:rPr>
              <a:t>+</a:t>
            </a:r>
            <a:r>
              <a:rPr lang="ru-RU" sz="4000" b="1" dirty="0"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4000" dirty="0">
                <a:cs typeface="Times New Roman" pitchFamily="18" charset="0"/>
              </a:rPr>
              <a:t>              </a:t>
            </a:r>
            <a:r>
              <a:rPr lang="ru-RU" sz="4000" dirty="0">
                <a:latin typeface="Arial Black" pitchFamily="34" charset="0"/>
              </a:rPr>
              <a:t>   </a:t>
            </a:r>
            <a:r>
              <a:rPr lang="ru-RU" dirty="0"/>
              <a:t>  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3200400" y="1676400"/>
            <a:ext cx="914400" cy="762000"/>
          </a:xfrm>
          <a:prstGeom prst="hexagon">
            <a:avLst>
              <a:gd name="adj" fmla="val 30000"/>
              <a:gd name="vf" fmla="val 11547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 rot="16200000">
            <a:off x="3543300" y="1714500"/>
            <a:ext cx="838200" cy="762000"/>
          </a:xfrm>
          <a:prstGeom prst="triangle">
            <a:avLst>
              <a:gd name="adj" fmla="val 50000"/>
            </a:avLst>
          </a:prstGeom>
          <a:solidFill>
            <a:srgbClr val="00FFFF">
              <a:alpha val="67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5029200" y="1752600"/>
            <a:ext cx="762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9" name="AutoShape 13"/>
          <p:cNvSpPr>
            <a:spLocks noChangeArrowheads="1"/>
          </p:cNvSpPr>
          <p:nvPr/>
        </p:nvSpPr>
        <p:spPr bwMode="auto">
          <a:xfrm rot="16200000">
            <a:off x="5295900" y="1790700"/>
            <a:ext cx="838200" cy="762000"/>
          </a:xfrm>
          <a:prstGeom prst="triangle">
            <a:avLst>
              <a:gd name="adj" fmla="val 50000"/>
            </a:avLst>
          </a:prstGeom>
          <a:solidFill>
            <a:srgbClr val="00FFFF">
              <a:alpha val="67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0" name="AutoShape 14"/>
          <p:cNvSpPr>
            <a:spLocks noChangeArrowheads="1"/>
          </p:cNvSpPr>
          <p:nvPr/>
        </p:nvSpPr>
        <p:spPr bwMode="auto">
          <a:xfrm>
            <a:off x="7010400" y="1752600"/>
            <a:ext cx="914400" cy="762000"/>
          </a:xfrm>
          <a:prstGeom prst="hexagon">
            <a:avLst>
              <a:gd name="adj" fmla="val 30000"/>
              <a:gd name="vf" fmla="val 115470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Oval 15"/>
          <p:cNvSpPr>
            <a:spLocks noChangeArrowheads="1"/>
          </p:cNvSpPr>
          <p:nvPr/>
        </p:nvSpPr>
        <p:spPr bwMode="auto">
          <a:xfrm>
            <a:off x="7620000" y="1752600"/>
            <a:ext cx="762000" cy="762000"/>
          </a:xfrm>
          <a:prstGeom prst="ellipse">
            <a:avLst/>
          </a:prstGeom>
          <a:solidFill>
            <a:schemeClr val="tx1">
              <a:alpha val="69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5867400" y="3352800"/>
            <a:ext cx="3276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Реакция обмена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>
            <a:off x="6786578" y="3071810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554720"/>
            <a:ext cx="3695700" cy="2967759"/>
          </a:xfrm>
          <a:noFill/>
        </p:spPr>
      </p:pic>
      <p:sp>
        <p:nvSpPr>
          <p:cNvPr id="532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14900" y="836613"/>
            <a:ext cx="3695700" cy="5259387"/>
          </a:xfrm>
        </p:spPr>
        <p:txBody>
          <a:bodyPr>
            <a:normAutofit fontScale="925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smtClean="0"/>
              <a:t>Обратимые реакции</a:t>
            </a:r>
            <a:r>
              <a:rPr lang="ru-RU" sz="2400" smtClean="0"/>
              <a:t> -химические реакции, протекающие одновременно в двух противоположных направлениях (прямом и обратном)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40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b="1" smtClean="0"/>
              <a:t>Например:</a:t>
            </a:r>
            <a:r>
              <a:rPr lang="ru-RU" sz="2000" smtClean="0"/>
              <a:t> </a:t>
            </a:r>
            <a:endParaRPr lang="en-US" sz="200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smtClean="0"/>
              <a:t> 3H</a:t>
            </a:r>
            <a:r>
              <a:rPr lang="ru-RU" sz="2000" baseline="-25000" smtClean="0"/>
              <a:t>2</a:t>
            </a:r>
            <a:r>
              <a:rPr lang="ru-RU" sz="2000" smtClean="0"/>
              <a:t> + N</a:t>
            </a:r>
            <a:r>
              <a:rPr lang="ru-RU" sz="2000" baseline="-25000" smtClean="0"/>
              <a:t>2</a:t>
            </a:r>
            <a:r>
              <a:rPr lang="ru-RU" sz="2000" smtClean="0"/>
              <a:t> ⇆ 2NH</a:t>
            </a:r>
            <a:r>
              <a:rPr lang="ru-RU" sz="2000" baseline="-25000" smtClean="0"/>
              <a:t>3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2000" baseline="-25000" smtClean="0"/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smtClean="0">
                <a:hlinkClick r:id="rId3" action="ppaction://hlinkfile"/>
              </a:rPr>
              <a:t>Лабораторная  работа</a:t>
            </a:r>
            <a:endParaRPr lang="ru-RU" sz="2000" dirty="0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Напишите уравнение реакции, определите тип реакции и поставьте коэффициенты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Жилец из квартиры  №26 решил помочь освободиться жильцу из квартиры №29 из его хлорида, но сам попал в западню. Почему</a:t>
            </a:r>
            <a:r>
              <a:rPr lang="ru-RU" sz="4400" dirty="0" smtClean="0"/>
              <a:t>?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 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00570"/>
            <a:ext cx="8183880" cy="105156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Типы химических реакций</a:t>
            </a:r>
            <a:endParaRPr lang="ru-RU" sz="4000" dirty="0"/>
          </a:p>
        </p:txBody>
      </p:sp>
      <p:pic>
        <p:nvPicPr>
          <p:cNvPr id="4" name="Picture 8" descr="07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7701" y="530225"/>
            <a:ext cx="5714636" cy="41878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Напишите формулы данных веществ. Составьте уравнение реакции разложения.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Ты знаешь газ легчайший – водород.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 соединенье с кислородом - это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Июньский дождь от всех своих щедрот,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Сентябрьские туманы на рассвете!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Источники 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7411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000" dirty="0" smtClean="0">
                <a:hlinkClick r:id="rId2"/>
              </a:rPr>
              <a:t>http://lovi.tv/video/play.php?Code=qftexxwkdf</a:t>
            </a:r>
            <a:endParaRPr lang="ru-RU" sz="2000" dirty="0" smtClean="0"/>
          </a:p>
          <a:p>
            <a:pPr eaLnBrk="1" hangingPunct="1"/>
            <a:r>
              <a:rPr lang="ru-RU" sz="2000" dirty="0" smtClean="0"/>
              <a:t>Габриелян О. С. Химия 8</a:t>
            </a:r>
          </a:p>
          <a:p>
            <a:pPr eaLnBrk="1" hangingPunct="1"/>
            <a:r>
              <a:rPr lang="ru-RU" sz="2000" dirty="0" smtClean="0"/>
              <a:t>Габриелян О. С. </a:t>
            </a:r>
            <a:r>
              <a:rPr lang="ru-RU" sz="2000" dirty="0" err="1" smtClean="0"/>
              <a:t>Рунов</a:t>
            </a:r>
            <a:r>
              <a:rPr lang="ru-RU" sz="2000" dirty="0" smtClean="0"/>
              <a:t> Н. Н. Химический эксперимент в школе 8</a:t>
            </a:r>
          </a:p>
          <a:p>
            <a:pPr eaLnBrk="1" hangingPunct="1"/>
            <a:r>
              <a:rPr lang="ru-RU" sz="2000" smtClean="0"/>
              <a:t>Энциклопедия </a:t>
            </a:r>
            <a:r>
              <a:rPr lang="ru-RU" sz="2000" dirty="0" smtClean="0"/>
              <a:t>для детей Химия «</a:t>
            </a:r>
            <a:r>
              <a:rPr lang="ru-RU" sz="2000" dirty="0" err="1" smtClean="0"/>
              <a:t>Аванта</a:t>
            </a:r>
            <a:r>
              <a:rPr lang="ru-RU" sz="2000" dirty="0" smtClean="0"/>
              <a:t>» Москва 2000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Что такое </a:t>
            </a:r>
            <a:br>
              <a:rPr lang="ru-RU" sz="6000" dirty="0" smtClean="0">
                <a:solidFill>
                  <a:srgbClr val="0070C0"/>
                </a:solidFill>
              </a:rPr>
            </a:br>
            <a:r>
              <a:rPr lang="ru-RU" sz="6000" dirty="0" smtClean="0">
                <a:solidFill>
                  <a:srgbClr val="0070C0"/>
                </a:solidFill>
              </a:rPr>
              <a:t>химическая  реакция?</a:t>
            </a:r>
            <a:br>
              <a:rPr lang="ru-RU" sz="6000" dirty="0" smtClean="0">
                <a:solidFill>
                  <a:srgbClr val="0070C0"/>
                </a:solidFill>
              </a:rPr>
            </a:b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-2571792"/>
            <a:ext cx="8183880" cy="4187952"/>
          </a:xfrm>
        </p:spPr>
        <p:txBody>
          <a:bodyPr/>
          <a:lstStyle/>
          <a:p>
            <a:pPr algn="ctr"/>
            <a:r>
              <a:rPr lang="ru-RU" sz="4000" dirty="0" smtClean="0"/>
              <a:t> </a:t>
            </a:r>
            <a:r>
              <a:rPr lang="en-US" sz="6000" dirty="0" smtClean="0">
                <a:solidFill>
                  <a:srgbClr val="0070C0"/>
                </a:solidFill>
              </a:rPr>
              <a:t> 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786188" y="214313"/>
            <a:ext cx="5000625" cy="61436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000" b="1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b="1" dirty="0" smtClean="0"/>
              <a:t>Химическая реакция </a:t>
            </a:r>
            <a:r>
              <a:rPr lang="ru-RU" sz="2000" dirty="0" smtClean="0"/>
              <a:t>— превращение одного или нескольких исходных веществ в отличающиеся от них по химическому составу или строению вещества (продукты реакции).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CaO+H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O=Ca(OH)</a:t>
            </a:r>
            <a:r>
              <a:rPr lang="en-US" sz="2000" baseline="-25000" dirty="0" smtClean="0"/>
              <a:t>2</a:t>
            </a:r>
            <a:endParaRPr lang="ru-RU" sz="2000" baseline="-25000" dirty="0" smtClean="0"/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4HNO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=2H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O+4NO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+O</a:t>
            </a:r>
            <a:r>
              <a:rPr lang="en-US" sz="2000" baseline="-25000" dirty="0" smtClean="0"/>
              <a:t>2</a:t>
            </a:r>
            <a:endParaRPr lang="ru-RU" sz="2000" dirty="0" smtClean="0"/>
          </a:p>
          <a:p>
            <a:pPr eaLnBrk="1" hangingPunct="1"/>
            <a:r>
              <a:rPr lang="en-US" sz="2000" dirty="0" smtClean="0"/>
              <a:t>CuSO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+Fe=FeSO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+Cu</a:t>
            </a:r>
            <a:endParaRPr lang="ru-RU" sz="2000" dirty="0" smtClean="0"/>
          </a:p>
          <a:p>
            <a:pPr eaLnBrk="1" hangingPunct="1"/>
            <a:r>
              <a:rPr lang="en-US" sz="2000" dirty="0" smtClean="0"/>
              <a:t>AgNO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+KBr=</a:t>
            </a:r>
            <a:r>
              <a:rPr lang="en-US" sz="2000" dirty="0" err="1" smtClean="0"/>
              <a:t>AgBr</a:t>
            </a:r>
            <a:r>
              <a:rPr lang="ru-RU" sz="2000" dirty="0" smtClean="0"/>
              <a:t> </a:t>
            </a:r>
            <a:r>
              <a:rPr lang="en-US" sz="2000" dirty="0" smtClean="0"/>
              <a:t>+</a:t>
            </a:r>
            <a:r>
              <a:rPr lang="ru-RU" sz="2000" dirty="0" smtClean="0"/>
              <a:t>К </a:t>
            </a:r>
            <a:r>
              <a:rPr lang="en-US" sz="2000" dirty="0" smtClean="0"/>
              <a:t>NO</a:t>
            </a:r>
            <a:r>
              <a:rPr lang="en-US" sz="2000" baseline="-25000" dirty="0" smtClean="0"/>
              <a:t>3</a:t>
            </a:r>
            <a:endParaRPr lang="ru-RU" sz="2000" baseline="-25000" dirty="0" smtClean="0"/>
          </a:p>
          <a:p>
            <a:pPr eaLnBrk="1" hangingPunct="1"/>
            <a:r>
              <a:rPr lang="ru-RU" sz="2000" dirty="0" smtClean="0"/>
              <a:t>SO</a:t>
            </a:r>
            <a:r>
              <a:rPr lang="ru-RU" sz="2000" baseline="-25000" dirty="0" smtClean="0"/>
              <a:t>2</a:t>
            </a:r>
            <a:r>
              <a:rPr lang="ru-RU" sz="2000" dirty="0" smtClean="0"/>
              <a:t>+O</a:t>
            </a:r>
            <a:r>
              <a:rPr lang="ru-RU" sz="2000" baseline="-25000" dirty="0" smtClean="0"/>
              <a:t>2            </a:t>
            </a:r>
            <a:r>
              <a:rPr lang="ru-RU" sz="2000" dirty="0" smtClean="0"/>
              <a:t>SO</a:t>
            </a:r>
            <a:r>
              <a:rPr lang="ru-RU" sz="2000" baseline="-25000" dirty="0" smtClean="0"/>
              <a:t>3</a:t>
            </a:r>
            <a:endParaRPr lang="ru-RU" sz="2000" dirty="0" smtClean="0"/>
          </a:p>
          <a:p>
            <a:pPr eaLnBrk="1" hangingPunct="1"/>
            <a:r>
              <a:rPr lang="en-US" sz="2000" dirty="0" smtClean="0"/>
              <a:t>4Fe(OH)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+2H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O+O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=4Fe(OH)</a:t>
            </a:r>
            <a:r>
              <a:rPr lang="en-US" sz="2000" baseline="-25000" dirty="0" smtClean="0"/>
              <a:t>3</a:t>
            </a:r>
            <a:endParaRPr lang="ru-RU" sz="2000" baseline="-25000" dirty="0" smtClean="0"/>
          </a:p>
          <a:p>
            <a:pPr eaLnBrk="1" hangingPunct="1">
              <a:buFont typeface="Wingdings" pitchFamily="2" charset="2"/>
              <a:buNone/>
            </a:pPr>
            <a:endParaRPr lang="ru-RU" sz="2000" dirty="0" smtClean="0"/>
          </a:p>
          <a:p>
            <a:pPr eaLnBrk="1" hangingPunct="1"/>
            <a:r>
              <a:rPr lang="ru-RU" sz="2000" dirty="0" smtClean="0"/>
              <a:t>Что объединяет все эти реакции?</a:t>
            </a:r>
          </a:p>
          <a:p>
            <a:pPr eaLnBrk="1" hangingPunct="1"/>
            <a:r>
              <a:rPr lang="ru-RU" sz="2000" dirty="0" smtClean="0"/>
              <a:t>В чём их отличие?</a:t>
            </a:r>
          </a:p>
          <a:p>
            <a:pPr eaLnBrk="1" hangingPunct="1">
              <a:buNone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000" dirty="0" smtClean="0"/>
          </a:p>
        </p:txBody>
      </p:sp>
      <p:cxnSp>
        <p:nvCxnSpPr>
          <p:cNvPr id="7171" name="Прямая со стрелкой 12"/>
          <p:cNvCxnSpPr>
            <a:cxnSpLocks noChangeShapeType="1"/>
          </p:cNvCxnSpPr>
          <p:nvPr/>
        </p:nvCxnSpPr>
        <p:spPr bwMode="auto">
          <a:xfrm rot="10800000">
            <a:off x="5214938" y="4000500"/>
            <a:ext cx="500062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72" name="Прямая со стрелкой 10"/>
          <p:cNvCxnSpPr>
            <a:cxnSpLocks noChangeShapeType="1"/>
          </p:cNvCxnSpPr>
          <p:nvPr/>
        </p:nvCxnSpPr>
        <p:spPr bwMode="auto">
          <a:xfrm>
            <a:off x="5286375" y="4071938"/>
            <a:ext cx="500063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7173" name="Picture 3" descr="65590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71625"/>
            <a:ext cx="3117850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3880" cy="4187952"/>
          </a:xfrm>
        </p:spPr>
        <p:txBody>
          <a:bodyPr/>
          <a:lstStyle/>
          <a:p>
            <a:pPr lvl="8" algn="ctr"/>
            <a:r>
              <a:rPr lang="ru-RU" sz="4700" dirty="0" smtClean="0">
                <a:solidFill>
                  <a:srgbClr val="0070C0"/>
                </a:solidFill>
              </a:rPr>
              <a:t> </a:t>
            </a:r>
            <a:endParaRPr lang="ru-RU" sz="4700" dirty="0">
              <a:solidFill>
                <a:srgbClr val="0070C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57158" y="214290"/>
            <a:ext cx="8183880" cy="4187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marL="2148840" lvl="8" indent="-182880" algn="ctr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Какие условия должны выполняться, чтобы произошла   химическая реакция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1" descr="0003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4143380"/>
            <a:ext cx="4462462" cy="241776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765175"/>
            <a:ext cx="4191000" cy="5330825"/>
          </a:xfrm>
        </p:spPr>
        <p:txBody>
          <a:bodyPr>
            <a:normAutofit fontScale="925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dirty="0" smtClean="0"/>
              <a:t>Химические реакции происходят: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при смешении или физическом контакте реагентов самопроизвольно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при нагревании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при участии катализаторов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действии света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электрического тока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механического воздействия  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/>
              <a:t>измельчении и т. п. </a:t>
            </a:r>
          </a:p>
        </p:txBody>
      </p:sp>
      <p:pic>
        <p:nvPicPr>
          <p:cNvPr id="8195" name="Picture 7" descr="new_pa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14900" y="1916113"/>
            <a:ext cx="3695700" cy="3027362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14375" y="785813"/>
            <a:ext cx="4429125" cy="5330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Реакции, протекающие с выделением теплоты и света называются - </a:t>
            </a:r>
            <a:r>
              <a:rPr lang="ru-RU" sz="2400" b="1" dirty="0" smtClean="0">
                <a:hlinkClick r:id="rId2" action="ppaction://hlinkfile"/>
              </a:rPr>
              <a:t>РЕАКЦИЯМИ ГОРЕНИЯ</a:t>
            </a:r>
            <a:endParaRPr lang="en-US" sz="2400" b="1" dirty="0" smtClean="0"/>
          </a:p>
          <a:p>
            <a:pPr eaLnBrk="1" hangingPunct="1">
              <a:lnSpc>
                <a:spcPct val="80000"/>
              </a:lnSpc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Эндотермические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Экзотермические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dirty="0" smtClean="0"/>
              <a:t> 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    4Al+3O</a:t>
            </a:r>
            <a:r>
              <a:rPr lang="ru-RU" sz="2400" baseline="-25000" dirty="0" smtClean="0"/>
              <a:t>2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  </a:t>
            </a:r>
            <a:r>
              <a:rPr lang="ru-RU" sz="2400" dirty="0" smtClean="0"/>
              <a:t>2Al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O</a:t>
            </a:r>
            <a:r>
              <a:rPr lang="ru-RU" sz="2400" baseline="-25000" dirty="0" smtClean="0"/>
              <a:t>3</a:t>
            </a:r>
            <a:r>
              <a:rPr lang="ru-RU" sz="2400" dirty="0" smtClean="0"/>
              <a:t>+</a:t>
            </a:r>
            <a:r>
              <a:rPr lang="ru-RU" sz="2400" b="1" dirty="0" smtClean="0"/>
              <a:t>Q</a:t>
            </a:r>
            <a:endParaRPr lang="ru-RU" sz="2400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/>
              <a:t> 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dirty="0" smtClean="0"/>
              <a:t>    </a:t>
            </a:r>
            <a:r>
              <a:rPr lang="ru-RU" sz="2400" dirty="0" smtClean="0"/>
              <a:t>N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+O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     2NO-</a:t>
            </a:r>
            <a:r>
              <a:rPr lang="ru-RU" sz="2400" b="1" dirty="0" smtClean="0"/>
              <a:t>Q</a:t>
            </a:r>
            <a:endParaRPr lang="ru-RU" sz="2400" dirty="0" smtClean="0"/>
          </a:p>
        </p:txBody>
      </p:sp>
      <p:cxnSp>
        <p:nvCxnSpPr>
          <p:cNvPr id="10243" name="Прямая со стрелкой 4"/>
          <p:cNvCxnSpPr>
            <a:cxnSpLocks noChangeShapeType="1"/>
          </p:cNvCxnSpPr>
          <p:nvPr/>
        </p:nvCxnSpPr>
        <p:spPr bwMode="auto">
          <a:xfrm>
            <a:off x="2285984" y="4429132"/>
            <a:ext cx="428628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244" name="Прямая со стрелкой 6"/>
          <p:cNvCxnSpPr>
            <a:cxnSpLocks noChangeShapeType="1"/>
          </p:cNvCxnSpPr>
          <p:nvPr/>
        </p:nvCxnSpPr>
        <p:spPr bwMode="auto">
          <a:xfrm rot="10800000" flipV="1">
            <a:off x="2357423" y="4572006"/>
            <a:ext cx="428629" cy="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10245" name="Picture 7" descr="hkl20071030-10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90473"/>
            <a:ext cx="4298561" cy="315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31981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2643174" y="371475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>
            <a:off x="2643174" y="392906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Каковы признаки химических реакций?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4" name="Picture 11" descr="0003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4143380"/>
            <a:ext cx="4462462" cy="2417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7" descr="posuda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75" y="571500"/>
            <a:ext cx="2143125" cy="2859088"/>
          </a:xfrm>
        </p:spPr>
      </p:pic>
      <p:sp>
        <p:nvSpPr>
          <p:cNvPr id="46090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1066800" y="3286123"/>
            <a:ext cx="7543800" cy="2809877"/>
          </a:xfrm>
        </p:spPr>
        <p:txBody>
          <a:bodyPr>
            <a:noAutofit/>
          </a:bodyPr>
          <a:lstStyle/>
          <a:p>
            <a:pPr marL="265176" indent="-265176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Признаки химических реакций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265176" indent="-265176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Изменение цвета     </a:t>
            </a:r>
          </a:p>
          <a:p>
            <a:pPr marL="265176" indent="-265176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Выпадение осадка</a:t>
            </a:r>
          </a:p>
          <a:p>
            <a:pPr marL="265176" indent="-265176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Выделение тепла и света</a:t>
            </a:r>
          </a:p>
          <a:p>
            <a:pPr marL="265176" indent="-265176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Выделение газа</a:t>
            </a:r>
          </a:p>
          <a:p>
            <a:pPr marL="265176" indent="-265176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Появление характерного запаха </a:t>
            </a:r>
            <a:endParaRPr lang="ru-RU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111</TotalTime>
  <Words>481</Words>
  <Application>Microsoft Office PowerPoint</Application>
  <PresentationFormat>Экран (4:3)</PresentationFormat>
  <Paragraphs>117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Химия – это область чудес, в ней скрыто счастье человечества, величайшие завоевания разума будут сделаны именно в этой области.   (М.ГОРЬКИЙ) </vt:lpstr>
      <vt:lpstr>Типы химических реакций</vt:lpstr>
      <vt:lpstr>Что такое  химическая  реакция?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Типы химических реакций</vt:lpstr>
      <vt:lpstr>Типы химических реакций</vt:lpstr>
      <vt:lpstr>Типы химических реакций</vt:lpstr>
      <vt:lpstr>Типы химических реакций</vt:lpstr>
      <vt:lpstr>Слайд 18</vt:lpstr>
      <vt:lpstr>Напишите уравнение реакции, определите тип реакции и поставьте коэффициенты  </vt:lpstr>
      <vt:lpstr>Напишите формулы данных веществ. Составьте уравнение реакции разложения. </vt:lpstr>
      <vt:lpstr>Источники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– это область чудес, в ней скрыто счастье человечества, величайшие завоевания разума будут сделаны именно в этой области.   (М.ГОРЬКИЙ) </dc:title>
  <dc:creator>Admin</dc:creator>
  <cp:lastModifiedBy>Admin</cp:lastModifiedBy>
  <cp:revision>11</cp:revision>
  <dcterms:created xsi:type="dcterms:W3CDTF">2011-01-27T02:17:11Z</dcterms:created>
  <dcterms:modified xsi:type="dcterms:W3CDTF">2012-12-04T09:28:51Z</dcterms:modified>
</cp:coreProperties>
</file>