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3"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9" d="100"/>
          <a:sy n="79" d="100"/>
        </p:scale>
        <p:origin x="-48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28.04.2013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5B106E36-FD25-4E2D-B0AA-010F637433A0}" type="datetimeFigureOut">
              <a:rPr lang="ru-RU" smtClean="0"/>
              <a:pPr/>
              <a:t>28.04.2013</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B106E36-FD25-4E2D-B0AA-010F637433A0}" type="datetimeFigureOut">
              <a:rPr lang="ru-RU" smtClean="0"/>
              <a:pPr/>
              <a:t>28.04.2013</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00100" y="285729"/>
            <a:ext cx="7458100" cy="1143007"/>
          </a:xfrm>
        </p:spPr>
        <p:txBody>
          <a:bodyPr>
            <a:normAutofit fontScale="90000"/>
          </a:bodyPr>
          <a:lstStyle/>
          <a:p>
            <a:r>
              <a:rPr lang="ru-RU" sz="2800" b="1" dirty="0" smtClean="0"/>
              <a:t>        ХЕМНИЦЕР ИВАН ИВАНОВИЧ   </a:t>
            </a:r>
            <a:br>
              <a:rPr lang="ru-RU" sz="2800" b="1" dirty="0" smtClean="0"/>
            </a:br>
            <a:r>
              <a:rPr lang="ru-RU" sz="2800" b="1" dirty="0" smtClean="0"/>
              <a:t>    </a:t>
            </a:r>
            <a:r>
              <a:rPr lang="ru-RU" sz="2000" dirty="0" smtClean="0"/>
              <a:t>(5 (16) января 1745-</a:t>
            </a:r>
            <a:r>
              <a:rPr lang="ru-RU" sz="2000" b="1" dirty="0" smtClean="0"/>
              <a:t>   </a:t>
            </a:r>
            <a:r>
              <a:rPr lang="ru-RU" sz="2000" dirty="0" smtClean="0"/>
              <a:t>19 (30) марта 1784)</a:t>
            </a:r>
            <a:r>
              <a:rPr lang="ru-RU" sz="2000" b="1" dirty="0" smtClean="0"/>
              <a:t>        </a:t>
            </a:r>
            <a:r>
              <a:rPr lang="ru-RU" sz="2800" b="1" dirty="0" smtClean="0"/>
              <a:t> </a:t>
            </a:r>
            <a:endParaRPr lang="ru-RU" sz="2800" dirty="0"/>
          </a:p>
        </p:txBody>
      </p:sp>
      <p:sp>
        <p:nvSpPr>
          <p:cNvPr id="3" name="Подзаголовок 2"/>
          <p:cNvSpPr>
            <a:spLocks noGrp="1"/>
          </p:cNvSpPr>
          <p:nvPr>
            <p:ph type="subTitle" idx="1"/>
          </p:nvPr>
        </p:nvSpPr>
        <p:spPr>
          <a:xfrm>
            <a:off x="1000100" y="2071678"/>
            <a:ext cx="7358114" cy="4071966"/>
          </a:xfrm>
        </p:spPr>
        <p:txBody>
          <a:bodyPr/>
          <a:lstStyle/>
          <a:p>
            <a:endParaRPr lang="ru-RU" dirty="0"/>
          </a:p>
        </p:txBody>
      </p:sp>
      <p:pic>
        <p:nvPicPr>
          <p:cNvPr id="1028" name="Picture 4" descr="C:\Users\User\Desktop\198974_640.jpg"/>
          <p:cNvPicPr>
            <a:picLocks noChangeAspect="1" noChangeArrowheads="1"/>
          </p:cNvPicPr>
          <p:nvPr/>
        </p:nvPicPr>
        <p:blipFill>
          <a:blip r:embed="rId2"/>
          <a:srcRect/>
          <a:stretch>
            <a:fillRect/>
          </a:stretch>
        </p:blipFill>
        <p:spPr bwMode="auto">
          <a:xfrm>
            <a:off x="714348" y="1500174"/>
            <a:ext cx="7858180" cy="500066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Биография</a:t>
            </a:r>
            <a:endParaRPr lang="ru-RU" sz="2800" dirty="0"/>
          </a:p>
        </p:txBody>
      </p:sp>
      <p:sp>
        <p:nvSpPr>
          <p:cNvPr id="3" name="Содержимое 2"/>
          <p:cNvSpPr>
            <a:spLocks noGrp="1"/>
          </p:cNvSpPr>
          <p:nvPr>
            <p:ph sz="half" idx="1"/>
          </p:nvPr>
        </p:nvSpPr>
        <p:spPr/>
        <p:txBody>
          <a:bodyPr>
            <a:normAutofit fontScale="92500" lnSpcReduction="10000"/>
          </a:bodyPr>
          <a:lstStyle/>
          <a:p>
            <a:r>
              <a:rPr lang="ru-RU" sz="2000" dirty="0" smtClean="0"/>
              <a:t>Родился Иван Иванович </a:t>
            </a:r>
            <a:r>
              <a:rPr lang="ru-RU" sz="2000" dirty="0" err="1" smtClean="0"/>
              <a:t>Хемницер</a:t>
            </a:r>
            <a:r>
              <a:rPr lang="ru-RU" sz="2000" dirty="0" smtClean="0"/>
              <a:t> в </a:t>
            </a:r>
            <a:r>
              <a:rPr lang="ru-RU" sz="2000" dirty="0" err="1" smtClean="0"/>
              <a:t>Енотаевской</a:t>
            </a:r>
            <a:r>
              <a:rPr lang="ru-RU" sz="2000" dirty="0" smtClean="0"/>
              <a:t> крепости. Отец его - выходец из Саксонии - в молодости переселился в Россию и поступил на службу в качестве военного штаб–лекаря. Ему довелось немало постранствовать по калмыцким степям, прежде чем он с семьей не поселился в Астрахани. В этих странствиях трудно было учить и воспитывать детей. Отец выучил сына немецкому и латинскому языкам и начальным правилам арифметики. </a:t>
            </a:r>
            <a:endParaRPr lang="ru-RU" sz="2000" dirty="0"/>
          </a:p>
        </p:txBody>
      </p:sp>
      <p:sp>
        <p:nvSpPr>
          <p:cNvPr id="4" name="Содержимое 3"/>
          <p:cNvSpPr>
            <a:spLocks noGrp="1"/>
          </p:cNvSpPr>
          <p:nvPr>
            <p:ph sz="half" idx="2"/>
          </p:nvPr>
        </p:nvSpPr>
        <p:spPr/>
        <p:txBody>
          <a:bodyPr>
            <a:normAutofit fontScale="92500" lnSpcReduction="10000"/>
          </a:bodyPr>
          <a:lstStyle/>
          <a:p>
            <a:r>
              <a:rPr lang="ru-RU" sz="2000" dirty="0" smtClean="0"/>
              <a:t>При переезде в Астрахань он отдал шестилетнего сына в ученье местному пастору </a:t>
            </a:r>
            <a:r>
              <a:rPr lang="ru-RU" sz="2000" dirty="0" err="1" smtClean="0"/>
              <a:t>Нейбауэру</a:t>
            </a:r>
            <a:r>
              <a:rPr lang="ru-RU" sz="2000" dirty="0" smtClean="0"/>
              <a:t>. Будущий баснописец оказался весьма тихим и усидчивым ребенком. В 1755 году отец </a:t>
            </a:r>
            <a:r>
              <a:rPr lang="ru-RU" sz="2000" dirty="0" err="1" smtClean="0"/>
              <a:t>Хемницера</a:t>
            </a:r>
            <a:r>
              <a:rPr lang="ru-RU" sz="2000" dirty="0" smtClean="0"/>
              <a:t> перебрался с семьей в Петербург. Обстановка, в которой воспитывался </a:t>
            </a:r>
            <a:r>
              <a:rPr lang="ru-RU" sz="2000" dirty="0" err="1" smtClean="0"/>
              <a:t>Хемницер</a:t>
            </a:r>
            <a:r>
              <a:rPr lang="ru-RU" sz="2000" dirty="0" smtClean="0"/>
              <a:t>, была очень скромной. В 13 лет </a:t>
            </a:r>
            <a:r>
              <a:rPr lang="ru-RU" sz="2000" dirty="0" err="1" smtClean="0"/>
              <a:t>Хемницер</a:t>
            </a:r>
            <a:r>
              <a:rPr lang="ru-RU" sz="2000" dirty="0" smtClean="0"/>
              <a:t> покинул отчий дом. Скрыв свой возраст, против воли отца, он поступил добровольцем в солдаты пехотного Петербургского полка.</a:t>
            </a:r>
            <a:endParaRPr lang="ru-RU"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Военная служба</a:t>
            </a:r>
            <a:endParaRPr lang="ru-RU" sz="2800" dirty="0"/>
          </a:p>
        </p:txBody>
      </p:sp>
      <p:sp>
        <p:nvSpPr>
          <p:cNvPr id="3" name="Содержимое 2"/>
          <p:cNvSpPr>
            <a:spLocks noGrp="1"/>
          </p:cNvSpPr>
          <p:nvPr>
            <p:ph sz="half" idx="1"/>
          </p:nvPr>
        </p:nvSpPr>
        <p:spPr/>
        <p:txBody>
          <a:bodyPr>
            <a:normAutofit/>
          </a:bodyPr>
          <a:lstStyle/>
          <a:p>
            <a:r>
              <a:rPr lang="ru-RU" sz="2000" dirty="0" smtClean="0"/>
              <a:t>На военной службе </a:t>
            </a:r>
            <a:r>
              <a:rPr lang="ru-RU" sz="2000" dirty="0" err="1" smtClean="0"/>
              <a:t>Хемницер</a:t>
            </a:r>
            <a:r>
              <a:rPr lang="ru-RU" sz="2000" dirty="0" smtClean="0"/>
              <a:t> пробыл целых двенадцать лет. Благодаря своей добросовестности он дослужился до сержантского чина, а в 1766 году был произведен в поручика. Будущий баснописец принимал участие в войне с Пруссией, находясь на адъютантских должностях. </a:t>
            </a:r>
            <a:endParaRPr lang="ru-RU" sz="2000" dirty="0"/>
          </a:p>
        </p:txBody>
      </p:sp>
      <p:pic>
        <p:nvPicPr>
          <p:cNvPr id="3074" name="Picture 2" descr="C:\Users\User\Desktop\ivan_hemnicer-226x300.jpg"/>
          <p:cNvPicPr>
            <a:picLocks noGrp="1" noChangeAspect="1" noChangeArrowheads="1"/>
          </p:cNvPicPr>
          <p:nvPr>
            <p:ph sz="half" idx="2"/>
          </p:nvPr>
        </p:nvPicPr>
        <p:blipFill>
          <a:blip r:embed="rId2"/>
          <a:srcRect/>
          <a:stretch>
            <a:fillRect/>
          </a:stretch>
        </p:blipFill>
        <p:spPr bwMode="auto">
          <a:xfrm>
            <a:off x="4857752" y="1285860"/>
            <a:ext cx="3536102" cy="469394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5631580"/>
          </a:xfrm>
        </p:spPr>
        <p:txBody>
          <a:bodyPr/>
          <a:lstStyle/>
          <a:p>
            <a:r>
              <a:rPr lang="ru-RU" sz="2000" dirty="0" smtClean="0"/>
              <a:t>В Северной столице </a:t>
            </a:r>
            <a:r>
              <a:rPr lang="ru-RU" sz="2000" dirty="0" err="1" smtClean="0"/>
              <a:t>Хемницер</a:t>
            </a:r>
            <a:r>
              <a:rPr lang="ru-RU" sz="2000" dirty="0" smtClean="0"/>
              <a:t> попал в кружок Державина, где собирались лучшие представители молодежи. Здесь и читал он свои первые басни и оды. Здесь же в 1779 году </a:t>
            </a:r>
            <a:r>
              <a:rPr lang="ru-RU" sz="2000" dirty="0" err="1" smtClean="0"/>
              <a:t>Хемницер</a:t>
            </a:r>
            <a:r>
              <a:rPr lang="ru-RU" sz="2000" dirty="0" smtClean="0"/>
              <a:t> издал первую книгу басен под заголовком «Басни и сказки»В этом издании были помещены 33 басни. </a:t>
            </a:r>
            <a:br>
              <a:rPr lang="ru-RU" sz="2000" dirty="0" smtClean="0"/>
            </a:br>
            <a:r>
              <a:rPr lang="ru-RU" sz="2000" dirty="0" smtClean="0"/>
              <a:t>После ухода из Горного училища (в 1781 году) вопрос о службе встал перед баснописцем как самая острая необходимость. В начале 1782 года друзьям удалось найти для него место. В турецком городе Смирне с помощью связей писателя Н. А. Львова удалось определить </a:t>
            </a:r>
            <a:r>
              <a:rPr lang="ru-RU" sz="2000" dirty="0" err="1" smtClean="0"/>
              <a:t>Хемницера</a:t>
            </a:r>
            <a:r>
              <a:rPr lang="ru-RU" sz="2000" dirty="0" smtClean="0"/>
              <a:t> на должность генерального консула. Пребывание </a:t>
            </a:r>
            <a:r>
              <a:rPr lang="ru-RU" sz="2000" dirty="0" err="1" smtClean="0"/>
              <a:t>Хемницера</a:t>
            </a:r>
            <a:r>
              <a:rPr lang="ru-RU" sz="2000" dirty="0" smtClean="0"/>
              <a:t> в Смирне совпало с обострением </a:t>
            </a:r>
            <a:r>
              <a:rPr lang="ru-RU" sz="2000" dirty="0" err="1" smtClean="0"/>
              <a:t>русско</a:t>
            </a:r>
            <a:r>
              <a:rPr lang="ru-RU" sz="2000" dirty="0" smtClean="0"/>
              <a:t>–турецких отношений после присоединения к России Крыма. Неблагоприятный климат Смирны способствовал тяжелой болезни, которая вскоре привела к гибели баснописца. 20 марта 1784 года он умер. </a:t>
            </a:r>
            <a:endParaRPr lang="ru-RU"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Историческая заслуга </a:t>
            </a:r>
            <a:r>
              <a:rPr lang="ru-RU" sz="2800" dirty="0" err="1" smtClean="0"/>
              <a:t>Хемницера</a:t>
            </a:r>
            <a:endParaRPr lang="ru-RU" sz="2800" dirty="0"/>
          </a:p>
        </p:txBody>
      </p:sp>
      <p:sp>
        <p:nvSpPr>
          <p:cNvPr id="3" name="Содержимое 2"/>
          <p:cNvSpPr>
            <a:spLocks noGrp="1"/>
          </p:cNvSpPr>
          <p:nvPr>
            <p:ph sz="half" idx="1"/>
          </p:nvPr>
        </p:nvSpPr>
        <p:spPr/>
        <p:txBody>
          <a:bodyPr>
            <a:normAutofit/>
          </a:bodyPr>
          <a:lstStyle/>
          <a:p>
            <a:r>
              <a:rPr lang="ru-RU" sz="2000" dirty="0" smtClean="0"/>
              <a:t>После смерти </a:t>
            </a:r>
            <a:r>
              <a:rPr lang="ru-RU" sz="2000" dirty="0" err="1" smtClean="0"/>
              <a:t>Хемницера</a:t>
            </a:r>
            <a:r>
              <a:rPr lang="ru-RU" sz="2000" dirty="0" smtClean="0"/>
              <a:t> его друзья отобрали в сохранившихся бумагах поэта ряд басен и, вместе с ранее опубликованными им самим, издали их в 1799 году под названием „Басни и сказки И. И. </a:t>
            </a:r>
            <a:r>
              <a:rPr lang="ru-RU" sz="2000" dirty="0" err="1" smtClean="0"/>
              <a:t>Хемницера</a:t>
            </a:r>
            <a:r>
              <a:rPr lang="ru-RU" sz="2000" dirty="0" smtClean="0"/>
              <a:t> в трех частях”. </a:t>
            </a:r>
            <a:endParaRPr lang="ru-RU" sz="2000" dirty="0"/>
          </a:p>
        </p:txBody>
      </p:sp>
      <p:sp>
        <p:nvSpPr>
          <p:cNvPr id="4" name="Содержимое 3"/>
          <p:cNvSpPr>
            <a:spLocks noGrp="1"/>
          </p:cNvSpPr>
          <p:nvPr>
            <p:ph sz="half" idx="2"/>
          </p:nvPr>
        </p:nvSpPr>
        <p:spPr/>
        <p:txBody>
          <a:bodyPr>
            <a:normAutofit/>
          </a:bodyPr>
          <a:lstStyle/>
          <a:p>
            <a:r>
              <a:rPr lang="ru-RU" sz="2000" dirty="0" smtClean="0"/>
              <a:t>Основная историческая заслуга </a:t>
            </a:r>
            <a:r>
              <a:rPr lang="ru-RU" sz="2000" dirty="0" err="1" smtClean="0"/>
              <a:t>Хемницера</a:t>
            </a:r>
            <a:r>
              <a:rPr lang="ru-RU" sz="2000" dirty="0" smtClean="0"/>
              <a:t> в том, что его басни имели сатирическую направленность, идейную глубину, в них он защищал интересы простого труженика, критиковал феодально-крепостнические порядки. Его поэтическое кредо определено в словах: </a:t>
            </a:r>
            <a:br>
              <a:rPr lang="ru-RU" sz="2000" dirty="0" smtClean="0"/>
            </a:br>
            <a:r>
              <a:rPr lang="ru-RU" sz="2000" dirty="0" smtClean="0"/>
              <a:t>« В природе, в простоте он истину искал: </a:t>
            </a:r>
            <a:br>
              <a:rPr lang="ru-RU" sz="2000" dirty="0" smtClean="0"/>
            </a:br>
            <a:r>
              <a:rPr lang="ru-RU" sz="2000" dirty="0" smtClean="0"/>
              <a:t>Как видел, так ее писал». </a:t>
            </a:r>
            <a:endParaRPr lang="ru-RU"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4917200"/>
          </a:xfrm>
        </p:spPr>
        <p:txBody>
          <a:bodyPr/>
          <a:lstStyle/>
          <a:p>
            <a:r>
              <a:rPr lang="ru-RU" sz="2000" dirty="0" smtClean="0"/>
              <a:t>Творчество первого русского баснописца обладает той художественной выразительностью, доходчивостью, остроумием, которое обеспечило ему широкую популярность. Достаточно сказать, что до середины XIX века вышло 35 изданий басен </a:t>
            </a:r>
            <a:r>
              <a:rPr lang="ru-RU" sz="2000" dirty="0" err="1" smtClean="0"/>
              <a:t>Хемницера</a:t>
            </a:r>
            <a:r>
              <a:rPr lang="ru-RU" sz="2000" dirty="0" smtClean="0"/>
              <a:t>. </a:t>
            </a:r>
            <a:br>
              <a:rPr lang="ru-RU" sz="2000" dirty="0" smtClean="0"/>
            </a:br>
            <a:r>
              <a:rPr lang="ru-RU" sz="2000" dirty="0" smtClean="0"/>
              <a:t>Но </a:t>
            </a:r>
            <a:r>
              <a:rPr lang="ru-RU" sz="2000" dirty="0" err="1" smtClean="0"/>
              <a:t>Хемницер</a:t>
            </a:r>
            <a:r>
              <a:rPr lang="ru-RU" sz="2000" dirty="0" smtClean="0"/>
              <a:t> сочинял не только басни, он писал сатиры, едкие эпиграммы, стихи, многие из которых перешли в пословицы и поговорки: «Чужого не замай, а береги свое», «Иному и в делах лужайка – океан», «Уж легче нет, как </a:t>
            </a:r>
            <a:r>
              <a:rPr lang="ru-RU" sz="2000" dirty="0" err="1" smtClean="0"/>
              <a:t>дураком</a:t>
            </a:r>
            <a:r>
              <a:rPr lang="ru-RU" sz="2000" dirty="0" smtClean="0"/>
              <a:t> прожить» и т. д. </a:t>
            </a:r>
            <a:endParaRPr lang="ru-RU"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smtClean="0"/>
              <a:t/>
            </a:r>
            <a:br>
              <a:rPr lang="ru-RU" sz="2000" dirty="0" smtClean="0"/>
            </a:br>
            <a:r>
              <a:rPr lang="ru-RU" sz="2000" b="1" dirty="0" smtClean="0"/>
              <a:t>16 января 2010 г. исполнилось 265 года со дня рождения баснописца, поэта нашего земляка Ивана </a:t>
            </a:r>
            <a:r>
              <a:rPr lang="ru-RU" sz="2000" b="1" dirty="0" err="1" smtClean="0"/>
              <a:t>Хемницера</a:t>
            </a:r>
            <a:r>
              <a:rPr lang="ru-RU" sz="2800" b="1" dirty="0" smtClean="0"/>
              <a:t>.</a:t>
            </a:r>
            <a:endParaRPr lang="ru-RU" sz="2800" dirty="0"/>
          </a:p>
        </p:txBody>
      </p:sp>
      <p:sp>
        <p:nvSpPr>
          <p:cNvPr id="3" name="Текст 2"/>
          <p:cNvSpPr>
            <a:spLocks noGrp="1"/>
          </p:cNvSpPr>
          <p:nvPr>
            <p:ph type="body" idx="2"/>
          </p:nvPr>
        </p:nvSpPr>
        <p:spPr>
          <a:xfrm>
            <a:off x="685800" y="1435100"/>
            <a:ext cx="3314696" cy="4572000"/>
          </a:xfrm>
        </p:spPr>
        <p:txBody>
          <a:bodyPr>
            <a:normAutofit/>
          </a:bodyPr>
          <a:lstStyle/>
          <a:p>
            <a:r>
              <a:rPr lang="ru-RU" sz="2000" b="1" dirty="0" smtClean="0"/>
              <a:t>16 января 2010 г. исполнилось 265 года со дня рождения баснописца, поэта нашего земляка Ивана </a:t>
            </a:r>
            <a:r>
              <a:rPr lang="ru-RU" sz="2000" b="1" dirty="0" err="1" smtClean="0"/>
              <a:t>Хемницера</a:t>
            </a:r>
            <a:r>
              <a:rPr lang="ru-RU" sz="2800" b="1" dirty="0" smtClean="0"/>
              <a:t>.</a:t>
            </a:r>
            <a:endParaRPr lang="ru-RU" sz="2000" dirty="0"/>
          </a:p>
        </p:txBody>
      </p:sp>
      <p:pic>
        <p:nvPicPr>
          <p:cNvPr id="2050" name="Picture 2" descr="C:\Users\User\Desktop\3351.jpg"/>
          <p:cNvPicPr>
            <a:picLocks noGrp="1" noChangeAspect="1" noChangeArrowheads="1"/>
          </p:cNvPicPr>
          <p:nvPr>
            <p:ph sz="half" idx="1"/>
          </p:nvPr>
        </p:nvPicPr>
        <p:blipFill>
          <a:blip r:embed="rId2"/>
          <a:srcRect/>
          <a:stretch>
            <a:fillRect/>
          </a:stretch>
        </p:blipFill>
        <p:spPr bwMode="auto">
          <a:xfrm>
            <a:off x="4214810" y="1435100"/>
            <a:ext cx="3774760" cy="4572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27</TotalTime>
  <Words>320</Words>
  <PresentationFormat>Экран (4:3)</PresentationFormat>
  <Paragraphs>13</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Метро</vt:lpstr>
      <vt:lpstr>        ХЕМНИЦЕР ИВАН ИВАНОВИЧ        (5 (16) января 1745-   19 (30) марта 1784)         </vt:lpstr>
      <vt:lpstr>Биография</vt:lpstr>
      <vt:lpstr>Военная служба</vt:lpstr>
      <vt:lpstr>В Северной столице Хемницер попал в кружок Державина, где собирались лучшие представители молодежи. Здесь и читал он свои первые басни и оды. Здесь же в 1779 году Хемницер издал первую книгу басен под заголовком «Басни и сказки»В этом издании были помещены 33 басни.  После ухода из Горного училища (в 1781 году) вопрос о службе встал перед баснописцем как самая острая необходимость. В начале 1782 года друзьям удалось найти для него место. В турецком городе Смирне с помощью связей писателя Н. А. Львова удалось определить Хемницера на должность генерального консула. Пребывание Хемницера в Смирне совпало с обострением русско–турецких отношений после присоединения к России Крыма. Неблагоприятный климат Смирны способствовал тяжелой болезни, которая вскоре привела к гибели баснописца. 20 марта 1784 года он умер. </vt:lpstr>
      <vt:lpstr>Историческая заслуга Хемницера</vt:lpstr>
      <vt:lpstr>Творчество первого русского баснописца обладает той художественной выразительностью, доходчивостью, остроумием, которое обеспечило ему широкую популярность. Достаточно сказать, что до середины XIX века вышло 35 изданий басен Хемницера.  Но Хемницер сочинял не только басни, он писал сатиры, едкие эпиграммы, стихи, многие из которых перешли в пословицы и поговорки: «Чужого не замай, а береги свое», «Иному и в делах лужайка – океан», «Уж легче нет, как дураком прожить» и т. д. </vt:lpstr>
      <vt:lpstr> 16 января 2010 г. исполнилось 265 года со дня рождения баснописца, поэта нашего земляка Ивана Хемницера.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ХЕМНИЦЕР ИВАН ИВАНОВИЧ      (5 (16) января 1745-   19 (30) марта 1784)         </dc:title>
  <dc:creator>User</dc:creator>
  <cp:lastModifiedBy>USER</cp:lastModifiedBy>
  <cp:revision>7</cp:revision>
  <dcterms:created xsi:type="dcterms:W3CDTF">2013-04-25T12:02:17Z</dcterms:created>
  <dcterms:modified xsi:type="dcterms:W3CDTF">2013-04-28T14:10:17Z</dcterms:modified>
</cp:coreProperties>
</file>