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62" r:id="rId5"/>
    <p:sldId id="263" r:id="rId6"/>
    <p:sldId id="260" r:id="rId7"/>
    <p:sldId id="271" r:id="rId8"/>
    <p:sldId id="264" r:id="rId9"/>
    <p:sldId id="265" r:id="rId10"/>
    <p:sldId id="266" r:id="rId11"/>
    <p:sldId id="267" r:id="rId12"/>
    <p:sldId id="268" r:id="rId13"/>
    <p:sldId id="272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64"/>
      <c:perspective val="30"/>
    </c:view3D>
    <c:plotArea>
      <c:layout/>
      <c:pie3DChart>
        <c:varyColors val="1"/>
        <c:ser>
          <c:idx val="0"/>
          <c:order val="0"/>
          <c:explosion val="13"/>
          <c:dPt>
            <c:idx val="0"/>
            <c:explosion val="31"/>
          </c:dPt>
          <c:dLbls>
            <c:dLbl>
              <c:idx val="0"/>
              <c:layout>
                <c:manualLayout>
                  <c:x val="-0.11527412249504466"/>
                  <c:y val="-0.19007623534415338"/>
                </c:manualLayout>
              </c:layout>
              <c:spPr/>
              <c:txPr>
                <a:bodyPr/>
                <a:lstStyle/>
                <a:p>
                  <a:pPr>
                    <a:defRPr sz="1800"/>
                  </a:pPr>
                  <a:endParaRPr lang="ru-RU"/>
                </a:p>
              </c:txPr>
              <c:showPercent val="1"/>
            </c:dLbl>
            <c:dLbl>
              <c:idx val="1"/>
              <c:layout>
                <c:manualLayout>
                  <c:x val="5.0258497643231814E-2"/>
                  <c:y val="-1.8263031355619332E-2"/>
                </c:manualLayout>
              </c:layout>
              <c:showPercent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Лист1!$A$1:$A$2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17</c:v>
                </c:pt>
                <c:pt idx="1">
                  <c:v>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37712180271431434"/>
          <c:y val="0.1291459483798498"/>
          <c:w val="0.12165852532322352"/>
          <c:h val="9.2831735478173374E-2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5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explosion val="32"/>
          <c:dLbls>
            <c:dLbl>
              <c:idx val="0"/>
              <c:layout>
                <c:manualLayout>
                  <c:x val="5.7884587343248826E-2"/>
                  <c:y val="-5.0459758508852114E-2"/>
                </c:manualLayout>
              </c:layout>
              <c:showPercent val="1"/>
            </c:dLbl>
            <c:dLbl>
              <c:idx val="1"/>
              <c:layout>
                <c:manualLayout>
                  <c:x val="-0.11559358899582002"/>
                  <c:y val="-0.31043757980345865"/>
                </c:manualLayout>
              </c:layout>
              <c:showPercent val="1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Лист1!$A$1:$A$2</c:f>
              <c:strCache>
                <c:ptCount val="2"/>
                <c:pt idx="0">
                  <c:v>да </c:v>
                </c:pt>
                <c:pt idx="1">
                  <c:v>нет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5</c:v>
                </c:pt>
                <c:pt idx="1">
                  <c:v>15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40389909594634027"/>
          <c:y val="1.9642228626261429E-2"/>
          <c:w val="0.15825119082336947"/>
          <c:h val="0.1012498334608568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6DB1A-E81E-4A7B-B155-FB3C3108F2F9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22B09-2816-4996-99F3-23428875C8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989BA-5F00-4965-A614-7DC4EE2A0669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B6CD7-1992-4531-9BFD-2A920D4DFD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1FD0F-8E0E-444B-9100-3A8CC3FF053D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AB14-8E3E-498D-8BE9-200D1E7CC1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1EA26-3CCE-485C-890F-FBC1CD002C25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AC3DC-6013-4A48-9041-F2316CBB03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274FB-054F-4889-8E76-0F9F85C99B3B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A9B-6475-4944-8A47-8D1B3183F8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90468-4DF4-4094-9369-0FE35A48370A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3C5B2-6ECB-42B3-BDA1-465304540E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5378B-A19D-4C82-BF31-3FD00DC16351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36A05-1DB8-4CDC-9F89-555FD8E78D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CC30C-ECEC-4562-8549-7E40B60B031A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83128-0DF4-4D66-9279-BB1C555BEB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DD0DC-728F-4382-B6BB-A12E0CA62D6C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3B9FA-F0F6-4A88-86ED-7209947F1D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078AA-F1AF-4EDA-B3BE-8B582D82A0A1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B4732-3E29-44E7-AC68-24AEF7279A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B7ADC-244F-465E-BB6C-698B4B1A995B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7D2F5-C682-4DFF-B1F2-B781F979D3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E05C00-C6A1-4CDD-9583-2DE00018F9D5}" type="datetimeFigureOut">
              <a:rPr lang="ru-RU"/>
              <a:pPr>
                <a:defRPr/>
              </a:pPr>
              <a:t>30.04.2013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93295C-1721-4338-9E6D-A7A58438D7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podrostkidiety.com/stati/pitanie_podrostkov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44824"/>
            <a:ext cx="8784976" cy="2880320"/>
          </a:xfrm>
          <a:scene3d>
            <a:camera prst="orthographicFront"/>
            <a:lightRig rig="threePt" dir="t"/>
          </a:scene3d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000" b="1" dirty="0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Impact" pitchFamily="34" charset="0"/>
                <a:ea typeface="Adobe Heiti Std R" pitchFamily="34" charset="-128"/>
              </a:rPr>
              <a:t>Рацион   питания подростка</a:t>
            </a:r>
            <a:endParaRPr lang="ru-RU" sz="8000" b="1" dirty="0">
              <a:ln w="10541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Impact" pitchFamily="34" charset="0"/>
              <a:ea typeface="Adobe Heiti Std R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4300" y="4797425"/>
            <a:ext cx="5032375" cy="1800225"/>
          </a:xfrm>
        </p:spPr>
        <p:txBody>
          <a:bodyPr>
            <a:normAutofit/>
          </a:bodyPr>
          <a:lstStyle/>
          <a:p>
            <a:r>
              <a:rPr lang="ru-RU" sz="2800" smtClean="0">
                <a:solidFill>
                  <a:srgbClr val="898989"/>
                </a:solidFill>
              </a:rPr>
              <a:t>Выполнил: ученик 6 «А» класса Косолапов Сергей</a:t>
            </a:r>
          </a:p>
          <a:p>
            <a:r>
              <a:rPr lang="ru-RU" sz="2800" smtClean="0">
                <a:solidFill>
                  <a:srgbClr val="898989"/>
                </a:solidFill>
              </a:rPr>
              <a:t>Учитель: Макова С.А.</a:t>
            </a:r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 flipH="1">
            <a:off x="325438" y="188913"/>
            <a:ext cx="756126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Творческий проект по образовательной области </a:t>
            </a:r>
            <a:r>
              <a:rPr lang="ru-RU" sz="2800"/>
              <a:t>«</a:t>
            </a:r>
            <a:r>
              <a:rPr lang="ru-RU" sz="2800">
                <a:latin typeface="Times New Roman" pitchFamily="18" charset="0"/>
              </a:rPr>
              <a:t>Технология</a:t>
            </a:r>
            <a:r>
              <a:rPr lang="ru-RU" sz="2800"/>
              <a:t>»</a:t>
            </a:r>
            <a:r>
              <a:rPr lang="ru-RU" sz="2800">
                <a:latin typeface="Calibri" pitchFamily="34" charset="0"/>
              </a:rPr>
              <a:t> </a:t>
            </a:r>
            <a:endParaRPr lang="ru-RU" sz="2800"/>
          </a:p>
          <a:p>
            <a:pPr algn="ctr"/>
            <a:r>
              <a:rPr lang="ru-RU" sz="2800"/>
              <a:t>Тема: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ЕСТЬ ЛИ У ВАС хронические заболевания ?</a:t>
            </a:r>
            <a:endParaRPr lang="ru-RU" dirty="0"/>
          </a:p>
        </p:txBody>
      </p:sp>
      <p:graphicFrame>
        <p:nvGraphicFramePr>
          <p:cNvPr id="2253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p:oleObj spid="_x0000_s22531" r:id="rId4" imgW="8230313" imgH="452362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вывод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Из опроса видно, что сейчас многие подростки питаются вредной пищей, но ещё мало тех, у кого есть лишний вес. В будущем , если не соблюдать правильный режим питания, постоянное употребление фаст фуда может привести к чрезмерному весу и появлению болезней.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ПРАВИЛЬНЫЙ РЕЖИМ 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8488" cy="1900238"/>
          </a:xfrm>
        </p:spPr>
        <p:txBody>
          <a:bodyPr rtlCol="0"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7200" dirty="0" smtClean="0"/>
              <a:t>   Оптимальное питание для подростков – четырехразовое. Завтрак должен обеспечивать 25%, обед – 35-40%, полдник – 15%, ужин – 20-25% от суточной потребности детей в пищевых веществах и энергии.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graphicFrame>
        <p:nvGraphicFramePr>
          <p:cNvPr id="24580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900113" y="2924175"/>
          <a:ext cx="5759450" cy="3600450"/>
        </p:xfrm>
        <a:graphic>
          <a:graphicData uri="http://schemas.openxmlformats.org/presentationml/2006/ole">
            <p:oleObj spid="_x0000_s24580" r:id="rId4" imgW="5761219" imgH="3596952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ПРАВИЛЬНЫЙ РЕЖИМ 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4525963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800" dirty="0" smtClean="0"/>
              <a:t>Завтрак</a:t>
            </a:r>
            <a:r>
              <a:rPr lang="ru-RU" sz="8000" dirty="0" smtClean="0"/>
              <a:t> состоит из закуски, горячего блюда и напитка. В качестве закуски на завтрак подаются сыр, овощи, яйцо, творог, фрукты, салаты. Горячее блюдо из мяса, рыбы, круп (каши, супы), овощей (рагу). Подаются пудинги, запеканки. В качестве утренних напитков используются горячие витаминизированные кисели, горячие компоты из свежих и сухих фруктов, молоко, какао, чай и т.д.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800" dirty="0" smtClean="0"/>
              <a:t>Обед</a:t>
            </a:r>
            <a:r>
              <a:rPr lang="ru-RU" sz="8000" dirty="0" smtClean="0"/>
              <a:t> включает в себя горячее первое блюдо (суп или бульон), мясное или рыбное второе блюдо с гарниром (крупяным, овощным или комбинированным) и напиток (соки, кисели, компоты из свежих или сухих фруктов). Также необходимо подавать свежие фрукты. Нежелательно давать в день более одного крупяного блюда.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800" dirty="0" smtClean="0"/>
              <a:t>Полдник</a:t>
            </a:r>
            <a:r>
              <a:rPr lang="ru-RU" sz="8000" dirty="0" smtClean="0"/>
              <a:t> состоит из напитка (молочного) и выпечки (хлебобулочного или мучного кондитерского изделия). Можно добавить свежие фрукты.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800" dirty="0" smtClean="0"/>
              <a:t>На ужин </a:t>
            </a:r>
            <a:r>
              <a:rPr lang="ru-RU" sz="8000" dirty="0" smtClean="0"/>
              <a:t>обычно подаются молочные, творожные, крупяные, яичные, овощные блюда: запеканки, пудинги. За 1,5-2 часа перед сном полезно выпить стакан кисломолочного напитка (кефира, простокваши, йогурта).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92400"/>
          </a:xfrm>
        </p:spPr>
        <p:txBody>
          <a:bodyPr/>
          <a:lstStyle/>
          <a:p>
            <a:r>
              <a:rPr lang="en-US" sz="2000" b="1" smtClean="0">
                <a:hlinkClick r:id="rId3"/>
              </a:rPr>
              <a:t>http://podrostkidiety.com/stati/pitanie_podrostkov</a:t>
            </a:r>
            <a:endParaRPr lang="ru-RU" sz="2000" b="1" smtClean="0"/>
          </a:p>
          <a:p>
            <a:r>
              <a:rPr lang="en-US" sz="2000" b="1" smtClean="0"/>
              <a:t>http://vitaportal.ru/detskie-bolezni/osobennosti-ratsiona-pitaniya-dlya-podrostkov.html</a:t>
            </a:r>
            <a:endParaRPr lang="ru-RU" sz="2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Рацион питания подростка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Я выбрал эту тему потому, что рацион питания для подростка очень важен. Если его не соблюдать, то это может привести к тяжёлым последствиям в будущем.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Рацион питания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600" cy="4565650"/>
          </a:xfrm>
        </p:spPr>
        <p:txBody>
          <a:bodyPr rtlCol="0">
            <a:normAutofit fontScale="47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500" dirty="0" smtClean="0"/>
              <a:t>   Подростком считается человек в возрасте от десяти до восемнадцати лет. В этот период происходит половое созревание, наблюдается ускоренный рост, полная перестройка внутренних органов и систем организма.  За это время вчерашний ребенок становится взрослым человеком. И правильное питание подростков в этот период играет немаловажную роль в формировании взрослеющего организма. </a:t>
            </a:r>
            <a:endParaRPr lang="ru-RU" dirty="0"/>
          </a:p>
        </p:txBody>
      </p:sp>
      <p:pic>
        <p:nvPicPr>
          <p:cNvPr id="15364" name="Picture 2" descr="http://trikky.ru/bjddoll/files/2012/01/04-500x461.jpg"/>
          <p:cNvPicPr>
            <a:picLocks noChangeAspect="1" noChangeArrowheads="1"/>
          </p:cNvPicPr>
          <p:nvPr/>
        </p:nvPicPr>
        <p:blipFill>
          <a:blip r:embed="rId3"/>
          <a:srcRect l="47926"/>
          <a:stretch>
            <a:fillRect/>
          </a:stretch>
        </p:blipFill>
        <p:spPr bwMode="auto">
          <a:xfrm>
            <a:off x="5364163" y="1268413"/>
            <a:ext cx="316865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91063" cy="4852988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500" dirty="0" smtClean="0"/>
              <a:t>В период с десяти до тринадцати лет почти все силы организма подростка направлены на активный рост. И соответственно требуется повышенное количество кальция. Нехватка кальция может спровоцировать различные заболевания опорно-двигательного аппарата. Чтобы избежать болезни, надо включить в рацион питания подростков молочные продукты: творог, молоко, кефиры и йогурты. Так же не стоит забывать и о животном белке, ведь в период бурного роста нужен строительный материал для мышц, который содержится в мясе.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Рацион питания </a:t>
            </a:r>
          </a:p>
        </p:txBody>
      </p:sp>
      <p:pic>
        <p:nvPicPr>
          <p:cNvPr id="16388" name="Picture 2" descr="http://www.diets.ru/data/cache/2012jun/22/47/845362_50179-550x500.jpg"/>
          <p:cNvPicPr>
            <a:picLocks noChangeAspect="1" noChangeArrowheads="1"/>
          </p:cNvPicPr>
          <p:nvPr/>
        </p:nvPicPr>
        <p:blipFill>
          <a:blip r:embed="rId3"/>
          <a:srcRect b="9099"/>
          <a:stretch>
            <a:fillRect/>
          </a:stretch>
        </p:blipFill>
        <p:spPr bwMode="auto">
          <a:xfrm>
            <a:off x="5292725" y="1700213"/>
            <a:ext cx="33829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524328" y="1700808"/>
            <a:ext cx="1184363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Кальций</a:t>
            </a:r>
            <a:endParaRPr lang="ru-RU" b="1" spc="1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  <p:pic>
        <p:nvPicPr>
          <p:cNvPr id="16390" name="Picture 4" descr="http://www.kazakh-zerno.kz/eng/images/stories_new/myaso_11.jpg"/>
          <p:cNvPicPr>
            <a:picLocks noChangeAspect="1" noChangeArrowheads="1"/>
          </p:cNvPicPr>
          <p:nvPr/>
        </p:nvPicPr>
        <p:blipFill>
          <a:blip r:embed="rId4"/>
          <a:srcRect l="4652" t="15750" r="4630" b="19501"/>
          <a:stretch>
            <a:fillRect/>
          </a:stretch>
        </p:blipFill>
        <p:spPr bwMode="auto">
          <a:xfrm>
            <a:off x="5292725" y="4221163"/>
            <a:ext cx="3382963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596336" y="5805264"/>
            <a:ext cx="879856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Белок</a:t>
            </a:r>
            <a:endParaRPr lang="ru-RU" b="1" spc="1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Рацион питания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7411" name="Picture 4" descr="http://g-ecx.images-amazon.com/images/G/01/dvd/fox/famguy/FG6_3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5850" y="1196975"/>
            <a:ext cx="424815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5194300" cy="463708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Неправильное   питание  подростков может привести к плачевным последствиям. Среди детей среднего школьного возраста треть уже имеет хронические заболевания. И большинство этих заболеваний связано с неправильным питанием. Ведь согласитесь, что чаще всего, чтобы «перекусить», используют чипсы, хот доги и фаст-фуд,  а запивается вся эта гадость колой или другими газировками.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Значение питания в подростковом возрасте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2950" cy="2765425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Активному росту часто сопутствует повышенный аппетит. Но подростки относятся к своему питанию легкомысленно, не думая о последствиях, питаются нерегулярно, неправильно, часто всухомятку и на ходу. Такое питание в более взрослом возрасте приводит к заболеваниям опорно-двигательного аппарата, желудочно-кишечного тракта и обмена веществ.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Задача взрослых – не допустить этого: продумать рацион взрослеющего ребенка и объяснить важность полноценного питания. Например, вместо чипсов и батончиков предложить сухофрукты или орехи и обращать внимание подростка на количественный и качественный состав употребляемой пищи.</a:t>
            </a:r>
          </a:p>
        </p:txBody>
      </p:sp>
      <p:pic>
        <p:nvPicPr>
          <p:cNvPr id="18436" name="Picture 2" descr="http://photos.milli.az/images/16704/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933825"/>
            <a:ext cx="236537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900113" y="4365625"/>
            <a:ext cx="2951162" cy="1584325"/>
          </a:xfrm>
          <a:prstGeom prst="line">
            <a:avLst/>
          </a:prstGeom>
          <a:ln w="149225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755650" y="4292600"/>
            <a:ext cx="3168650" cy="1728788"/>
          </a:xfrm>
          <a:prstGeom prst="line">
            <a:avLst/>
          </a:prstGeom>
          <a:ln w="149225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482453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провёл опрос среди знакомых и друзей.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прошено 20 человек.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24744"/>
          <a:ext cx="8435280" cy="5001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95536" y="260648"/>
            <a:ext cx="8352928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ПИТАЕТЕСЬ ЛИ ВЫ ВРЕДНОЙ ПИЩЕЙ (ФАСТФУД, ЧИПСЫ) ?</a:t>
            </a:r>
            <a:endParaRPr lang="ru-RU" sz="4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ЕСТЬ ЛИ У ВАС ПРОБЛЕМЫ С ЛИШНИМ ВЕСОМ?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224</TotalTime>
  <Words>487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Arial</vt:lpstr>
      <vt:lpstr>Times New Roman</vt:lpstr>
      <vt:lpstr>Тема Office</vt:lpstr>
      <vt:lpstr>Диаграмма Microsoft Excel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Svetlana</cp:lastModifiedBy>
  <cp:revision>34</cp:revision>
  <dcterms:created xsi:type="dcterms:W3CDTF">2013-04-21T14:28:21Z</dcterms:created>
  <dcterms:modified xsi:type="dcterms:W3CDTF">2013-04-30T16:55:16Z</dcterms:modified>
</cp:coreProperties>
</file>