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sldIdLst>
    <p:sldId id="296" r:id="rId2"/>
    <p:sldId id="297" r:id="rId3"/>
    <p:sldId id="298" r:id="rId4"/>
    <p:sldId id="299" r:id="rId5"/>
    <p:sldId id="300" r:id="rId6"/>
    <p:sldId id="301" r:id="rId7"/>
    <p:sldId id="318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15" r:id="rId16"/>
    <p:sldId id="309" r:id="rId17"/>
    <p:sldId id="310" r:id="rId18"/>
    <p:sldId id="311" r:id="rId19"/>
    <p:sldId id="313" r:id="rId20"/>
    <p:sldId id="316" r:id="rId21"/>
    <p:sldId id="317" r:id="rId22"/>
    <p:sldId id="31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FF0066"/>
    <a:srgbClr val="CC6600"/>
    <a:srgbClr val="0000FF"/>
    <a:srgbClr val="993300"/>
    <a:srgbClr val="A50021"/>
    <a:srgbClr val="996600"/>
    <a:srgbClr val="0080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429" autoAdjust="0"/>
    <p:restoredTop sz="94660"/>
  </p:normalViewPr>
  <p:slideViewPr>
    <p:cSldViewPr>
      <p:cViewPr>
        <p:scale>
          <a:sx n="95" d="100"/>
          <a:sy n="95" d="100"/>
        </p:scale>
        <p:origin x="-570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2ABD0-E4BC-4CAC-9154-716BBF46207B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F02D7-4EB6-489B-B16F-EFA3E4C10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F02D7-4EB6-489B-B16F-EFA3E4C10C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4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34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062111-21F3-40FF-AE96-C7B800BF89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E7F44-F0B2-452D-BDCE-7CB604FA4C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EE7EC-8451-4810-8DA1-7734E41666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4A059-DABC-4CCA-A5D7-43D56435DE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3D9AD-6AEF-4605-B574-C4908B5731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2D131-F09D-467A-9176-BC7A1B1E10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A1758-8008-4D2D-9658-78AD3D49D7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CAFDB-CBC9-497A-8D4A-D10EB051C9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0665A-6137-4BA7-B6A9-41B086A507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CEB6D-3ABF-4201-801D-F37AEC333E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A83C0-19D9-4BBE-BC7B-E86D174DF4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4C9C41D-5193-47F4-8335-C9BD0B66F6F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152400"/>
            <a:ext cx="8510588" cy="6248400"/>
          </a:xfrm>
        </p:spPr>
        <p:txBody>
          <a:bodyPr/>
          <a:lstStyle/>
          <a:p>
            <a:r>
              <a:rPr lang="ru-RU" sz="2800" dirty="0" smtClean="0">
                <a:solidFill>
                  <a:srgbClr val="99FF33"/>
                </a:solidFill>
              </a:rPr>
              <a:t>Тема урока: </a:t>
            </a:r>
            <a:r>
              <a:rPr lang="ru-RU" sz="2800" dirty="0" smtClean="0">
                <a:solidFill>
                  <a:srgbClr val="FF0000"/>
                </a:solidFill>
              </a:rPr>
              <a:t>Австралия и Океания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800" dirty="0" smtClean="0">
                <a:solidFill>
                  <a:srgbClr val="99FF33"/>
                </a:solidFill>
              </a:rPr>
              <a:t>Цель урока: </a:t>
            </a:r>
            <a:r>
              <a:rPr lang="ru-RU" sz="2800" smtClean="0">
                <a:solidFill>
                  <a:srgbClr val="993300"/>
                </a:solidFill>
              </a:rPr>
              <a:t>Составить визитную </a:t>
            </a:r>
            <a:r>
              <a:rPr lang="ru-RU" sz="2800" dirty="0" smtClean="0">
                <a:solidFill>
                  <a:srgbClr val="993300"/>
                </a:solidFill>
              </a:rPr>
              <a:t>карточку Австралии.</a:t>
            </a:r>
            <a:br>
              <a:rPr lang="ru-RU" sz="2800" dirty="0" smtClean="0">
                <a:solidFill>
                  <a:srgbClr val="993300"/>
                </a:solidFill>
              </a:rPr>
            </a:br>
            <a:r>
              <a:rPr lang="ru-RU" sz="2800" dirty="0" smtClean="0">
                <a:solidFill>
                  <a:srgbClr val="99FF33"/>
                </a:solidFill>
              </a:rPr>
              <a:t>Задачи: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Выяснить – </a:t>
            </a:r>
            <a:b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rgbClr val="99FF33"/>
                </a:solidFill>
              </a:rPr>
              <a:t>1</a:t>
            </a:r>
            <a: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.Особенности ЭГП государства.</a:t>
            </a:r>
            <a:b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rgbClr val="99FF33"/>
                </a:solidFill>
              </a:rPr>
              <a:t>2</a:t>
            </a:r>
            <a: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. Уникальность природно-ресурсного потенциала Австралии. </a:t>
            </a:r>
            <a:b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rgbClr val="99FF33"/>
                </a:solidFill>
              </a:rPr>
              <a:t>3</a:t>
            </a:r>
            <a: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. Особенности размещения и состава населения.</a:t>
            </a:r>
            <a:b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rgbClr val="99FF33"/>
                </a:solidFill>
              </a:rPr>
              <a:t>4</a:t>
            </a:r>
            <a:r>
              <a:rPr lang="ru-RU" sz="28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. Отраслевую структуру  хозяйства Австралии. </a:t>
            </a:r>
            <a:endParaRPr lang="ru-RU" sz="28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7107" name="Rectangle 3"/>
          <p:cNvSpPr>
            <a:spLocks noGrp="1" noRot="1" noChangeArrowheads="1"/>
          </p:cNvSpPr>
          <p:nvPr>
            <p:ph type="body" idx="1"/>
          </p:nvPr>
        </p:nvSpPr>
        <p:spPr>
          <a:xfrm flipV="1">
            <a:off x="301625" y="6099175"/>
            <a:ext cx="8540750" cy="301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>Ресурсы Австралии</a:t>
            </a: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625" y="1676400"/>
            <a:ext cx="8540750" cy="4648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2"/>
                </a:solidFill>
              </a:rPr>
              <a:t>Минеральные- бокситы (1/3 мировых запасов), ж. руда, уголь, руды цветных и редких металлов, золото, серебро,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chemeClr val="bg2"/>
                </a:solidFill>
              </a:rPr>
              <a:t>драгоценные камни, нефть, газ и др.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CC6600"/>
                </a:solidFill>
              </a:rPr>
              <a:t>Земельные- почвы пригодны для земледелия(север и </a:t>
            </a:r>
            <a:r>
              <a:rPr lang="ru-RU" sz="2400" dirty="0" err="1" smtClean="0">
                <a:solidFill>
                  <a:srgbClr val="CC6600"/>
                </a:solidFill>
              </a:rPr>
              <a:t>ю-восток</a:t>
            </a:r>
            <a:r>
              <a:rPr lang="ru-RU" sz="2400" dirty="0" smtClean="0">
                <a:solidFill>
                  <a:srgbClr val="CC6600"/>
                </a:solidFill>
              </a:rPr>
              <a:t>), пастбища для овец и КРС (запад и </a:t>
            </a:r>
            <a:r>
              <a:rPr lang="ru-RU" sz="2400" dirty="0" err="1" smtClean="0">
                <a:solidFill>
                  <a:srgbClr val="CC6600"/>
                </a:solidFill>
              </a:rPr>
              <a:t>ю-восток</a:t>
            </a:r>
            <a:r>
              <a:rPr lang="ru-RU" sz="2400" dirty="0" smtClean="0">
                <a:solidFill>
                  <a:srgbClr val="CC6600"/>
                </a:solidFill>
              </a:rPr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Лесные- 5% площади страны(север и с-запад-тропики, 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заросли кустарников- </a:t>
            </a:r>
            <a:r>
              <a:rPr lang="ru-RU" sz="2400" dirty="0" smtClean="0">
                <a:solidFill>
                  <a:srgbClr val="99FF33"/>
                </a:solidFill>
              </a:rPr>
              <a:t>скрэб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в центральных районах).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Водные- р. Муррей, </a:t>
            </a:r>
            <a:r>
              <a:rPr lang="ru-RU" sz="2400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Дарлинг</a:t>
            </a:r>
            <a:r>
              <a:rPr lang="ru-RU" sz="2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, оз. Эйр. (пересыхающие, временные реки-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крики</a:t>
            </a:r>
            <a:r>
              <a:rPr lang="ru-RU" sz="2400" dirty="0" smtClean="0">
                <a:solidFill>
                  <a:srgbClr val="00B0F0"/>
                </a:solidFill>
              </a:rPr>
              <a:t>).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Рекреационные- морское побережье, пляжи, </a:t>
            </a:r>
            <a:r>
              <a:rPr lang="ru-RU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корал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-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 </a:t>
            </a:r>
            <a:r>
              <a:rPr lang="ru-RU" sz="2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ловый</a:t>
            </a:r>
            <a:r>
              <a:rPr lang="ru-RU" sz="2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барьерный риф длиной 2027 км.</a:t>
            </a:r>
            <a:endParaRPr lang="ru-RU" sz="2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457200"/>
            <a:ext cx="8077200" cy="5867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2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45720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52600" y="5715000"/>
            <a:ext cx="5486400" cy="914400"/>
          </a:xfrm>
        </p:spPr>
        <p:txBody>
          <a:bodyPr/>
          <a:lstStyle/>
          <a:p>
            <a:r>
              <a:rPr lang="ru-RU" sz="1800" dirty="0" smtClean="0">
                <a:solidFill>
                  <a:srgbClr val="C00000"/>
                </a:solidFill>
              </a:rPr>
              <a:t>В водах Большого  барьерного рифа обитает более 2 тыс. видов рыб , а так же моллюски- жемчужницы, трепанги и устрицы. и т.д. </a:t>
            </a:r>
            <a:endParaRPr lang="ru-RU" sz="1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Мама\копия флэшки\австралия география\Безымянный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0"/>
            <a:ext cx="4495800" cy="548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езымянный18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52400"/>
            <a:ext cx="8458200" cy="6477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228600"/>
            <a:ext cx="5486400" cy="4572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993300"/>
                </a:solidFill>
              </a:rPr>
              <a:t>Население</a:t>
            </a:r>
            <a:endParaRPr lang="ru-RU" sz="3600" dirty="0">
              <a:solidFill>
                <a:srgbClr val="9933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0" y="685800"/>
            <a:ext cx="8763000" cy="6019800"/>
          </a:xfrm>
        </p:spPr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sz="3200" dirty="0" smtClean="0">
                <a:solidFill>
                  <a:srgbClr val="FFC000"/>
                </a:solidFill>
              </a:rPr>
              <a:t>Численность  населения- 19.1 млн. чел  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solidFill>
                  <a:srgbClr val="FFC000"/>
                </a:solidFill>
              </a:rPr>
              <a:t>Уровень рождаемости- 15%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solidFill>
                  <a:srgbClr val="FFC000"/>
                </a:solidFill>
              </a:rPr>
              <a:t>Уровень урбанизации- 86%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solidFill>
                  <a:srgbClr val="FFC000"/>
                </a:solidFill>
              </a:rPr>
              <a:t>Плотность населения- от 1 до 10 чел на кв. км. (в зависимости от района)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err="1" smtClean="0">
                <a:solidFill>
                  <a:srgbClr val="FFC000"/>
                </a:solidFill>
              </a:rPr>
              <a:t>Размещение-неравномерное</a:t>
            </a:r>
            <a:r>
              <a:rPr lang="ru-RU" sz="3200" dirty="0" smtClean="0">
                <a:solidFill>
                  <a:srgbClr val="FFC000"/>
                </a:solidFill>
              </a:rPr>
              <a:t>(80% на 80 км)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solidFill>
                  <a:srgbClr val="FFC000"/>
                </a:solidFill>
              </a:rPr>
              <a:t>Состав населения- потомки англичан, выходцы из Азии и др.стран, </a:t>
            </a:r>
            <a:r>
              <a:rPr lang="ru-RU" sz="3200" dirty="0" smtClean="0">
                <a:solidFill>
                  <a:srgbClr val="A50021"/>
                </a:solidFill>
              </a:rPr>
              <a:t>австралийские</a:t>
            </a:r>
            <a:r>
              <a:rPr lang="ru-RU" sz="3200" dirty="0" smtClean="0">
                <a:solidFill>
                  <a:srgbClr val="FFC000"/>
                </a:solidFill>
              </a:rPr>
              <a:t> </a:t>
            </a:r>
            <a:r>
              <a:rPr lang="ru-RU" sz="3200" dirty="0" smtClean="0">
                <a:solidFill>
                  <a:srgbClr val="A50021"/>
                </a:solidFill>
              </a:rPr>
              <a:t>аборигены </a:t>
            </a:r>
            <a:r>
              <a:rPr lang="ru-RU" sz="3200" dirty="0" smtClean="0">
                <a:solidFill>
                  <a:srgbClr val="FFC000"/>
                </a:solidFill>
              </a:rPr>
              <a:t>(численность около 200 тыс.чел.)</a:t>
            </a:r>
          </a:p>
          <a:p>
            <a:pPr>
              <a:buFont typeface="Courier New" pitchFamily="49" charset="0"/>
              <a:buChar char="o"/>
            </a:pPr>
            <a:r>
              <a:rPr lang="ru-RU" sz="3200" dirty="0" smtClean="0">
                <a:solidFill>
                  <a:srgbClr val="FFC000"/>
                </a:solidFill>
              </a:rPr>
              <a:t>Форма сельского расселения- ферма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867400"/>
            <a:ext cx="5486400" cy="804862"/>
          </a:xfrm>
        </p:spPr>
        <p:txBody>
          <a:bodyPr/>
          <a:lstStyle/>
          <a:p>
            <a:r>
              <a:rPr lang="ru-RU" sz="1800" dirty="0" smtClean="0">
                <a:solidFill>
                  <a:srgbClr val="FF0066"/>
                </a:solidFill>
              </a:rPr>
              <a:t>Как видно из таблицы, Австралия относится к странам с первым типом воспроизводства (демографическая «зима»)</a:t>
            </a:r>
            <a:endParaRPr lang="ru-RU" sz="1800" dirty="0">
              <a:solidFill>
                <a:srgbClr val="FF0066"/>
              </a:solidFill>
            </a:endParaRPr>
          </a:p>
        </p:txBody>
      </p:sp>
      <p:pic>
        <p:nvPicPr>
          <p:cNvPr id="14" name="Рисунок 13"/>
          <p:cNvPicPr>
            <a:picLocks noGrp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8458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800600"/>
            <a:ext cx="84582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езымянный16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304800"/>
            <a:ext cx="7924800" cy="6172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езымянный17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2400" y="0"/>
            <a:ext cx="9982200" cy="6019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6172200"/>
            <a:ext cx="5486400" cy="804862"/>
          </a:xfrm>
        </p:spPr>
        <p:txBody>
          <a:bodyPr/>
          <a:lstStyle/>
          <a:p>
            <a:r>
              <a:rPr lang="ru-RU" sz="16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Здание Сиднейского оперного театра </a:t>
            </a:r>
            <a:r>
              <a:rPr lang="ru-RU" sz="1600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созданого</a:t>
            </a:r>
            <a:r>
              <a:rPr lang="ru-RU" sz="16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в 1973 году датским архитектором </a:t>
            </a:r>
            <a:r>
              <a:rPr lang="ru-RU" sz="1600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Йоргом</a:t>
            </a:r>
            <a:r>
              <a:rPr lang="ru-RU" sz="16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Утцонам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езымянный6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19200" y="381000"/>
            <a:ext cx="6705600" cy="51054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715000"/>
            <a:ext cx="6705600" cy="804862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Ферма на острове </a:t>
            </a:r>
            <a:r>
              <a:rPr lang="ru-RU" sz="28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Вити-Леву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. (государство Фиджи).</a:t>
            </a:r>
            <a:endParaRPr lang="ru-RU" sz="2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езымянный13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609599" y="0"/>
            <a:ext cx="5638799" cy="65532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Мама\копия флэшки\австралия география\Безымянный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0"/>
            <a:ext cx="44196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1"/>
            <a:ext cx="8510588" cy="914400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Австралия и Океания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Безымянный12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609600" y="1066800"/>
            <a:ext cx="7848600" cy="5791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8" name="Picture 6" descr="I:\австралия география\карта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84582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5486400" cy="45720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ХОЗЯЙСТВО АВСТРАЛИИ</a:t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685800"/>
            <a:ext cx="8534400" cy="60198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1800" b="1" i="1" dirty="0" smtClean="0">
                <a:solidFill>
                  <a:srgbClr val="FF0066"/>
                </a:solidFill>
              </a:rPr>
              <a:t>Промышленность</a:t>
            </a:r>
            <a:r>
              <a:rPr lang="ru-RU" sz="1600" dirty="0" smtClean="0">
                <a:solidFill>
                  <a:srgbClr val="FF0066"/>
                </a:solidFill>
              </a:rPr>
              <a:t> </a:t>
            </a:r>
            <a:r>
              <a:rPr lang="ru-RU" sz="1600" dirty="0" smtClean="0"/>
              <a:t>– </a:t>
            </a:r>
            <a:r>
              <a:rPr lang="ru-RU" sz="1600" dirty="0" smtClean="0">
                <a:solidFill>
                  <a:srgbClr val="CC6600"/>
                </a:solidFill>
              </a:rPr>
              <a:t>развитая, преобладают  сырьевые отрасли.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err="1" smtClean="0">
                <a:solidFill>
                  <a:srgbClr val="CC6600"/>
                </a:solidFill>
              </a:rPr>
              <a:t>Горно</a:t>
            </a:r>
            <a:r>
              <a:rPr lang="ru-RU" sz="1600" dirty="0" smtClean="0">
                <a:solidFill>
                  <a:srgbClr val="CC6600"/>
                </a:solidFill>
              </a:rPr>
              <a:t> добывающая  </a:t>
            </a:r>
            <a:r>
              <a:rPr lang="ru-RU" sz="1600" dirty="0" err="1" smtClean="0">
                <a:solidFill>
                  <a:srgbClr val="CC6600"/>
                </a:solidFill>
              </a:rPr>
              <a:t>пром-ть</a:t>
            </a:r>
            <a:r>
              <a:rPr lang="ru-RU" sz="1600" dirty="0" smtClean="0">
                <a:solidFill>
                  <a:srgbClr val="CC6600"/>
                </a:solidFill>
              </a:rPr>
              <a:t> – добыча ж. руды, угля, нефти, бокситов. Золота.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C6600"/>
                </a:solidFill>
              </a:rPr>
              <a:t>Металлургия (черная и цветная) основана на собственном сырье.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C6600"/>
                </a:solidFill>
              </a:rPr>
              <a:t>Машиностроение- автомобилестроение, </a:t>
            </a:r>
            <a:r>
              <a:rPr lang="ru-RU" sz="1600" dirty="0" err="1" smtClean="0">
                <a:solidFill>
                  <a:srgbClr val="CC6600"/>
                </a:solidFill>
              </a:rPr>
              <a:t>с\х</a:t>
            </a:r>
            <a:r>
              <a:rPr lang="ru-RU" sz="1600" dirty="0" smtClean="0">
                <a:solidFill>
                  <a:srgbClr val="CC6600"/>
                </a:solidFill>
              </a:rPr>
              <a:t> машиностроение, радиоэлектроника.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C6600"/>
                </a:solidFill>
              </a:rPr>
              <a:t>Химическая </a:t>
            </a:r>
            <a:r>
              <a:rPr lang="ru-RU" sz="1600" dirty="0" err="1" smtClean="0">
                <a:solidFill>
                  <a:srgbClr val="CC6600"/>
                </a:solidFill>
              </a:rPr>
              <a:t>пром-ть</a:t>
            </a:r>
            <a:r>
              <a:rPr lang="ru-RU" sz="1600" dirty="0" smtClean="0">
                <a:solidFill>
                  <a:srgbClr val="CC6600"/>
                </a:solidFill>
              </a:rPr>
              <a:t> – перерабатывает собственное сырье (нефть, газ и различные отходы).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 smtClean="0">
                <a:solidFill>
                  <a:srgbClr val="CC6600"/>
                </a:solidFill>
              </a:rPr>
              <a:t>Пищевая </a:t>
            </a:r>
            <a:r>
              <a:rPr lang="ru-RU" sz="1600" dirty="0" err="1" smtClean="0">
                <a:solidFill>
                  <a:srgbClr val="CC6600"/>
                </a:solidFill>
              </a:rPr>
              <a:t>пром-ть</a:t>
            </a:r>
            <a:r>
              <a:rPr lang="ru-RU" sz="1600" dirty="0" smtClean="0">
                <a:solidFill>
                  <a:srgbClr val="CC6600"/>
                </a:solidFill>
              </a:rPr>
              <a:t> – экспортная направленность (мясо и мясные продукты, сахар, животное масло)</a:t>
            </a:r>
          </a:p>
          <a:p>
            <a:pPr>
              <a:buFont typeface="Wingdings" pitchFamily="2" charset="2"/>
              <a:buChar char="§"/>
            </a:pPr>
            <a:r>
              <a:rPr lang="ru-RU" sz="1800" b="1" i="1" smtClean="0">
                <a:solidFill>
                  <a:schemeClr val="accent2">
                    <a:lumMod val="50000"/>
                  </a:schemeClr>
                </a:solidFill>
              </a:rPr>
              <a:t>Сельское хозяйство-  </a:t>
            </a:r>
            <a:r>
              <a:rPr lang="ru-RU" sz="1600" dirty="0" smtClean="0">
                <a:solidFill>
                  <a:srgbClr val="99FF33"/>
                </a:solidFill>
              </a:rPr>
              <a:t>высокотоварное, интенсивное, многоотраслевое.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99FF33"/>
                </a:solidFill>
              </a:rPr>
              <a:t>Пастбищное животноводство ( овцеводство и мясное скотоводство). Австралия является первым в мире производителем шерсти ( поголовье овец более 150 млн. голов).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99FF33"/>
                </a:solidFill>
              </a:rPr>
              <a:t>Растениеводство – преобладает зерновое хозяйство (пшеница), развито садоводство и </a:t>
            </a:r>
            <a:r>
              <a:rPr lang="ru-RU" sz="1600" dirty="0" err="1" smtClean="0">
                <a:solidFill>
                  <a:srgbClr val="99FF33"/>
                </a:solidFill>
              </a:rPr>
              <a:t>виноградорство</a:t>
            </a:r>
            <a:r>
              <a:rPr lang="ru-RU" sz="1600" dirty="0" smtClean="0">
                <a:solidFill>
                  <a:srgbClr val="99FF33"/>
                </a:solidFill>
              </a:rPr>
              <a:t>; выращивают ананасы, табак, хлопчатник, сахарный тростник.</a:t>
            </a:r>
          </a:p>
          <a:p>
            <a:pPr>
              <a:buFont typeface="Wingdings" pitchFamily="2" charset="2"/>
              <a:buChar char="§"/>
            </a:pPr>
            <a:r>
              <a:rPr lang="ru-RU" sz="1800" b="1" i="1" dirty="0" smtClean="0">
                <a:solidFill>
                  <a:srgbClr val="993300"/>
                </a:solidFill>
              </a:rPr>
              <a:t>Транспорт: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0000FF"/>
                </a:solidFill>
              </a:rPr>
              <a:t>железнодорожный – перевозка грузов.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00FF"/>
                </a:solidFill>
              </a:rPr>
              <a:t> автомобильный – пассажирские перевозки.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00FF"/>
                </a:solidFill>
              </a:rPr>
              <a:t>морской – обеспечивает связь между островами и межконтинентальные перевозки.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00FF"/>
                </a:solidFill>
              </a:rPr>
              <a:t>воздушный – обеспечивает и пассажирские и грузовые перевозки.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rgbClr val="0000FF"/>
                </a:solidFill>
              </a:rPr>
              <a:t>трубопроводный – перекачка нефти и газа от мест добычи к  потребителям. </a:t>
            </a:r>
          </a:p>
          <a:p>
            <a:pPr lvl="1"/>
            <a:endParaRPr lang="ru-RU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62000" y="-152400"/>
            <a:ext cx="7772400" cy="9906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Вывод по теме.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28600" y="762000"/>
            <a:ext cx="8686800" cy="59436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Австралия удалена от других регионов 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CC6600"/>
                </a:solidFill>
              </a:rPr>
              <a:t>Самый равнинный и сухой материк.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Богата природными ресурсами.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FF0066"/>
                </a:solidFill>
              </a:rPr>
              <a:t>Неравномерное размещение населения, 1-й тип воспроизводства,  высокий уровень урбанизации.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99FF33"/>
                </a:solidFill>
              </a:rPr>
              <a:t>Австралия индустриально- аграрная страна.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Развиты все виды транспорта.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10588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Особенности ЭГП: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625" y="1676400"/>
            <a:ext cx="8540750" cy="4819781"/>
          </a:xfrm>
        </p:spPr>
        <p:txBody>
          <a:bodyPr>
            <a:noAutofit/>
            <a:scene3d>
              <a:camera prst="orthographicFront">
                <a:rot lat="0" lon="1200000" rev="0"/>
              </a:camera>
              <a:lightRig rig="threePt" dir="t"/>
            </a:scene3d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1. </a:t>
            </a:r>
            <a:r>
              <a:rPr lang="ru-RU" dirty="0" err="1" smtClean="0">
                <a:solidFill>
                  <a:srgbClr val="C00000"/>
                </a:solidFill>
              </a:rPr>
              <a:t>Австралия-единственное</a:t>
            </a:r>
            <a:r>
              <a:rPr lang="ru-RU" dirty="0" smtClean="0">
                <a:solidFill>
                  <a:srgbClr val="C00000"/>
                </a:solidFill>
              </a:rPr>
              <a:t> государство в мире, занимающее территорию целого континента и острова Тасмания и имеет только морские границы.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2.  Удалена от других регионов и стран мира.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3. Имеет тесные связи со странами </a:t>
            </a:r>
            <a:r>
              <a:rPr lang="ru-RU" dirty="0" err="1" smtClean="0">
                <a:solidFill>
                  <a:srgbClr val="C00000"/>
                </a:solidFill>
              </a:rPr>
              <a:t>Азиатско</a:t>
            </a:r>
            <a:r>
              <a:rPr lang="ru-RU" dirty="0" smtClean="0">
                <a:solidFill>
                  <a:srgbClr val="C00000"/>
                </a:solidFill>
              </a:rPr>
              <a:t>- Тихоокеанского региона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( Япония. Индонезия).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Территория и политическое устройство Австралии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Столица – г. Канберра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Территория Австралии- 7,7 млн. кв. км. 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</a:rPr>
              <a:t>    (6 место в мире).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 Федеративное государство с 6 штатами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FF"/>
                </a:solidFill>
              </a:rPr>
              <a:t>    (Ю.Уэльс, Виктория, </a:t>
            </a:r>
            <a:r>
              <a:rPr lang="ru-RU" sz="2800" dirty="0" err="1" smtClean="0">
                <a:solidFill>
                  <a:srgbClr val="0000FF"/>
                </a:solidFill>
              </a:rPr>
              <a:t>Квинсленд</a:t>
            </a:r>
            <a:r>
              <a:rPr lang="ru-RU" sz="2800" dirty="0" smtClean="0">
                <a:solidFill>
                  <a:srgbClr val="0000FF"/>
                </a:solidFill>
              </a:rPr>
              <a:t>, Ю. Австралия, С.Территория и З. Австралия).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Глава государства- английская королева, представленная </a:t>
            </a:r>
            <a:r>
              <a:rPr lang="ru-RU" dirty="0" err="1" smtClean="0">
                <a:solidFill>
                  <a:srgbClr val="0000FF"/>
                </a:solidFill>
              </a:rPr>
              <a:t>генерал-губернотором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Природа  Австралии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993300"/>
                </a:solidFill>
              </a:rPr>
              <a:t>Австралия- самый равнинный материк;</a:t>
            </a:r>
          </a:p>
          <a:p>
            <a:r>
              <a:rPr lang="ru-RU" sz="2800" dirty="0" smtClean="0">
                <a:solidFill>
                  <a:srgbClr val="993300"/>
                </a:solidFill>
              </a:rPr>
              <a:t>Очень высокая сухость климата-</a:t>
            </a:r>
          </a:p>
          <a:p>
            <a:pPr>
              <a:buNone/>
            </a:pPr>
            <a:r>
              <a:rPr lang="ru-RU" sz="2800" dirty="0" smtClean="0">
                <a:solidFill>
                  <a:srgbClr val="993300"/>
                </a:solidFill>
              </a:rPr>
              <a:t> (4 пустыни, дефицит поверхностных вод);</a:t>
            </a:r>
          </a:p>
          <a:p>
            <a:r>
              <a:rPr lang="ru-RU" sz="2800" dirty="0" smtClean="0">
                <a:solidFill>
                  <a:srgbClr val="993300"/>
                </a:solidFill>
              </a:rPr>
              <a:t>Растения-эндемики (эвкалипты. акации,</a:t>
            </a:r>
          </a:p>
          <a:p>
            <a:pPr>
              <a:buNone/>
            </a:pPr>
            <a:r>
              <a:rPr lang="ru-RU" sz="2800" dirty="0" smtClean="0">
                <a:solidFill>
                  <a:srgbClr val="993300"/>
                </a:solidFill>
              </a:rPr>
              <a:t>   бутылочное </a:t>
            </a:r>
            <a:r>
              <a:rPr lang="ru-RU" sz="2800" dirty="0" err="1" smtClean="0">
                <a:solidFill>
                  <a:srgbClr val="993300"/>
                </a:solidFill>
              </a:rPr>
              <a:t>дерево,особые</a:t>
            </a:r>
            <a:r>
              <a:rPr lang="ru-RU" sz="2800" dirty="0" smtClean="0">
                <a:solidFill>
                  <a:srgbClr val="993300"/>
                </a:solidFill>
              </a:rPr>
              <a:t> злаки), фикусы, пальмы.</a:t>
            </a:r>
          </a:p>
          <a:p>
            <a:r>
              <a:rPr lang="ru-RU" sz="2800" dirty="0" smtClean="0">
                <a:solidFill>
                  <a:srgbClr val="993300"/>
                </a:solidFill>
              </a:rPr>
              <a:t>Животные-эндемики: сумчатые (кенгуру,</a:t>
            </a:r>
          </a:p>
          <a:p>
            <a:pPr>
              <a:buNone/>
            </a:pPr>
            <a:r>
              <a:rPr lang="ru-RU" sz="2800" dirty="0" smtClean="0">
                <a:solidFill>
                  <a:srgbClr val="993300"/>
                </a:solidFill>
              </a:rPr>
              <a:t>коала, австралийский </a:t>
            </a:r>
            <a:r>
              <a:rPr lang="ru-RU" sz="2800" dirty="0" err="1" smtClean="0">
                <a:solidFill>
                  <a:srgbClr val="993300"/>
                </a:solidFill>
              </a:rPr>
              <a:t>дъявол</a:t>
            </a:r>
            <a:r>
              <a:rPr lang="ru-RU" sz="2800" dirty="0" smtClean="0">
                <a:solidFill>
                  <a:srgbClr val="993300"/>
                </a:solidFill>
              </a:rPr>
              <a:t>), плащеносная ящерица и др. </a:t>
            </a:r>
            <a:endParaRPr lang="ru-RU" sz="2800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0"/>
            <a:ext cx="8534400" cy="6400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server\Рабочий стол\австралия география\Безымянный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553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1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400" y="381000"/>
            <a:ext cx="8458200" cy="609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ымянный15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600" y="304800"/>
            <a:ext cx="8381999" cy="617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1944</TotalTime>
  <Words>636</Words>
  <Application>Microsoft PowerPoint</Application>
  <PresentationFormat>Экран (4:3)</PresentationFormat>
  <Paragraphs>88</Paragraphs>
  <Slides>22</Slides>
  <Notes>22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Облака</vt:lpstr>
      <vt:lpstr>Тема урока: Австралия и Океания. Цель урока: Составить визитную карточку Австралии. Задачи: Выяснить –  1.Особенности ЭГП государства. 2. Уникальность природно-ресурсного потенциала Австралии.  3. Особенности размещения и состава населения. 4. Отраслевую структуру  хозяйства Австралии. </vt:lpstr>
      <vt:lpstr>Австралия и Океания.</vt:lpstr>
      <vt:lpstr>Особенности ЭГП:</vt:lpstr>
      <vt:lpstr>Территория и политическое устройство Австралии </vt:lpstr>
      <vt:lpstr>Природа  Австралии</vt:lpstr>
      <vt:lpstr>Слайд 6</vt:lpstr>
      <vt:lpstr>Слайд 7</vt:lpstr>
      <vt:lpstr>Слайд 8</vt:lpstr>
      <vt:lpstr>Слайд 9</vt:lpstr>
      <vt:lpstr>Ресурсы Австралии</vt:lpstr>
      <vt:lpstr>Слайд 11</vt:lpstr>
      <vt:lpstr>Слайд 12</vt:lpstr>
      <vt:lpstr>Слайд 13</vt:lpstr>
      <vt:lpstr>Население</vt:lpstr>
      <vt:lpstr>Слайд 15</vt:lpstr>
      <vt:lpstr>Слайд 16</vt:lpstr>
      <vt:lpstr>Слайд 17</vt:lpstr>
      <vt:lpstr>Слайд 18</vt:lpstr>
      <vt:lpstr>Слайд 19</vt:lpstr>
      <vt:lpstr>Слайд 20</vt:lpstr>
      <vt:lpstr>ХОЗЯЙСТВО АВСТРАЛИИ </vt:lpstr>
      <vt:lpstr>Вывод по теме.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211</cp:revision>
  <cp:lastPrinted>1601-01-01T00:00:00Z</cp:lastPrinted>
  <dcterms:created xsi:type="dcterms:W3CDTF">1601-01-01T00:00:00Z</dcterms:created>
  <dcterms:modified xsi:type="dcterms:W3CDTF">2013-04-15T10:40:22Z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