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4"/>
  </p:notesMasterIdLst>
  <p:sldIdLst>
    <p:sldId id="256" r:id="rId2"/>
    <p:sldId id="267" r:id="rId3"/>
    <p:sldId id="278" r:id="rId4"/>
    <p:sldId id="268" r:id="rId5"/>
    <p:sldId id="258" r:id="rId6"/>
    <p:sldId id="269" r:id="rId7"/>
    <p:sldId id="270" r:id="rId8"/>
    <p:sldId id="271" r:id="rId9"/>
    <p:sldId id="272" r:id="rId10"/>
    <p:sldId id="273" r:id="rId11"/>
    <p:sldId id="274" r:id="rId12"/>
    <p:sldId id="27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56" autoAdjust="0"/>
    <p:restoredTop sz="98746" autoAdjust="0"/>
  </p:normalViewPr>
  <p:slideViewPr>
    <p:cSldViewPr>
      <p:cViewPr>
        <p:scale>
          <a:sx n="90" d="100"/>
          <a:sy n="90" d="100"/>
        </p:scale>
        <p:origin x="-714" y="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ECF24D-761F-41A2-B90E-4D5936D46C2C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E70D93-DF5E-4A58-A6E7-02E478F3CF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47600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E70D93-DF5E-4A58-A6E7-02E478F3CF4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4A7F-88A1-496D-AB2D-DF56AEBF02AB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C8FD3-814A-4257-9798-935FB916CA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4A7F-88A1-496D-AB2D-DF56AEBF02AB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C8FD3-814A-4257-9798-935FB916CA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4A7F-88A1-496D-AB2D-DF56AEBF02AB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C8FD3-814A-4257-9798-935FB916CA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4A7F-88A1-496D-AB2D-DF56AEBF02AB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C8FD3-814A-4257-9798-935FB916CA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4A7F-88A1-496D-AB2D-DF56AEBF02AB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C8FD3-814A-4257-9798-935FB916CA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4A7F-88A1-496D-AB2D-DF56AEBF02AB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C8FD3-814A-4257-9798-935FB916CA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4A7F-88A1-496D-AB2D-DF56AEBF02AB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C8FD3-814A-4257-9798-935FB916CA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4A7F-88A1-496D-AB2D-DF56AEBF02AB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C8FD3-814A-4257-9798-935FB916CA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4A7F-88A1-496D-AB2D-DF56AEBF02AB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C8FD3-814A-4257-9798-935FB916CA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4A7F-88A1-496D-AB2D-DF56AEBF02AB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C8FD3-814A-4257-9798-935FB916CA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44A7F-88A1-496D-AB2D-DF56AEBF02AB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C8FD3-814A-4257-9798-935FB916CA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AE44A7F-88A1-496D-AB2D-DF56AEBF02AB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37C8FD3-814A-4257-9798-935FB916CA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537660" y="2492896"/>
            <a:ext cx="623234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Презентация открытого внеклассного мероприятия</a:t>
            </a:r>
            <a:endParaRPr kumimoji="0" lang="ru-RU" sz="1800" b="0" i="1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2771800" y="4149079"/>
            <a:ext cx="450636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dirty="0" smtClean="0"/>
              <a:t>Тема: Викторина «Веселая математика»</a:t>
            </a:r>
          </a:p>
          <a:p>
            <a:r>
              <a:rPr lang="ru-RU" dirty="0" smtClean="0"/>
              <a:t>класс «Особый ребёнок»</a:t>
            </a:r>
          </a:p>
          <a:p>
            <a:r>
              <a:rPr lang="ru-RU" dirty="0" smtClean="0"/>
              <a:t>Воспитатель: Иванова Т. В.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619672" y="806649"/>
            <a:ext cx="6150335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400" dirty="0" smtClean="0"/>
              <a:t>Государственное бюджетное специальное (коррекционное)</a:t>
            </a:r>
          </a:p>
          <a:p>
            <a:pPr algn="ctr"/>
            <a:r>
              <a:rPr lang="ru-RU" sz="1400" dirty="0" smtClean="0"/>
              <a:t>образовательное учреждение для обучающих  воспитанников </a:t>
            </a:r>
          </a:p>
          <a:p>
            <a:pPr algn="ctr"/>
            <a:r>
              <a:rPr lang="ru-RU" sz="1400" dirty="0" smtClean="0"/>
              <a:t>с ограниченными возможностями  здоровья, специальная </a:t>
            </a:r>
          </a:p>
          <a:p>
            <a:pPr algn="ctr"/>
            <a:r>
              <a:rPr lang="ru-RU" sz="1400" dirty="0" smtClean="0"/>
              <a:t>(коррекционная) общеобразовательная школа №432</a:t>
            </a:r>
          </a:p>
          <a:p>
            <a:pPr algn="ctr"/>
            <a:r>
              <a:rPr lang="ru-RU" sz="1400" dirty="0" err="1" smtClean="0"/>
              <a:t>Колпинского</a:t>
            </a:r>
            <a:r>
              <a:rPr lang="ru-RU" sz="1400" dirty="0" smtClean="0"/>
              <a:t> района Санкт-Петербурга</a:t>
            </a:r>
            <a:r>
              <a:rPr lang="ru-RU" dirty="0" smtClean="0"/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12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9" grpId="0"/>
      <p:bldP spid="12290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Home\Desktop\Без имени-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2847" y="1124744"/>
            <a:ext cx="2088232" cy="1566174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635896" y="845715"/>
            <a:ext cx="35050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/>
                <a:ea typeface="Times New Roman"/>
              </a:rPr>
              <a:t>Вадик </a:t>
            </a:r>
            <a:r>
              <a:rPr lang="ru-RU" dirty="0">
                <a:latin typeface="Times New Roman"/>
                <a:ea typeface="Times New Roman"/>
              </a:rPr>
              <a:t>крутит стрелку  и выбирает конверт с цифрой 5. Это игра «Составь разноцветный поясок»</a:t>
            </a:r>
          </a:p>
        </p:txBody>
      </p:sp>
      <p:pic>
        <p:nvPicPr>
          <p:cNvPr id="10243" name="Picture 3" descr="C:\Users\Home\Desktop\Без имени-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902361"/>
            <a:ext cx="1825364" cy="1369023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5273476" y="2133290"/>
            <a:ext cx="28803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/>
                <a:ea typeface="Times New Roman"/>
              </a:rPr>
              <a:t>Повторим названия геометрических фигур </a:t>
            </a:r>
          </a:p>
        </p:txBody>
      </p:sp>
      <p:pic>
        <p:nvPicPr>
          <p:cNvPr id="10244" name="Picture 4" descr="C:\Users\Home\Desktop\Без имени-1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225808"/>
            <a:ext cx="2498599" cy="1873949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4139952" y="3427171"/>
            <a:ext cx="383335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/>
                <a:ea typeface="Times New Roman"/>
              </a:rPr>
              <a:t>Первым положить на полоску красный круг, за ним - синий треугольник, жёлтый квадрат, </a:t>
            </a:r>
            <a:endParaRPr lang="ru-RU" dirty="0" smtClean="0">
              <a:latin typeface="Times New Roman"/>
              <a:ea typeface="Times New Roman"/>
            </a:endParaRPr>
          </a:p>
          <a:p>
            <a:r>
              <a:rPr lang="ru-RU" dirty="0" smtClean="0">
                <a:latin typeface="Times New Roman"/>
                <a:ea typeface="Times New Roman"/>
              </a:rPr>
              <a:t>синий </a:t>
            </a:r>
            <a:r>
              <a:rPr lang="ru-RU" dirty="0">
                <a:latin typeface="Times New Roman"/>
                <a:ea typeface="Times New Roman"/>
              </a:rPr>
              <a:t>круг, зелёный треугольник.</a:t>
            </a:r>
          </a:p>
          <a:p>
            <a:r>
              <a:rPr lang="ru-RU" dirty="0">
                <a:latin typeface="Times New Roman"/>
                <a:ea typeface="Times New Roman"/>
              </a:rPr>
              <a:t>-У нас получился разноцветный поясок</a:t>
            </a:r>
            <a:r>
              <a:rPr lang="ru-RU" dirty="0" smtClean="0">
                <a:latin typeface="Times New Roman"/>
                <a:ea typeface="Times New Roman"/>
              </a:rPr>
              <a:t>.</a:t>
            </a:r>
            <a:endParaRPr lang="ru-RU" dirty="0">
              <a:latin typeface="Times New Roman"/>
              <a:ea typeface="Times New Roman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41636" y="501317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/>
                <a:ea typeface="Times New Roman"/>
              </a:rPr>
              <a:t>               -</a:t>
            </a:r>
            <a:r>
              <a:rPr lang="ru-RU" dirty="0">
                <a:latin typeface="Times New Roman"/>
                <a:ea typeface="Times New Roman"/>
              </a:rPr>
              <a:t>Уберите геометрические фигуры.</a:t>
            </a:r>
          </a:p>
          <a:p>
            <a:r>
              <a:rPr lang="ru-RU" dirty="0">
                <a:latin typeface="Times New Roman"/>
                <a:ea typeface="Times New Roman"/>
              </a:rPr>
              <a:t>-А теперь вы сами выложите поясок, какой хотите, и назовите геометрические фигуры и какого они цвета.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429124" y="928670"/>
            <a:ext cx="32221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Последняя игра под цифрой 2. Нужно обвести цветными карандашами цифры </a:t>
            </a:r>
            <a:r>
              <a:rPr lang="ru-RU" dirty="0" smtClean="0">
                <a:latin typeface="Times New Roman"/>
                <a:ea typeface="Times New Roman"/>
              </a:rPr>
              <a:t>от одного до пяти на </a:t>
            </a:r>
            <a:r>
              <a:rPr lang="ru-RU" dirty="0">
                <a:latin typeface="Times New Roman"/>
                <a:ea typeface="Times New Roman"/>
              </a:rPr>
              <a:t>полоске бумаги, назвать их </a:t>
            </a:r>
            <a:r>
              <a:rPr lang="ru-RU" dirty="0" smtClean="0">
                <a:latin typeface="Times New Roman"/>
                <a:ea typeface="Times New Roman"/>
              </a:rPr>
              <a:t>и каким цветом,  </a:t>
            </a:r>
            <a:r>
              <a:rPr lang="ru-RU" dirty="0">
                <a:latin typeface="Times New Roman"/>
                <a:ea typeface="Times New Roman"/>
              </a:rPr>
              <a:t>они были обведены.</a:t>
            </a:r>
          </a:p>
        </p:txBody>
      </p:sp>
      <p:pic>
        <p:nvPicPr>
          <p:cNvPr id="12290" name="Picture 2" descr="C:\Users\Home\Desktop\Без имени-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60921" y="1340768"/>
            <a:ext cx="2399044" cy="1799283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Home\Desktop\Без имени-1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00336" y="4221088"/>
            <a:ext cx="1920213" cy="144016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Home\Desktop\Без имени-1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91031" y="2780928"/>
            <a:ext cx="3215745" cy="2411809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55776" y="1555338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tabLst>
                <a:tab pos="914400" algn="l"/>
                <a:tab pos="4903470" algn="ctr"/>
              </a:tabLst>
            </a:pPr>
            <a:r>
              <a:rPr lang="ru-RU" dirty="0" smtClean="0">
                <a:latin typeface="Times New Roman"/>
                <a:ea typeface="Times New Roman"/>
              </a:rPr>
              <a:t>     Вот </a:t>
            </a:r>
            <a:r>
              <a:rPr lang="ru-RU" dirty="0">
                <a:latin typeface="Times New Roman"/>
                <a:ea typeface="Times New Roman"/>
              </a:rPr>
              <a:t>и закончилась наша викторина. Дети старались и получили в подарок наклейки с машинками.</a:t>
            </a:r>
          </a:p>
          <a:p>
            <a:r>
              <a:rPr lang="ru-RU" dirty="0" smtClean="0">
                <a:latin typeface="Times New Roman"/>
                <a:ea typeface="Times New Roman"/>
              </a:rPr>
              <a:t>     -</a:t>
            </a:r>
            <a:r>
              <a:rPr lang="ru-RU" dirty="0">
                <a:latin typeface="Times New Roman"/>
                <a:ea typeface="Times New Roman"/>
              </a:rPr>
              <a:t>Как тебе </a:t>
            </a:r>
            <a:r>
              <a:rPr lang="ru-RU" dirty="0" smtClean="0">
                <a:latin typeface="Times New Roman"/>
                <a:ea typeface="Times New Roman"/>
              </a:rPr>
              <a:t>Снеговик</a:t>
            </a:r>
            <a:r>
              <a:rPr lang="ru-RU" dirty="0">
                <a:latin typeface="Times New Roman"/>
                <a:ea typeface="Times New Roman"/>
              </a:rPr>
              <a:t>, понравилось у нас в школе? </a:t>
            </a:r>
            <a:r>
              <a:rPr lang="ru-RU" dirty="0" smtClean="0">
                <a:latin typeface="Times New Roman"/>
                <a:ea typeface="Times New Roman"/>
              </a:rPr>
              <a:t>Мы </a:t>
            </a:r>
            <a:r>
              <a:rPr lang="ru-RU" dirty="0">
                <a:latin typeface="Times New Roman"/>
                <a:ea typeface="Times New Roman"/>
              </a:rPr>
              <a:t>сегодня </a:t>
            </a: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ru-RU" dirty="0">
                <a:latin typeface="Times New Roman"/>
                <a:ea typeface="Times New Roman"/>
              </a:rPr>
              <a:t>на </a:t>
            </a:r>
            <a:r>
              <a:rPr lang="ru-RU" dirty="0" smtClean="0">
                <a:latin typeface="Times New Roman"/>
                <a:ea typeface="Times New Roman"/>
              </a:rPr>
              <a:t>занятии </a:t>
            </a:r>
            <a:r>
              <a:rPr lang="ru-RU" dirty="0">
                <a:latin typeface="Times New Roman"/>
                <a:ea typeface="Times New Roman"/>
              </a:rPr>
              <a:t>составляли разноцветный поясок из геометрических фигур, строили аквариум для рыбок, играли в </a:t>
            </a:r>
            <a:r>
              <a:rPr lang="ru-RU" dirty="0" smtClean="0">
                <a:latin typeface="Times New Roman"/>
                <a:ea typeface="Times New Roman"/>
              </a:rPr>
              <a:t>игру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smtClean="0">
                <a:latin typeface="Times New Roman"/>
                <a:ea typeface="Times New Roman"/>
              </a:rPr>
              <a:t>«Найди </a:t>
            </a:r>
            <a:r>
              <a:rPr lang="ru-RU" dirty="0">
                <a:latin typeface="Times New Roman"/>
                <a:ea typeface="Times New Roman"/>
              </a:rPr>
              <a:t>лишнее. Кто чем питается?», обводили цветными </a:t>
            </a: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ru-RU" dirty="0" smtClean="0">
                <a:latin typeface="Times New Roman"/>
                <a:ea typeface="Times New Roman"/>
              </a:rPr>
              <a:t>карандашами </a:t>
            </a:r>
            <a:r>
              <a:rPr lang="ru-RU" dirty="0">
                <a:latin typeface="Times New Roman"/>
                <a:ea typeface="Times New Roman"/>
              </a:rPr>
              <a:t>цифры, считали. </a:t>
            </a:r>
          </a:p>
          <a:p>
            <a:r>
              <a:rPr lang="ru-RU" dirty="0" smtClean="0">
                <a:latin typeface="Times New Roman"/>
                <a:ea typeface="Times New Roman"/>
              </a:rPr>
              <a:t>     -До </a:t>
            </a:r>
            <a:r>
              <a:rPr lang="ru-RU" dirty="0">
                <a:latin typeface="Times New Roman"/>
                <a:ea typeface="Times New Roman"/>
              </a:rPr>
              <a:t>свидания </a:t>
            </a:r>
            <a:r>
              <a:rPr lang="ru-RU" dirty="0" smtClean="0">
                <a:latin typeface="Times New Roman"/>
                <a:ea typeface="Times New Roman"/>
              </a:rPr>
              <a:t>Снеговик</a:t>
            </a:r>
            <a:r>
              <a:rPr lang="ru-RU" dirty="0">
                <a:latin typeface="Times New Roman"/>
                <a:ea typeface="Times New Roman"/>
              </a:rPr>
              <a:t>, приходи к нам в гости на следующий год.</a:t>
            </a:r>
          </a:p>
        </p:txBody>
      </p:sp>
      <p:pic>
        <p:nvPicPr>
          <p:cNvPr id="11266" name="Picture 2" descr="C:\Users\Home\Desktop\Без имени-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869160"/>
            <a:ext cx="1632181" cy="1224136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40285" y="908720"/>
            <a:ext cx="5256584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/>
              </a:rPr>
              <a:t>     Цель занятия: </a:t>
            </a:r>
          </a:p>
          <a:p>
            <a:r>
              <a:rPr lang="ru-RU" dirty="0" smtClean="0">
                <a:latin typeface="Times New Roman"/>
              </a:rPr>
              <a:t>     Закрепление математических представлений </a:t>
            </a:r>
          </a:p>
          <a:p>
            <a:r>
              <a:rPr lang="ru-RU" dirty="0" smtClean="0">
                <a:latin typeface="Times New Roman"/>
              </a:rPr>
              <a:t>посредством дидактических игр.</a:t>
            </a:r>
          </a:p>
          <a:p>
            <a:endParaRPr lang="ru-RU" dirty="0" smtClean="0">
              <a:latin typeface="Times New Roman"/>
            </a:endParaRPr>
          </a:p>
          <a:p>
            <a:endParaRPr lang="ru-RU" dirty="0" smtClean="0">
              <a:latin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40286" y="2132856"/>
            <a:ext cx="5772074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/>
              </a:rPr>
              <a:t>Задачи: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latin typeface="Times New Roman"/>
              </a:rPr>
              <a:t>  </a:t>
            </a:r>
            <a:r>
              <a:rPr lang="ru-RU" dirty="0" smtClean="0">
                <a:latin typeface="Times New Roman"/>
              </a:rPr>
              <a:t>Закрепление умения считать </a:t>
            </a:r>
            <a:r>
              <a:rPr lang="ru-RU" dirty="0">
                <a:latin typeface="Times New Roman"/>
              </a:rPr>
              <a:t>в пределах пяти.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latin typeface="Times New Roman"/>
              </a:rPr>
              <a:t>  Закрепление в речи представления </a:t>
            </a:r>
          </a:p>
          <a:p>
            <a:r>
              <a:rPr lang="ru-RU" dirty="0">
                <a:latin typeface="Times New Roman"/>
              </a:rPr>
              <a:t>     о цветах (синий, жёлтый, красный, зелёный), </a:t>
            </a:r>
          </a:p>
          <a:p>
            <a:r>
              <a:rPr lang="ru-RU" dirty="0">
                <a:latin typeface="Times New Roman"/>
              </a:rPr>
              <a:t>     геометрических фигурах (круг, квадрат, </a:t>
            </a:r>
            <a:r>
              <a:rPr lang="ru-RU" dirty="0" smtClean="0">
                <a:latin typeface="Times New Roman"/>
              </a:rPr>
              <a:t>треугольник</a:t>
            </a:r>
            <a:r>
              <a:rPr lang="ru-RU" dirty="0">
                <a:latin typeface="Times New Roman"/>
              </a:rPr>
              <a:t>), </a:t>
            </a:r>
          </a:p>
          <a:p>
            <a:r>
              <a:rPr lang="ru-RU" dirty="0">
                <a:latin typeface="Times New Roman"/>
              </a:rPr>
              <a:t>     величине (маленькие, большие).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dirty="0">
                <a:latin typeface="Times New Roman"/>
              </a:rPr>
              <a:t>Закрепление знаний об окружающем мире </a:t>
            </a:r>
            <a:endParaRPr lang="ru-RU" dirty="0" smtClean="0">
              <a:latin typeface="Times New Roman"/>
            </a:endParaRPr>
          </a:p>
          <a:p>
            <a:r>
              <a:rPr lang="ru-RU" dirty="0">
                <a:latin typeface="Times New Roman"/>
              </a:rPr>
              <a:t> </a:t>
            </a:r>
            <a:r>
              <a:rPr lang="ru-RU" dirty="0" smtClean="0">
                <a:latin typeface="Times New Roman"/>
              </a:rPr>
              <a:t>    </a:t>
            </a:r>
            <a:endParaRPr lang="ru-RU" dirty="0">
              <a:latin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40322" y="4067919"/>
            <a:ext cx="47399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/>
              </a:rPr>
              <a:t>(названия животных, птиц, кто чем </a:t>
            </a:r>
            <a:r>
              <a:rPr lang="ru-RU" dirty="0" smtClean="0">
                <a:latin typeface="Times New Roman"/>
              </a:rPr>
              <a:t>питается</a:t>
            </a:r>
            <a:r>
              <a:rPr lang="ru-RU" dirty="0">
                <a:latin typeface="Times New Roman"/>
              </a:rPr>
              <a:t>).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dirty="0">
                <a:latin typeface="Times New Roman"/>
              </a:rPr>
              <a:t>Развитие мелкой моторики рук.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dirty="0">
                <a:latin typeface="Times New Roman"/>
              </a:rPr>
              <a:t>Воспитание усидчивости, трудолюбия.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5816" y="3431817"/>
            <a:ext cx="489654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itchFamily="2" charset="2"/>
              <a:buChar char="Ø"/>
            </a:pPr>
            <a:r>
              <a:rPr lang="ru-RU" dirty="0" smtClean="0">
                <a:solidFill>
                  <a:prstClr val="black"/>
                </a:solidFill>
                <a:latin typeface="Times New Roman"/>
              </a:rPr>
              <a:t>Набор </a:t>
            </a:r>
            <a:r>
              <a:rPr lang="ru-RU" dirty="0">
                <a:solidFill>
                  <a:prstClr val="black"/>
                </a:solidFill>
                <a:latin typeface="Times New Roman"/>
              </a:rPr>
              <a:t>геометрических фигур </a:t>
            </a:r>
            <a:r>
              <a:rPr lang="ru-RU" dirty="0" smtClean="0">
                <a:solidFill>
                  <a:prstClr val="black"/>
                </a:solidFill>
                <a:latin typeface="Times New Roman"/>
              </a:rPr>
              <a:t>(квадрат, треугольник,</a:t>
            </a:r>
            <a:r>
              <a:rPr lang="ru-RU" dirty="0">
                <a:solidFill>
                  <a:prstClr val="black"/>
                </a:solidFill>
                <a:latin typeface="Times New Roman"/>
              </a:rPr>
              <a:t> круг</a:t>
            </a:r>
            <a:r>
              <a:rPr lang="ru-RU" dirty="0" smtClean="0">
                <a:solidFill>
                  <a:prstClr val="black"/>
                </a:solidFill>
                <a:latin typeface="Times New Roman"/>
              </a:rPr>
              <a:t>) </a:t>
            </a:r>
            <a:r>
              <a:rPr lang="ru-RU" dirty="0">
                <a:solidFill>
                  <a:prstClr val="black"/>
                </a:solidFill>
                <a:latin typeface="Times New Roman"/>
              </a:rPr>
              <a:t>разного цвета, 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>
                <a:solidFill>
                  <a:prstClr val="black"/>
                </a:solidFill>
                <a:latin typeface="Times New Roman"/>
              </a:rPr>
              <a:t>   Полоски </a:t>
            </a:r>
            <a:r>
              <a:rPr lang="ru-RU" dirty="0">
                <a:solidFill>
                  <a:prstClr val="black"/>
                </a:solidFill>
                <a:latin typeface="Times New Roman"/>
              </a:rPr>
              <a:t>бумаги из белого картона.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>
                <a:solidFill>
                  <a:prstClr val="black"/>
                </a:solidFill>
                <a:latin typeface="Times New Roman"/>
              </a:rPr>
              <a:t>   Полоски </a:t>
            </a:r>
            <a:r>
              <a:rPr lang="ru-RU" dirty="0">
                <a:solidFill>
                  <a:prstClr val="black"/>
                </a:solidFill>
                <a:latin typeface="Times New Roman"/>
              </a:rPr>
              <a:t>бумаги с изображением </a:t>
            </a:r>
            <a:endParaRPr lang="ru-RU" dirty="0" smtClean="0">
              <a:solidFill>
                <a:prstClr val="black"/>
              </a:solidFill>
              <a:latin typeface="Times New Roman"/>
            </a:endParaRPr>
          </a:p>
          <a:p>
            <a:pPr lvl="0"/>
            <a:r>
              <a:rPr lang="ru-RU" dirty="0" smtClean="0">
                <a:solidFill>
                  <a:prstClr val="black"/>
                </a:solidFill>
                <a:latin typeface="Times New Roman"/>
              </a:rPr>
              <a:t>опорными </a:t>
            </a:r>
            <a:r>
              <a:rPr lang="ru-RU" dirty="0">
                <a:solidFill>
                  <a:prstClr val="black"/>
                </a:solidFill>
                <a:latin typeface="Times New Roman"/>
              </a:rPr>
              <a:t>точками цифрового ряда от 1 до 5.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>
                <a:solidFill>
                  <a:prstClr val="black"/>
                </a:solidFill>
                <a:latin typeface="Times New Roman"/>
              </a:rPr>
              <a:t>   Мягкая </a:t>
            </a:r>
            <a:r>
              <a:rPr lang="ru-RU" dirty="0">
                <a:solidFill>
                  <a:prstClr val="black"/>
                </a:solidFill>
                <a:latin typeface="Times New Roman"/>
              </a:rPr>
              <a:t>игрушка «Снеговик», ракушки, </a:t>
            </a:r>
            <a:endParaRPr lang="ru-RU" dirty="0" smtClean="0">
              <a:solidFill>
                <a:prstClr val="black"/>
              </a:solidFill>
              <a:latin typeface="Times New Roman"/>
            </a:endParaRPr>
          </a:p>
          <a:p>
            <a:pPr lvl="0"/>
            <a:r>
              <a:rPr lang="ru-RU" dirty="0" smtClean="0">
                <a:solidFill>
                  <a:prstClr val="black"/>
                </a:solidFill>
                <a:latin typeface="Times New Roman"/>
              </a:rPr>
              <a:t>нитки </a:t>
            </a:r>
            <a:r>
              <a:rPr lang="ru-RU" dirty="0">
                <a:solidFill>
                  <a:prstClr val="black"/>
                </a:solidFill>
                <a:latin typeface="Times New Roman"/>
              </a:rPr>
              <a:t>зелёного цвета и круг со стрелкой.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>
                <a:solidFill>
                  <a:prstClr val="black"/>
                </a:solidFill>
                <a:latin typeface="Times New Roman"/>
              </a:rPr>
              <a:t> </a:t>
            </a:r>
            <a:r>
              <a:rPr lang="ru-RU" dirty="0" smtClean="0">
                <a:solidFill>
                  <a:prstClr val="black"/>
                </a:solidFill>
                <a:latin typeface="Times New Roman"/>
              </a:rPr>
              <a:t>   5 </a:t>
            </a:r>
            <a:r>
              <a:rPr lang="ru-RU" dirty="0">
                <a:solidFill>
                  <a:prstClr val="black"/>
                </a:solidFill>
                <a:latin typeface="Times New Roman"/>
              </a:rPr>
              <a:t>конвертов, в каждом из которых </a:t>
            </a:r>
            <a:endParaRPr lang="ru-RU" dirty="0" smtClean="0">
              <a:solidFill>
                <a:prstClr val="black"/>
              </a:solidFill>
              <a:latin typeface="Times New Roman"/>
            </a:endParaRPr>
          </a:p>
          <a:p>
            <a:pPr lvl="0"/>
            <a:r>
              <a:rPr lang="ru-RU" dirty="0" smtClean="0">
                <a:solidFill>
                  <a:prstClr val="black"/>
                </a:solidFill>
                <a:latin typeface="Times New Roman"/>
              </a:rPr>
              <a:t>по </a:t>
            </a:r>
            <a:r>
              <a:rPr lang="ru-RU" dirty="0">
                <a:solidFill>
                  <a:prstClr val="black"/>
                </a:solidFill>
                <a:latin typeface="Times New Roman"/>
              </a:rPr>
              <a:t>одной карточке с цифрой.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84104" y="1191428"/>
            <a:ext cx="3816424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>
                <a:solidFill>
                  <a:prstClr val="black"/>
                </a:solidFill>
                <a:latin typeface="Times New Roman"/>
              </a:rPr>
              <a:t>Материалы к занятию: 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>
                <a:solidFill>
                  <a:prstClr val="black"/>
                </a:solidFill>
                <a:latin typeface="Times New Roman"/>
              </a:rPr>
              <a:t>    Две карточки с заданием.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>
                <a:solidFill>
                  <a:prstClr val="black"/>
                </a:solidFill>
                <a:latin typeface="Times New Roman"/>
              </a:rPr>
              <a:t>    Цветные карандаши.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>
                <a:solidFill>
                  <a:prstClr val="black"/>
                </a:solidFill>
                <a:latin typeface="Times New Roman"/>
              </a:rPr>
              <a:t>    2 конверта. В каждом конверте: </a:t>
            </a:r>
          </a:p>
          <a:p>
            <a:pPr marL="0" lvl="1" indent="449263"/>
            <a:r>
              <a:rPr lang="ru-RU" dirty="0">
                <a:solidFill>
                  <a:prstClr val="black"/>
                </a:solidFill>
                <a:latin typeface="Times New Roman"/>
              </a:rPr>
              <a:t>10 рыбок красного и жёлтого </a:t>
            </a:r>
          </a:p>
          <a:p>
            <a:pPr marL="0" lvl="1" indent="449263"/>
            <a:r>
              <a:rPr lang="ru-RU" dirty="0">
                <a:solidFill>
                  <a:prstClr val="black"/>
                </a:solidFill>
                <a:latin typeface="Times New Roman"/>
              </a:rPr>
              <a:t>цвета разного размера,</a:t>
            </a:r>
          </a:p>
          <a:p>
            <a:pPr lvl="0" indent="449263"/>
            <a:r>
              <a:rPr lang="ru-RU" dirty="0">
                <a:solidFill>
                  <a:prstClr val="black"/>
                </a:solidFill>
                <a:latin typeface="Times New Roman"/>
              </a:rPr>
              <a:t>4 полоски бумаги синего цвета.</a:t>
            </a:r>
          </a:p>
          <a:p>
            <a:pPr lvl="0" indent="449263"/>
            <a:r>
              <a:rPr lang="ru-RU" dirty="0">
                <a:solidFill>
                  <a:prstClr val="black"/>
                </a:solidFill>
                <a:latin typeface="Times New Roman"/>
              </a:rPr>
              <a:t>2 листа белого картона. </a:t>
            </a:r>
          </a:p>
        </p:txBody>
      </p:sp>
      <p:pic>
        <p:nvPicPr>
          <p:cNvPr id="3077" name="Picture 5" descr="C:\Users\Home\Downloads\стрелк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2082" y="1284784"/>
            <a:ext cx="2462790" cy="2052325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24526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23728" y="908720"/>
            <a:ext cx="532859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dirty="0" smtClean="0">
                <a:solidFill>
                  <a:prstClr val="black"/>
                </a:solidFill>
                <a:latin typeface="Times New Roman"/>
                <a:ea typeface="Times New Roman"/>
              </a:rPr>
              <a:t>     - </a:t>
            </a:r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</a:rPr>
              <a:t>Дети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, сегодня к нам на занятие пришел </a:t>
            </a:r>
            <a:endParaRPr lang="ru-RU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/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</a:rPr>
              <a:t>необычный гость.</a:t>
            </a:r>
            <a:endParaRPr lang="ru-RU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/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</a:rPr>
              <a:t>     Послушайте 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загадку и отгадайте кто это?</a:t>
            </a:r>
          </a:p>
          <a:p>
            <a:pPr lvl="0"/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i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Меня </a:t>
            </a:r>
            <a:r>
              <a:rPr lang="ru-RU" i="1" dirty="0">
                <a:solidFill>
                  <a:prstClr val="black"/>
                </a:solidFill>
                <a:latin typeface="Times New Roman"/>
                <a:ea typeface="Times New Roman"/>
              </a:rPr>
              <a:t>не растили</a:t>
            </a:r>
          </a:p>
          <a:p>
            <a:pPr lvl="0"/>
            <a:r>
              <a:rPr lang="ru-RU" i="1" dirty="0">
                <a:solidFill>
                  <a:prstClr val="black"/>
                </a:solidFill>
                <a:latin typeface="Times New Roman"/>
                <a:ea typeface="Times New Roman"/>
              </a:rPr>
              <a:t> Из снега </a:t>
            </a:r>
            <a:r>
              <a:rPr lang="ru-RU" i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слепили.</a:t>
            </a:r>
            <a:endParaRPr lang="ru-RU" i="1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/>
            <a:r>
              <a:rPr lang="ru-RU" i="1" dirty="0">
                <a:solidFill>
                  <a:prstClr val="black"/>
                </a:solidFill>
                <a:latin typeface="Times New Roman"/>
                <a:ea typeface="Times New Roman"/>
              </a:rPr>
              <a:t> Вместо носа ловко</a:t>
            </a:r>
          </a:p>
          <a:p>
            <a:pPr lvl="0"/>
            <a:r>
              <a:rPr lang="ru-RU" i="1" dirty="0">
                <a:solidFill>
                  <a:prstClr val="black"/>
                </a:solidFill>
                <a:latin typeface="Times New Roman"/>
                <a:ea typeface="Times New Roman"/>
              </a:rPr>
              <a:t> Вставили </a:t>
            </a:r>
            <a:r>
              <a:rPr lang="ru-RU" i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морковку.</a:t>
            </a:r>
            <a:endParaRPr lang="ru-RU" i="1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/>
            <a:r>
              <a:rPr lang="ru-RU" i="1" dirty="0">
                <a:solidFill>
                  <a:prstClr val="black"/>
                </a:solidFill>
                <a:latin typeface="Times New Roman"/>
                <a:ea typeface="Times New Roman"/>
              </a:rPr>
              <a:t> Губы -  сучки,</a:t>
            </a:r>
          </a:p>
          <a:p>
            <a:pPr lvl="0"/>
            <a:r>
              <a:rPr lang="ru-RU" i="1" dirty="0">
                <a:solidFill>
                  <a:prstClr val="black"/>
                </a:solidFill>
                <a:latin typeface="Times New Roman"/>
                <a:ea typeface="Times New Roman"/>
              </a:rPr>
              <a:t> Глаза – угольки,</a:t>
            </a:r>
          </a:p>
          <a:p>
            <a:pPr lvl="0"/>
            <a:r>
              <a:rPr lang="ru-RU" i="1" dirty="0">
                <a:solidFill>
                  <a:prstClr val="black"/>
                </a:solidFill>
                <a:latin typeface="Times New Roman"/>
                <a:ea typeface="Times New Roman"/>
              </a:rPr>
              <a:t> Холодный, большой</a:t>
            </a:r>
          </a:p>
          <a:p>
            <a:pPr lvl="0"/>
            <a:r>
              <a:rPr lang="ru-RU" i="1" dirty="0">
                <a:solidFill>
                  <a:prstClr val="black"/>
                </a:solidFill>
                <a:latin typeface="Times New Roman"/>
                <a:ea typeface="Times New Roman"/>
              </a:rPr>
              <a:t> Кто я такой?</a:t>
            </a:r>
          </a:p>
          <a:p>
            <a:pPr lvl="0"/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</a:rPr>
              <a:t>            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-</a:t>
            </a:r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</a:rPr>
              <a:t>Да, 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это наш гость </a:t>
            </a:r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</a:rPr>
              <a:t>Снеговик. </a:t>
            </a:r>
            <a:endParaRPr lang="ru-RU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/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       </a:t>
            </a:r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</a:rPr>
              <a:t>Скучно 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ему стало стоять </a:t>
            </a:r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</a:rPr>
              <a:t>одному на улице,</a:t>
            </a:r>
          </a:p>
          <a:p>
            <a:pPr lvl="0"/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</a:rPr>
              <a:t>       захотел 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он посмотреть </a:t>
            </a:r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</a:rPr>
              <a:t>и  послушать, чем ребята</a:t>
            </a:r>
          </a:p>
          <a:p>
            <a:pPr lvl="0"/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</a:rPr>
              <a:t>            занимаются в  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школе</a:t>
            </a:r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</a:rPr>
              <a:t>, чему 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научились.</a:t>
            </a:r>
          </a:p>
          <a:p>
            <a:pPr lvl="0"/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           </a:t>
            </a:r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</a:rPr>
              <a:t>     - Садись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,  </a:t>
            </a:r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</a:rPr>
              <a:t>Снеговик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, </a:t>
            </a:r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</a:rPr>
              <a:t>посмотри, 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как мы с  </a:t>
            </a:r>
            <a:endParaRPr lang="ru-RU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/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</a:rPr>
              <a:t>            детьми 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выполняем задания викторины </a:t>
            </a:r>
          </a:p>
          <a:p>
            <a:pPr lvl="0"/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</a:rPr>
              <a:t>      «</a:t>
            </a:r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Весёлая математика».</a:t>
            </a:r>
          </a:p>
          <a:p>
            <a:pPr lvl="0"/>
            <a:endParaRPr lang="ru-RU" sz="1600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  <p:pic>
        <p:nvPicPr>
          <p:cNvPr id="4098" name="Picture 2" descr="C:\Users\Home\Downloads\снег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65712" y="1844824"/>
            <a:ext cx="3186608" cy="2084416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6903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5122" name="Picture 2" descr="C:\Users\Home\Downloads\цифра 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690336"/>
            <a:ext cx="3632778" cy="2376264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Home\Downloads\стрелка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908720"/>
            <a:ext cx="3049169" cy="2540973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44651" y="3429919"/>
            <a:ext cx="2650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/>
                <a:ea typeface="Times New Roman"/>
              </a:rPr>
              <a:t>Ваня крутит стрелку: «Это цифра 3»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419872" y="5157191"/>
            <a:ext cx="39943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/>
                <a:ea typeface="Times New Roman"/>
              </a:rPr>
              <a:t>Под цифрой 3 игра </a:t>
            </a:r>
            <a:endParaRPr lang="ru-RU" dirty="0" smtClean="0">
              <a:latin typeface="Times New Roman"/>
              <a:ea typeface="Times New Roman"/>
            </a:endParaRPr>
          </a:p>
          <a:p>
            <a:pPr algn="ctr"/>
            <a:r>
              <a:rPr lang="ru-RU" dirty="0" smtClean="0">
                <a:latin typeface="Times New Roman"/>
                <a:ea typeface="Times New Roman"/>
              </a:rPr>
              <a:t>«</a:t>
            </a:r>
            <a:r>
              <a:rPr lang="ru-RU" dirty="0">
                <a:latin typeface="Times New Roman"/>
                <a:ea typeface="Times New Roman"/>
              </a:rPr>
              <a:t>Найди лишнее. Кто чем питается»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Home\Desktop\Без имени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836712"/>
            <a:ext cx="2966425" cy="2224819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Home\Desktop\Без имени-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11882" y="3140969"/>
            <a:ext cx="3267944" cy="2450958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91680" y="1268760"/>
            <a:ext cx="27363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/>
                <a:ea typeface="Times New Roman"/>
              </a:rPr>
              <a:t>Назовите </a:t>
            </a:r>
            <a:r>
              <a:rPr lang="ru-RU" dirty="0">
                <a:latin typeface="Times New Roman"/>
                <a:ea typeface="Times New Roman"/>
              </a:rPr>
              <a:t>все предметы, которые нарисованы на листочке, выберите и сосчитайте те, которые едят белка, ёжик и петух.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75656" y="5517229"/>
            <a:ext cx="52373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/>
                <a:ea typeface="Times New Roman"/>
              </a:rPr>
              <a:t>                          Назовите </a:t>
            </a:r>
            <a:r>
              <a:rPr lang="ru-RU" dirty="0">
                <a:latin typeface="Times New Roman"/>
                <a:ea typeface="Times New Roman"/>
              </a:rPr>
              <a:t>какой предмет оказался </a:t>
            </a:r>
            <a:endParaRPr lang="ru-RU" dirty="0" smtClean="0">
              <a:latin typeface="Times New Roman"/>
              <a:ea typeface="Times New Roman"/>
            </a:endParaRPr>
          </a:p>
          <a:p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smtClean="0">
                <a:latin typeface="Times New Roman"/>
                <a:ea typeface="Times New Roman"/>
              </a:rPr>
              <a:t>                               лишним и раскрасьте </a:t>
            </a:r>
            <a:r>
              <a:rPr lang="ru-RU" dirty="0">
                <a:latin typeface="Times New Roman"/>
                <a:ea typeface="Times New Roman"/>
              </a:rPr>
              <a:t>его.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192682" y="1417391"/>
            <a:ext cx="36916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/>
                <a:ea typeface="Times New Roman"/>
              </a:rPr>
              <a:t>Вадик крутит стрелку: «Это </a:t>
            </a:r>
          </a:p>
          <a:p>
            <a:r>
              <a:rPr lang="ru-RU" dirty="0" smtClean="0">
                <a:latin typeface="Times New Roman"/>
                <a:ea typeface="Times New Roman"/>
              </a:rPr>
              <a:t>цифра 1». Под этой цифрой игра «Построим аквариум для рыбок».</a:t>
            </a:r>
          </a:p>
        </p:txBody>
      </p:sp>
      <p:pic>
        <p:nvPicPr>
          <p:cNvPr id="7170" name="Picture 2" descr="C:\Users\Home\Desktop\Без имени-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33207" y="980728"/>
            <a:ext cx="2395541" cy="1796656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Home\Desktop\Без имени-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777384"/>
            <a:ext cx="1941648" cy="1456236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097069" y="2636912"/>
            <a:ext cx="37152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/>
                <a:ea typeface="Times New Roman"/>
              </a:rPr>
              <a:t>Возьмите конверты, достаньте полоски синего цвета. На листе бумаги нужно построить </a:t>
            </a:r>
            <a:endParaRPr lang="ru-RU" dirty="0" smtClean="0">
              <a:latin typeface="Times New Roman"/>
              <a:ea typeface="Times New Roman"/>
            </a:endParaRPr>
          </a:p>
          <a:p>
            <a:r>
              <a:rPr lang="ru-RU" dirty="0" smtClean="0">
                <a:latin typeface="Times New Roman"/>
                <a:ea typeface="Times New Roman"/>
              </a:rPr>
              <a:t>аквариум</a:t>
            </a:r>
            <a:r>
              <a:rPr lang="ru-RU" dirty="0">
                <a:latin typeface="Times New Roman"/>
                <a:ea typeface="Times New Roman"/>
              </a:rPr>
              <a:t>. Достаньте из конверта рыбок. </a:t>
            </a:r>
            <a:r>
              <a:rPr lang="ru-RU" dirty="0" smtClean="0">
                <a:latin typeface="Times New Roman"/>
                <a:ea typeface="Times New Roman"/>
              </a:rPr>
              <a:t>Посмотрите, все рыбки отличаются: одни - большие, </a:t>
            </a:r>
            <a:endParaRPr lang="ru-RU" dirty="0">
              <a:latin typeface="Times New Roman"/>
              <a:ea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55775" y="4265181"/>
            <a:ext cx="496855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/>
                <a:ea typeface="Times New Roman"/>
              </a:rPr>
              <a:t>другие </a:t>
            </a:r>
            <a:r>
              <a:rPr lang="ru-RU" dirty="0">
                <a:latin typeface="Times New Roman"/>
                <a:ea typeface="Times New Roman"/>
              </a:rPr>
              <a:t>- маленькие, </a:t>
            </a:r>
            <a:r>
              <a:rPr lang="ru-RU" dirty="0" smtClean="0">
                <a:latin typeface="Times New Roman"/>
                <a:ea typeface="Times New Roman"/>
              </a:rPr>
              <a:t>одни - жёлтые, другие- красные. Опустите </a:t>
            </a:r>
            <a:r>
              <a:rPr lang="ru-RU" dirty="0">
                <a:latin typeface="Times New Roman"/>
                <a:ea typeface="Times New Roman"/>
              </a:rPr>
              <a:t>в аквариум сначала больших рыбок, затем маленьких и сосчитайте:</a:t>
            </a:r>
          </a:p>
          <a:p>
            <a:r>
              <a:rPr lang="ru-RU" dirty="0" smtClean="0">
                <a:latin typeface="Times New Roman"/>
                <a:ea typeface="Times New Roman"/>
              </a:rPr>
              <a:t>       Сколько </a:t>
            </a:r>
            <a:r>
              <a:rPr lang="ru-RU" dirty="0">
                <a:latin typeface="Times New Roman"/>
                <a:ea typeface="Times New Roman"/>
              </a:rPr>
              <a:t>больших рыбок?</a:t>
            </a:r>
          </a:p>
          <a:p>
            <a:r>
              <a:rPr lang="ru-RU" dirty="0" smtClean="0">
                <a:latin typeface="Times New Roman"/>
                <a:ea typeface="Times New Roman"/>
              </a:rPr>
              <a:t>       Сколько </a:t>
            </a:r>
            <a:r>
              <a:rPr lang="ru-RU" dirty="0">
                <a:latin typeface="Times New Roman"/>
                <a:ea typeface="Times New Roman"/>
              </a:rPr>
              <a:t>маленьких </a:t>
            </a:r>
            <a:r>
              <a:rPr lang="ru-RU" dirty="0" smtClean="0">
                <a:latin typeface="Times New Roman"/>
                <a:ea typeface="Times New Roman"/>
              </a:rPr>
              <a:t>рыбок?</a:t>
            </a:r>
          </a:p>
          <a:p>
            <a:r>
              <a:rPr lang="ru-RU" dirty="0" smtClean="0">
                <a:latin typeface="Times New Roman"/>
                <a:ea typeface="Times New Roman"/>
              </a:rPr>
              <a:t>       Сколько жёлтых рыбок?</a:t>
            </a:r>
          </a:p>
          <a:p>
            <a:r>
              <a:rPr lang="ru-RU" dirty="0" smtClean="0">
                <a:latin typeface="Times New Roman"/>
                <a:ea typeface="Times New Roman"/>
              </a:rPr>
              <a:t>       Сколько </a:t>
            </a:r>
            <a:r>
              <a:rPr lang="ru-RU" dirty="0">
                <a:latin typeface="Times New Roman"/>
                <a:ea typeface="Times New Roman"/>
              </a:rPr>
              <a:t>красных рыбок?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C:\Users\Home\Desktop\Без имени-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643381"/>
            <a:ext cx="3273707" cy="245528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567436" y="1268760"/>
            <a:ext cx="25020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/>
                <a:ea typeface="Times New Roman"/>
              </a:rPr>
              <a:t>Украсим аквариум ракушками и </a:t>
            </a:r>
            <a:r>
              <a:rPr lang="ru-RU" dirty="0" smtClean="0">
                <a:latin typeface="Times New Roman"/>
                <a:ea typeface="Times New Roman"/>
              </a:rPr>
              <a:t>водорослями.</a:t>
            </a:r>
            <a:endParaRPr lang="ru-RU" dirty="0">
              <a:latin typeface="Times New Roman"/>
              <a:ea typeface="Times New Roman"/>
            </a:endParaRPr>
          </a:p>
        </p:txBody>
      </p:sp>
      <p:pic>
        <p:nvPicPr>
          <p:cNvPr id="8194" name="Picture 2" descr="C:\Users\Home\Desktop\Без имени-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052736"/>
            <a:ext cx="3360373" cy="252028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Home\Desktop\Без имени-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312875"/>
            <a:ext cx="2210959" cy="1658219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045790" y="4221088"/>
            <a:ext cx="367833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/>
                <a:ea typeface="Times New Roman"/>
              </a:rPr>
              <a:t>        Ваня </a:t>
            </a:r>
            <a:r>
              <a:rPr lang="ru-RU" dirty="0">
                <a:latin typeface="Times New Roman"/>
                <a:ea typeface="Times New Roman"/>
              </a:rPr>
              <a:t>крутит стрелку</a:t>
            </a:r>
            <a:r>
              <a:rPr lang="ru-RU" dirty="0" smtClean="0">
                <a:latin typeface="Times New Roman"/>
                <a:ea typeface="Times New Roman"/>
              </a:rPr>
              <a:t>: </a:t>
            </a:r>
          </a:p>
          <a:p>
            <a:r>
              <a:rPr lang="ru-RU" dirty="0" smtClean="0">
                <a:latin typeface="Times New Roman"/>
                <a:ea typeface="Times New Roman"/>
              </a:rPr>
              <a:t>          «Это   цифра </a:t>
            </a:r>
            <a:r>
              <a:rPr lang="ru-RU" dirty="0">
                <a:latin typeface="Times New Roman"/>
                <a:ea typeface="Times New Roman"/>
              </a:rPr>
              <a:t>4</a:t>
            </a:r>
            <a:r>
              <a:rPr lang="ru-RU" dirty="0" smtClean="0">
                <a:latin typeface="Times New Roman"/>
                <a:ea typeface="Times New Roman"/>
              </a:rPr>
              <a:t>».</a:t>
            </a:r>
          </a:p>
          <a:p>
            <a:r>
              <a:rPr lang="ru-RU" dirty="0" smtClean="0">
                <a:latin typeface="Times New Roman"/>
                <a:ea typeface="Times New Roman"/>
              </a:rPr>
              <a:t>               Под этой цифрой   </a:t>
            </a:r>
          </a:p>
          <a:p>
            <a:r>
              <a:rPr lang="ru-RU" dirty="0" smtClean="0">
                <a:latin typeface="Times New Roman"/>
                <a:ea typeface="Times New Roman"/>
              </a:rPr>
              <a:t> у нас        </a:t>
            </a:r>
            <a:r>
              <a:rPr lang="ru-RU" dirty="0" err="1" smtClean="0">
                <a:latin typeface="Times New Roman"/>
                <a:ea typeface="Times New Roman"/>
              </a:rPr>
              <a:t>физминутка</a:t>
            </a: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ru-RU" dirty="0">
                <a:latin typeface="Times New Roman"/>
                <a:ea typeface="Times New Roman"/>
              </a:rPr>
              <a:t>«Мы </a:t>
            </a:r>
            <a:endParaRPr lang="ru-RU" dirty="0" smtClean="0">
              <a:latin typeface="Times New Roman"/>
              <a:ea typeface="Times New Roman"/>
            </a:endParaRPr>
          </a:p>
          <a:p>
            <a:r>
              <a:rPr lang="ru-RU" dirty="0" smtClean="0">
                <a:latin typeface="Times New Roman"/>
                <a:ea typeface="Times New Roman"/>
              </a:rPr>
              <a:t>на лыжах в </a:t>
            </a:r>
            <a:r>
              <a:rPr lang="ru-RU" dirty="0">
                <a:latin typeface="Times New Roman"/>
                <a:ea typeface="Times New Roman"/>
              </a:rPr>
              <a:t>лес идем…» </a:t>
            </a:r>
            <a:r>
              <a:rPr lang="ru-RU" dirty="0" smtClean="0">
                <a:latin typeface="Times New Roman"/>
                <a:ea typeface="Times New Roman"/>
              </a:rPr>
              <a:t>  Снеговик </a:t>
            </a:r>
            <a:r>
              <a:rPr lang="ru-RU" dirty="0">
                <a:latin typeface="Times New Roman"/>
                <a:ea typeface="Times New Roman"/>
              </a:rPr>
              <a:t>приглашает  детей поиграть.</a:t>
            </a:r>
          </a:p>
        </p:txBody>
      </p:sp>
      <p:pic>
        <p:nvPicPr>
          <p:cNvPr id="9218" name="Picture 2" descr="C:\Users\Home\Desktop\Без имени-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88840"/>
            <a:ext cx="2304256" cy="1728192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Home\Desktop\Без имени-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087867"/>
            <a:ext cx="2978659" cy="2233994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Home\Desktop\Без имени-1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843046"/>
            <a:ext cx="2197984" cy="1648488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653</TotalTime>
  <Words>721</Words>
  <Application>Microsoft Office PowerPoint</Application>
  <PresentationFormat>Экран (4:3)</PresentationFormat>
  <Paragraphs>91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IRONMANN (AKA SHAMAN)</cp:lastModifiedBy>
  <cp:revision>46</cp:revision>
  <dcterms:created xsi:type="dcterms:W3CDTF">2012-06-06T09:22:26Z</dcterms:created>
  <dcterms:modified xsi:type="dcterms:W3CDTF">2013-04-27T14:45:29Z</dcterms:modified>
</cp:coreProperties>
</file>