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55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F16316-7EA2-4688-B38F-5473AD717C94}" type="datetimeFigureOut">
              <a:rPr lang="en-US" smtClean="0"/>
              <a:pPr/>
              <a:t>4/23/2013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F5BF56-CB6C-49D7-96A5-FACEEC7DAD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text=%D0%B4%D1%80%D1%83%D0%B6%D0%B1%D0%B0&amp;img_url=img-fotki.yandex.ru/get/5305/163410943.0/0_695da_1e696f23_XL&amp;pos=23&amp;rpt=simage&amp;nojs=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yandex.ru/yandsearch?p=1&amp;text=%D0%BD%D0%B0%D1%86%D0%B8%D0%BE%D0%BD%D0%B0%D0%BB%D1%8C%D0%BD%D0%B0%D1%8F%20%D0%BE%D0%B4%D0%B5%D0%B6%D0%B4%D0%B0%20%20%D0%BD%D0%B0%D1%80%D0%BE%D0%B4%D0%BE%D0%B2%20%D0%BC%D0%B8%D1%80%D0%B0&amp;img_url=www.etnolog.ru/images/dress/serby.jpg&amp;pos=57&amp;rpt=simage&amp;nojs=1" TargetMode="External"/><Relationship Id="rId7" Type="http://schemas.openxmlformats.org/officeDocument/2006/relationships/hyperlink" Target="http://images.yandex.ru/yandsearch?p=1&amp;text=%D0%BD%D0%B0%D1%86%D0%B8%D0%BE%D0%BD%D0%B0%D0%BB%D1%8C%D0%BD%D0%B0%D1%8F%20%D0%BE%D0%B4%D0%B5%D0%B6%D0%B4%D0%B0%20%20%D0%BD%D0%B0%D1%80%D0%BE%D0%B4%D0%BE%D0%B2%20%D0%BC%D0%B8%D1%80%D0%B0&amp;img_url=www.artsides.ru/big/item_5158.jpg&amp;pos=59&amp;rpt=simage&amp;nojs=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p=1&amp;text=%D0%BD%D0%B0%D1%86%D0%B8%D0%BE%D0%BD%D0%B0%D0%BB%D1%8C%D0%BD%D0%B0%D1%8F%20%D0%BE%D0%B4%D0%B5%D0%B6%D0%B4%D0%B0%20%20%D0%BD%D0%B0%D1%80%D0%BE%D0%B4%D0%BE%D0%B2%20%D0%BC%D0%B8%D1%80%D0%B0&amp;img_url=www.artsides.ru/big/item_5135.jpg&amp;pos=58&amp;rpt=simage&amp;nojs=1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4%D1%80%D0%B0%D0%BA%D0%B8&amp;noreask=1&amp;img_url=cdn.endata.cx/data/games/6468/photoExtreme/a29d1134-d399-4088-8367-bf1a8ba7e089.jpg&amp;pos=28&amp;rpt=simage&amp;lr=213&amp;nojs=1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62940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sz="8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Tolerance</a:t>
            </a:r>
          </a:p>
          <a:p>
            <a:endParaRPr lang="en-US" b="1" dirty="0" smtClean="0">
              <a:latin typeface="Georgia" pitchFamily="18" charset="0"/>
            </a:endParaRPr>
          </a:p>
          <a:p>
            <a:r>
              <a:rPr lang="en-US" sz="5400" b="1" dirty="0" smtClean="0">
                <a:latin typeface="Georgia" pitchFamily="18" charset="0"/>
              </a:rPr>
              <a:t>What is it?</a:t>
            </a:r>
            <a:endParaRPr lang="en-US" sz="5400" b="1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76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2" descr="http://i048.radikal.ru/0712/51/996c2f82a79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763000" cy="40671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(here are some examples)</a:t>
            </a:r>
            <a:endParaRPr lang="en-US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How to become </a:t>
            </a: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tolerant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pic>
        <p:nvPicPr>
          <p:cNvPr id="7170" name="Picture 2" descr="http://www.psytolerance.info/diagnostics/staty/admin/db/stat_img/129517338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4" y="3962400"/>
            <a:ext cx="322897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11430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latin typeface="Georgia" pitchFamily="18" charset="0"/>
              </a:rPr>
              <a:t>Your brother breaks your </a:t>
            </a:r>
            <a:r>
              <a:rPr lang="en-US" sz="4400" b="1" dirty="0" err="1" smtClean="0">
                <a:latin typeface="Georgia" pitchFamily="18" charset="0"/>
              </a:rPr>
              <a:t>favourite</a:t>
            </a:r>
            <a:r>
              <a:rPr lang="en-US" sz="4400" b="1" dirty="0" smtClean="0">
                <a:latin typeface="Georgia" pitchFamily="18" charset="0"/>
              </a:rPr>
              <a:t> toy.</a:t>
            </a:r>
            <a:endParaRPr lang="en-US" sz="4400" b="1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535113"/>
            <a:ext cx="3430588" cy="6397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No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876800" y="1600200"/>
            <a:ext cx="2974975" cy="685800"/>
          </a:xfrm>
        </p:spPr>
        <p:txBody>
          <a:bodyPr>
            <a:noAutofit/>
          </a:bodyPr>
          <a:lstStyle/>
          <a:p>
            <a:r>
              <a:rPr lang="en-US" sz="3200" b="0" dirty="0" smtClean="0">
                <a:solidFill>
                  <a:srgbClr val="FF0000"/>
                </a:solidFill>
              </a:rPr>
              <a:t>Yes</a:t>
            </a: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371600" y="2209800"/>
            <a:ext cx="4495800" cy="2438400"/>
          </a:xfrm>
        </p:spPr>
        <p:txBody>
          <a:bodyPr>
            <a:normAutofit/>
          </a:bodyPr>
          <a:lstStyle/>
          <a:p>
            <a:pPr lvl="5"/>
            <a:r>
              <a:rPr lang="en-US" sz="3200" dirty="0" smtClean="0"/>
              <a:t>You shout or beat him.</a:t>
            </a:r>
            <a:endParaRPr lang="en-US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>
          <a:xfrm>
            <a:off x="2438400" y="2209800"/>
            <a:ext cx="4343400" cy="1981200"/>
          </a:xfrm>
        </p:spPr>
        <p:txBody>
          <a:bodyPr>
            <a:noAutofit/>
          </a:bodyPr>
          <a:lstStyle/>
          <a:p>
            <a:pPr lvl="6">
              <a:buNone/>
            </a:pPr>
            <a:r>
              <a:rPr lang="en-US" sz="3200" dirty="0" smtClean="0"/>
              <a:t>You forgive him.</a:t>
            </a:r>
          </a:p>
        </p:txBody>
      </p:sp>
      <p:pic>
        <p:nvPicPr>
          <p:cNvPr id="6146" name="Picture 2" descr="http://www.thecourier.co.uk/img/photos/biz/photo_9863_wide_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048000"/>
            <a:ext cx="6076950" cy="335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had an argument with your sister.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7800" y="1535113"/>
            <a:ext cx="3049588" cy="639762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2800" dirty="0" smtClean="0"/>
              <a:t>                                                                        </a:t>
            </a:r>
            <a:r>
              <a:rPr lang="en-US" sz="12800" dirty="0" smtClean="0">
                <a:solidFill>
                  <a:srgbClr val="0070C0"/>
                </a:solidFill>
              </a:rPr>
              <a:t>No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                 Yes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feel offended and ignore her.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You try to understand her.</a:t>
            </a:r>
            <a:endParaRPr lang="en-US" dirty="0"/>
          </a:p>
        </p:txBody>
      </p:sp>
      <p:pic>
        <p:nvPicPr>
          <p:cNvPr id="5122" name="Picture 2" descr="http://images.zwani.com/graphics/family/images/1bestfrien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819400"/>
            <a:ext cx="4143375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don’t want to go for a walk with your parents.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535113"/>
            <a:ext cx="2897188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No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410200" y="1535113"/>
            <a:ext cx="3276600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Yes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cry and shout.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You go for a walk.</a:t>
            </a:r>
            <a:endParaRPr lang="en-US" dirty="0"/>
          </a:p>
        </p:txBody>
      </p:sp>
      <p:pic>
        <p:nvPicPr>
          <p:cNvPr id="4098" name="Picture 2" descr="http://dnz199.klasna.com/uploads/editor/178/39086/news_3/image/9e87579ace4ac12ada70a04cd503cdf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819400"/>
            <a:ext cx="6400800" cy="3629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An elderly lady walks slowly.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5000" y="1535113"/>
            <a:ext cx="2592388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No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486400" y="1535113"/>
            <a:ext cx="3200400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Yes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push and take her over.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You help her.</a:t>
            </a:r>
            <a:endParaRPr lang="en-US" dirty="0"/>
          </a:p>
        </p:txBody>
      </p:sp>
      <p:pic>
        <p:nvPicPr>
          <p:cNvPr id="3074" name="Picture 2" descr="http://sovetskiymultik.at.ua/_ph/485/8249678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19400"/>
            <a:ext cx="5143500" cy="3857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Georgia" pitchFamily="18" charset="0"/>
              </a:rPr>
              <a:t>You can see someone being attacked.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5000" y="1535113"/>
            <a:ext cx="2592388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562600" y="1535113"/>
            <a:ext cx="31242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790" b="1" dirty="0" smtClean="0"/>
              <a:t>You pretend you don’t see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>
            <a:normAutofit/>
          </a:bodyPr>
          <a:lstStyle/>
          <a:p>
            <a:r>
              <a:rPr lang="en-US" sz="2750" b="1" dirty="0" smtClean="0"/>
              <a:t>You try to help.</a:t>
            </a:r>
            <a:endParaRPr lang="en-US" sz="2750" b="1" dirty="0"/>
          </a:p>
        </p:txBody>
      </p:sp>
      <p:pic>
        <p:nvPicPr>
          <p:cNvPr id="14338" name="Picture 2" descr="http://www.fc-sibir.ru/download/album/bitv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4800" y="3048000"/>
            <a:ext cx="4940300" cy="3476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276600"/>
            <a:ext cx="7543800" cy="20574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Be tolerant and we will live in a wonderful world!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2" descr="http://im0-tub-ru.yandex.net/i?id=176592597-6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49973"/>
            <a:ext cx="2133600" cy="170277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http://file1.тыжпсихолог.рф/web43626/filestore/uploaded/%d0%b4%d1%80%d1%83%d0%b7%d1%8c%d1%8f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8863" y="1066800"/>
            <a:ext cx="3116697" cy="18859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dl.ziza.ru/other/042007/02/other/letbefriends/30_letbefriends_285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914401"/>
            <a:ext cx="2295525" cy="2057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961313" cy="178117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Georgia" pitchFamily="18" charset="0"/>
              </a:rPr>
              <a:t>Prepared by Tatiana </a:t>
            </a:r>
            <a:r>
              <a:rPr lang="en-US" sz="6000" dirty="0" err="1" smtClean="0">
                <a:latin typeface="Georgia" pitchFamily="18" charset="0"/>
              </a:rPr>
              <a:t>Fedynskaya</a:t>
            </a:r>
            <a:endParaRPr lang="en-US" sz="6000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819400"/>
            <a:ext cx="7696200" cy="2590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Georgia" pitchFamily="18" charset="0"/>
              </a:rPr>
              <a:t>School 2038 </a:t>
            </a:r>
            <a:endParaRPr lang="ru-RU" sz="6000" dirty="0" smtClean="0">
              <a:latin typeface="Georgia" pitchFamily="18" charset="0"/>
            </a:endParaRPr>
          </a:p>
          <a:p>
            <a:pPr algn="ctr"/>
            <a:r>
              <a:rPr lang="ru-RU" sz="6000" dirty="0" smtClean="0">
                <a:latin typeface="Georgia" pitchFamily="18" charset="0"/>
              </a:rPr>
              <a:t>5 </a:t>
            </a:r>
            <a:r>
              <a:rPr lang="en-US" sz="6000" dirty="0" smtClean="0">
                <a:latin typeface="Georgia" pitchFamily="18" charset="0"/>
              </a:rPr>
              <a:t>form </a:t>
            </a:r>
            <a:endParaRPr lang="en-US" sz="60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914400" y="1752600"/>
            <a:ext cx="2667000" cy="42672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C00000"/>
                </a:solidFill>
                <a:latin typeface="Georgia" pitchFamily="18" charset="0"/>
              </a:rPr>
              <a:t>All </a:t>
            </a:r>
            <a:r>
              <a:rPr lang="en-US" sz="4800" dirty="0" smtClean="0">
                <a:solidFill>
                  <a:srgbClr val="0070C0"/>
                </a:solidFill>
                <a:latin typeface="Georgia" pitchFamily="18" charset="0"/>
              </a:rPr>
              <a:t>people </a:t>
            </a:r>
            <a:r>
              <a:rPr lang="en-US" sz="4800" dirty="0" smtClean="0">
                <a:solidFill>
                  <a:srgbClr val="00B050"/>
                </a:solidFill>
                <a:latin typeface="Georgia" pitchFamily="18" charset="0"/>
              </a:rPr>
              <a:t>are</a:t>
            </a:r>
            <a:r>
              <a:rPr lang="en-US" sz="4800" dirty="0" smtClean="0">
                <a:latin typeface="Georgia" pitchFamily="18" charset="0"/>
              </a:rPr>
              <a:t> </a:t>
            </a:r>
            <a:r>
              <a:rPr lang="en-US" sz="4800" dirty="0" smtClean="0">
                <a:solidFill>
                  <a:srgbClr val="7030A0"/>
                </a:solidFill>
                <a:latin typeface="Georgia" pitchFamily="18" charset="0"/>
              </a:rPr>
              <a:t>different</a:t>
            </a:r>
            <a:endParaRPr lang="en-US" sz="4800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6" name="Picture 2" descr="http://52.mgl.skyrock.net/art/GRA1.388652.5.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47368" y="685800"/>
            <a:ext cx="4815632" cy="42712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590800" cy="4495800"/>
          </a:xfrm>
        </p:spPr>
        <p:txBody>
          <a:bodyPr>
            <a:normAutofit/>
          </a:bodyPr>
          <a:lstStyle/>
          <a:p>
            <a:pPr lvl="1"/>
            <a:endParaRPr lang="en-US" sz="4400" dirty="0" smtClean="0"/>
          </a:p>
          <a:p>
            <a:pPr>
              <a:buFontTx/>
              <a:buChar char="-"/>
            </a:pPr>
            <a:r>
              <a:rPr lang="en-US" sz="4400" dirty="0" smtClean="0"/>
              <a:t>they feel differently</a:t>
            </a:r>
          </a:p>
          <a:p>
            <a:pPr>
              <a:buFontTx/>
              <a:buChar char="-"/>
            </a:pPr>
            <a:r>
              <a:rPr lang="en-US" sz="4400" dirty="0" smtClean="0"/>
              <a:t>they think  differently</a:t>
            </a:r>
            <a:endParaRPr lang="en-US" sz="4400" dirty="0"/>
          </a:p>
        </p:txBody>
      </p:sp>
      <p:pic>
        <p:nvPicPr>
          <p:cNvPr id="8" name="Содержимое 7" descr="http://img-fotki.yandex.ru/get/3808/trubnickowa-nata.5/0_46e13_a860a977_L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581400" y="1600200"/>
            <a:ext cx="4800600" cy="4724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209800" cy="4495800"/>
          </a:xfrm>
        </p:spPr>
        <p:txBody>
          <a:bodyPr>
            <a:normAutofit fontScale="92500"/>
          </a:bodyPr>
          <a:lstStyle/>
          <a:p>
            <a:r>
              <a:rPr lang="en-US" sz="4400" dirty="0" smtClean="0"/>
              <a:t>-they speak differently</a:t>
            </a:r>
          </a:p>
          <a:p>
            <a:r>
              <a:rPr lang="en-US" sz="4400" dirty="0" smtClean="0"/>
              <a:t>-they dress differently</a:t>
            </a:r>
            <a:endParaRPr lang="en-US" sz="4400" dirty="0"/>
          </a:p>
        </p:txBody>
      </p:sp>
      <p:pic>
        <p:nvPicPr>
          <p:cNvPr id="7" name="Содержимое 6" descr="http://www.art-saloon.ru/big/item_5182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39000" y="533400"/>
            <a:ext cx="1447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4-tub-ru.yandex.net/i?id=3423900-02-72&amp;n=21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152400"/>
            <a:ext cx="2209799" cy="32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7-tub-ru.yandex.net/i?id=28058910-66-72&amp;n=21">
            <a:hlinkClick r:id="rId5" tgtFrame="&quot;_blank&quot;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3200400"/>
            <a:ext cx="1676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3-tub-ru.yandex.net/i?id=131090056-14-72&amp;n=21">
            <a:hlinkClick r:id="rId7" tgtFrame="&quot;_blank&quot;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76600" y="3200400"/>
            <a:ext cx="1600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-they have different </a:t>
            </a:r>
            <a:r>
              <a:rPr lang="en-US" sz="3600" dirty="0" err="1" smtClean="0"/>
              <a:t>colour</a:t>
            </a:r>
            <a:r>
              <a:rPr lang="en-US" sz="3600" dirty="0" smtClean="0"/>
              <a:t> of skin, eyes and hair</a:t>
            </a:r>
          </a:p>
          <a:p>
            <a:r>
              <a:rPr lang="en-US" sz="3600" dirty="0" smtClean="0"/>
              <a:t>-they are of different height and weight</a:t>
            </a:r>
            <a:endParaRPr lang="en-US" sz="3600" dirty="0"/>
          </a:p>
        </p:txBody>
      </p:sp>
      <p:pic>
        <p:nvPicPr>
          <p:cNvPr id="5" name="Содержимое 4" descr="http://polemika.com.ua/images/2010-07/61605/1_3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860951" y="1600200"/>
            <a:ext cx="3936697" cy="4495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0"/>
            <a:ext cx="8458200" cy="2286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But they all want to be happy!</a:t>
            </a:r>
            <a:endParaRPr 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286000" cy="4495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-they believe in different things</a:t>
            </a:r>
            <a:endParaRPr lang="en-US" sz="4400" dirty="0"/>
          </a:p>
        </p:txBody>
      </p:sp>
      <p:pic>
        <p:nvPicPr>
          <p:cNvPr id="5" name="Содержимое 4" descr="http://y.delfi.ua/norm/7696/301434_SkqDA8.jpe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219200"/>
            <a:ext cx="571500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5800" y="1600200"/>
            <a:ext cx="3200400" cy="4495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Tolerance</a:t>
            </a:r>
            <a:r>
              <a:rPr lang="en-US" sz="3200" dirty="0" smtClean="0"/>
              <a:t> means to be </a:t>
            </a:r>
            <a:r>
              <a:rPr lang="en-US" sz="3200" dirty="0" smtClean="0">
                <a:solidFill>
                  <a:srgbClr val="0070C0"/>
                </a:solidFill>
              </a:rPr>
              <a:t>fair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0070C0"/>
                </a:solidFill>
              </a:rPr>
              <a:t>objective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0070C0"/>
                </a:solidFill>
              </a:rPr>
              <a:t>permissive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0070C0"/>
                </a:solidFill>
              </a:rPr>
              <a:t>respectful</a:t>
            </a:r>
            <a:r>
              <a:rPr lang="en-US" sz="3200" dirty="0" smtClean="0"/>
              <a:t> to other people’s </a:t>
            </a:r>
            <a:r>
              <a:rPr lang="en-US" sz="3200" dirty="0" smtClean="0">
                <a:solidFill>
                  <a:srgbClr val="00B050"/>
                </a:solidFill>
              </a:rPr>
              <a:t>opinions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00B050"/>
                </a:solidFill>
              </a:rPr>
              <a:t>practices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00B050"/>
                </a:solidFill>
              </a:rPr>
              <a:t>race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00B050"/>
                </a:solidFill>
              </a:rPr>
              <a:t>religion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00B050"/>
                </a:solidFill>
              </a:rPr>
              <a:t>nationality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00B050"/>
                </a:solidFill>
              </a:rPr>
              <a:t>freedom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5" name="Содержимое 4" descr="http://s.primamedia.ru/f/big/161/160967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6200" y="533400"/>
            <a:ext cx="4724400" cy="490458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Why is </a:t>
            </a:r>
            <a:r>
              <a:rPr lang="en-US" sz="6600" dirty="0" smtClean="0">
                <a:solidFill>
                  <a:schemeClr val="accent2">
                    <a:lumMod val="50000"/>
                  </a:schemeClr>
                </a:solidFill>
              </a:rPr>
              <a:t>tolerance</a:t>
            </a:r>
            <a:r>
              <a:rPr lang="en-US" sz="6600" dirty="0" smtClean="0"/>
              <a:t> very important?</a:t>
            </a:r>
            <a:endParaRPr lang="en-US" sz="6600" dirty="0"/>
          </a:p>
        </p:txBody>
      </p:sp>
      <p:pic>
        <p:nvPicPr>
          <p:cNvPr id="9220" name="Picture 4" descr="http://www.dytyna.info/img/gallery/4986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124200"/>
            <a:ext cx="3990975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600200"/>
            <a:ext cx="3008313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Understanding, love and friendship can help avoid</a:t>
            </a:r>
          </a:p>
          <a:p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conflicts</a:t>
            </a:r>
          </a:p>
          <a:p>
            <a:pPr>
              <a:buFontTx/>
              <a:buChar char="-"/>
            </a:pPr>
            <a:r>
              <a:rPr lang="en-US" sz="2800" dirty="0" smtClean="0"/>
              <a:t> terrorist acts</a:t>
            </a:r>
          </a:p>
          <a:p>
            <a:pPr>
              <a:buFontTx/>
              <a:buChar char="-"/>
            </a:pPr>
            <a:r>
              <a:rPr lang="en-US" sz="2800" dirty="0" smtClean="0"/>
              <a:t>violence</a:t>
            </a:r>
          </a:p>
          <a:p>
            <a:pPr>
              <a:buFontTx/>
              <a:buChar char="-"/>
            </a:pPr>
            <a:r>
              <a:rPr lang="en-US" sz="2800" dirty="0" smtClean="0"/>
              <a:t>wars</a:t>
            </a:r>
          </a:p>
          <a:p>
            <a:pPr>
              <a:buFontTx/>
              <a:buChar char="-"/>
            </a:pPr>
            <a:endParaRPr lang="en-US" sz="2800" dirty="0"/>
          </a:p>
        </p:txBody>
      </p:sp>
      <p:pic>
        <p:nvPicPr>
          <p:cNvPr id="5" name="Содержимое 4" descr="http://www.huffingtonpost.com/huff-wires/20081031/as-india-blasts/images/669f48a3-8cf4-4bcc-a7f2-a4a6cfb0e5c7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29200" y="914400"/>
            <a:ext cx="3810000" cy="2667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2" name="Picture 2" descr="http://im2-tub-ru.yandex.net/i?id=316597018-43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4191000"/>
            <a:ext cx="2143125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http://demiart.ru/forum/uploads/post-5450-118148038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343400"/>
            <a:ext cx="2757499" cy="2181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287</TotalTime>
  <Words>240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But they all want to be happy!</vt:lpstr>
      <vt:lpstr>Презентация PowerPoint</vt:lpstr>
      <vt:lpstr>Why is tolerance very important?</vt:lpstr>
      <vt:lpstr>Презентация PowerPoint</vt:lpstr>
      <vt:lpstr>How to become tolerant?</vt:lpstr>
      <vt:lpstr>Your brother breaks your favourite toy.</vt:lpstr>
      <vt:lpstr>You had an argument with your sister.</vt:lpstr>
      <vt:lpstr>You don’t want to go for a walk with your parents.</vt:lpstr>
      <vt:lpstr>An elderly lady walks slowly.</vt:lpstr>
      <vt:lpstr>You can see someone being attacked.</vt:lpstr>
      <vt:lpstr>Be tolerant and we will live in a wonderful world!</vt:lpstr>
      <vt:lpstr>Prepared by Tatiana Fedynskaya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Mihail</dc:creator>
  <cp:lastModifiedBy>user</cp:lastModifiedBy>
  <cp:revision>34</cp:revision>
  <dcterms:created xsi:type="dcterms:W3CDTF">2012-09-29T16:14:18Z</dcterms:created>
  <dcterms:modified xsi:type="dcterms:W3CDTF">2013-04-23T15:53:49Z</dcterms:modified>
</cp:coreProperties>
</file>