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1" r:id="rId6"/>
    <p:sldId id="266" r:id="rId7"/>
    <p:sldId id="264" r:id="rId8"/>
    <p:sldId id="265" r:id="rId9"/>
    <p:sldId id="262" r:id="rId10"/>
    <p:sldId id="268" r:id="rId11"/>
    <p:sldId id="272" r:id="rId12"/>
    <p:sldId id="269" r:id="rId13"/>
    <p:sldId id="270" r:id="rId14"/>
    <p:sldId id="274" r:id="rId15"/>
    <p:sldId id="276" r:id="rId16"/>
    <p:sldId id="273" r:id="rId17"/>
    <p:sldId id="275" r:id="rId18"/>
    <p:sldId id="277" r:id="rId19"/>
    <p:sldId id="285" r:id="rId20"/>
    <p:sldId id="293" r:id="rId21"/>
    <p:sldId id="286" r:id="rId22"/>
    <p:sldId id="278" r:id="rId23"/>
    <p:sldId id="281" r:id="rId24"/>
    <p:sldId id="283" r:id="rId25"/>
    <p:sldId id="284" r:id="rId26"/>
    <p:sldId id="287" r:id="rId27"/>
    <p:sldId id="288" r:id="rId28"/>
    <p:sldId id="289" r:id="rId29"/>
    <p:sldId id="280" r:id="rId30"/>
    <p:sldId id="282" r:id="rId31"/>
    <p:sldId id="290" r:id="rId32"/>
    <p:sldId id="291" r:id="rId33"/>
    <p:sldId id="292" r:id="rId34"/>
    <p:sldId id="260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8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51" autoAdjust="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BEAEC7-8216-49A3-8F5A-791FCC93C7F9}" type="datetimeFigureOut">
              <a:rPr lang="ru-RU" smtClean="0"/>
              <a:pPr/>
              <a:t>02.05.2013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0AE8D5-ECB9-4323-9DDE-D4EE86AA09B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77931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AE8D5-ECB9-4323-9DDE-D4EE86AA09BE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AE8D5-ECB9-4323-9DDE-D4EE86AA09BE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02.05.2013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gif"/><Relationship Id="rId4" Type="http://schemas.openxmlformats.org/officeDocument/2006/relationships/image" Target="../media/image5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gi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gif"/><Relationship Id="rId2" Type="http://schemas.openxmlformats.org/officeDocument/2006/relationships/image" Target="../media/image69.gi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gi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9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311428038_aztec_003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DFDFB"/>
              </a:clrFrom>
              <a:clrTo>
                <a:srgbClr val="FDFD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61440" y="0"/>
            <a:ext cx="2482560" cy="3600000"/>
          </a:xfrm>
          <a:prstGeom prst="rect">
            <a:avLst/>
          </a:prstGeom>
        </p:spPr>
      </p:pic>
      <p:pic>
        <p:nvPicPr>
          <p:cNvPr id="7" name="Рисунок 6" descr="1311428038_aztec_003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DFDFB"/>
              </a:clrFrom>
              <a:clrTo>
                <a:srgbClr val="FDFDFB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0" y="3258000"/>
            <a:ext cx="2482560" cy="3600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4282" y="285728"/>
            <a:ext cx="6215138" cy="2185214"/>
          </a:xfrm>
          <a:prstGeom prst="rect">
            <a:avLst/>
          </a:prstGeom>
          <a:solidFill>
            <a:srgbClr val="00B050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</a:rPr>
              <a:t>Х</a:t>
            </a:r>
            <a:r>
              <a:rPr lang="ru-RU" sz="4400" dirty="0" smtClean="0">
                <a:solidFill>
                  <a:srgbClr val="002060"/>
                </a:solidFill>
              </a:rPr>
              <a:t>АРАКТЕРНЫЕ ЧЕРТЫ   ИСКУССТВА АЦТЕКОВ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86446" y="4786322"/>
            <a:ext cx="3214710" cy="1938992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</a:rPr>
              <a:t>р</a:t>
            </a:r>
            <a:r>
              <a:rPr lang="ru-RU" sz="2400" dirty="0" smtClean="0">
                <a:solidFill>
                  <a:srgbClr val="002060"/>
                </a:solidFill>
              </a:rPr>
              <a:t>аботу выполнил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</a:rPr>
              <a:t>у</a:t>
            </a:r>
            <a:r>
              <a:rPr lang="ru-RU" sz="2400" dirty="0" smtClean="0">
                <a:solidFill>
                  <a:srgbClr val="002060"/>
                </a:solidFill>
              </a:rPr>
              <a:t>ченик 7 «Б» класса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МБОУ «СОШ № 48»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г. Владивостока</a:t>
            </a:r>
          </a:p>
          <a:p>
            <a:pPr algn="ctr"/>
            <a:r>
              <a:rPr lang="ru-RU" sz="2400" dirty="0" err="1" smtClean="0">
                <a:solidFill>
                  <a:srgbClr val="002060"/>
                </a:solidFill>
              </a:rPr>
              <a:t>Нарнов</a:t>
            </a:r>
            <a:r>
              <a:rPr lang="ru-RU" sz="2400" dirty="0" smtClean="0">
                <a:solidFill>
                  <a:srgbClr val="002060"/>
                </a:solidFill>
              </a:rPr>
              <a:t> Семён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12" name="Рисунок 11" descr="Aztec-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786050" y="2857496"/>
            <a:ext cx="2857500" cy="2047875"/>
          </a:xfrm>
          <a:prstGeom prst="rect">
            <a:avLst/>
          </a:prstGeom>
          <a:ln>
            <a:solidFill>
              <a:schemeClr val="bg1">
                <a:lumMod val="95000"/>
                <a:lumOff val="5000"/>
              </a:schemeClr>
            </a:solidFill>
          </a:ln>
        </p:spPr>
      </p:pic>
      <p:pic>
        <p:nvPicPr>
          <p:cNvPr id="10" name="Рисунок 9" descr="coatl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43306" y="5643578"/>
            <a:ext cx="1152525" cy="600075"/>
          </a:xfrm>
          <a:prstGeom prst="rect">
            <a:avLst/>
          </a:prstGeom>
        </p:spPr>
      </p:pic>
    </p:spTree>
  </p:cSld>
  <p:clrMapOvr>
    <a:masterClrMapping/>
  </p:clrMapOvr>
  <p:transition spd="slow" advTm="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42852"/>
            <a:ext cx="84296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</a:rPr>
              <a:t>СКУЛЬПТУРА  АЦТЕКОВ</a:t>
            </a:r>
            <a:endParaRPr lang="ru-RU" sz="3200" b="1" dirty="0">
              <a:solidFill>
                <a:srgbClr val="8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3380125"/>
            <a:ext cx="91440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Скульптура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была самым крупным вкладом ацтеков в искусство. </a:t>
            </a:r>
          </a:p>
          <a:p>
            <a:pPr algn="ctr"/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Ацтекский скульптор мог иметь дело с различными </a:t>
            </a:r>
            <a:r>
              <a:rPr lang="ru-RU" sz="2000" u="sng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материалами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, начиная от изумруда размером с горошину и кончая огромными глыбами, такими большими, как огромный каменный календарь, весящий 24 тонны. У скульптора были самые простые </a:t>
            </a:r>
            <a:r>
              <a:rPr lang="ru-RU" sz="2000" u="sng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инструменты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: каменные резцы, шила и свёрла. </a:t>
            </a:r>
          </a:p>
          <a:p>
            <a:pPr algn="ctr"/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Наряду с тяжеловесными, грандиозными культовыми статуями из грубого камня, внушающими благоговейный трепет и страх были очень выразительные скульптурные произведения: кролик из белого кварца, прозрачный, чистый и очень красивый; </a:t>
            </a:r>
            <a:r>
              <a:rPr lang="ru-RU" sz="2000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маска из чёрного обсидиана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(вулканического стекла); фигура склонившейся женщины, перемалывающей зерно.</a:t>
            </a:r>
          </a:p>
          <a:p>
            <a:pPr algn="ctr"/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Скульптуры делались так, что их можно было осматривать со всех сторон.</a:t>
            </a:r>
          </a:p>
        </p:txBody>
      </p:sp>
      <p:pic>
        <p:nvPicPr>
          <p:cNvPr id="5" name="Рисунок 4" descr="000101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844" y="714356"/>
            <a:ext cx="2391848" cy="2700000"/>
          </a:xfrm>
          <a:prstGeom prst="rect">
            <a:avLst/>
          </a:prstGeom>
        </p:spPr>
      </p:pic>
      <p:pic>
        <p:nvPicPr>
          <p:cNvPr id="6" name="Рисунок 5" descr="00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000892" y="785794"/>
            <a:ext cx="1890000" cy="2520000"/>
          </a:xfrm>
          <a:prstGeom prst="rect">
            <a:avLst/>
          </a:prstGeom>
        </p:spPr>
      </p:pic>
      <p:pic>
        <p:nvPicPr>
          <p:cNvPr id="7" name="Рисунок 6" descr="02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714612" y="785794"/>
            <a:ext cx="1890000" cy="2520000"/>
          </a:xfrm>
          <a:prstGeom prst="rect">
            <a:avLst/>
          </a:prstGeom>
        </p:spPr>
      </p:pic>
      <p:pic>
        <p:nvPicPr>
          <p:cNvPr id="8" name="Рисунок 7" descr="027Статуи жрецов, в традиционных ритуальных одеждах.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857752" y="785794"/>
            <a:ext cx="1890000" cy="252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common-man.gif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72198" y="4518000"/>
            <a:ext cx="1462500" cy="2340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14282" y="142852"/>
            <a:ext cx="87154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</a:rPr>
              <a:t>СКУЛЬПТУРА  АЦТЕКОВ</a:t>
            </a:r>
            <a:endParaRPr lang="ru-RU" sz="3200" b="1" dirty="0">
              <a:solidFill>
                <a:srgbClr val="8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43174" y="857232"/>
            <a:ext cx="65008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Ваятелям не хватало полного понимания пропорциональности форм в изображаемых телах.</a:t>
            </a:r>
            <a:endParaRPr lang="ru-RU" sz="2000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" name="Рисунок 6" descr="aztec-agriculture-goddess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9D9EA3"/>
              </a:clrFrom>
              <a:clrTo>
                <a:srgbClr val="9D9EA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857232"/>
            <a:ext cx="2935224" cy="530352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571736" y="1571612"/>
            <a:ext cx="657226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Скульптура была тесно связана с архитектурой. Скульптура была не внешним элементом, а её фундаментальной составляющей. Были созданы скульптурные фризы из камня, огромные кариатиды, колонны. 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Искусство ацтеков было содержательным, функциональным и принадлежало религии.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pPr algn="ctr"/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 жизни ацтеков не было искусства ради искусства. Искусство имело свое назначение, оно было священным. Религия была жизнью, а жизнь была религией. </a:t>
            </a:r>
          </a:p>
          <a:p>
            <a:pPr algn="ctr"/>
            <a:endParaRPr lang="ru-RU" sz="2000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" name="Рисунок 9" descr="aztec-atlante-norte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818A8F"/>
              </a:clrFrom>
              <a:clrTo>
                <a:srgbClr val="818A8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43834" y="4286256"/>
            <a:ext cx="1626641" cy="2628000"/>
          </a:xfrm>
          <a:prstGeom prst="rect">
            <a:avLst/>
          </a:prstGeom>
        </p:spPr>
      </p:pic>
      <p:pic>
        <p:nvPicPr>
          <p:cNvPr id="11" name="Рисунок 10" descr="aztec-duality-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571736" y="4357694"/>
            <a:ext cx="1638000" cy="2340000"/>
          </a:xfrm>
          <a:prstGeom prst="rect">
            <a:avLst/>
          </a:prstGeom>
        </p:spPr>
      </p:pic>
      <p:pic>
        <p:nvPicPr>
          <p:cNvPr id="15" name="Рисунок 14" descr="Фигурки Коатликуэ3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714876" y="4518000"/>
            <a:ext cx="837614" cy="234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42852"/>
            <a:ext cx="86439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</a:rPr>
              <a:t>СКУЛЬПТУРА  АЦТЕКОВ</a:t>
            </a:r>
            <a:endParaRPr lang="ru-RU" sz="3200" b="1" dirty="0">
              <a:solidFill>
                <a:srgbClr val="800000"/>
              </a:solidFill>
            </a:endParaRPr>
          </a:p>
        </p:txBody>
      </p:sp>
      <p:pic>
        <p:nvPicPr>
          <p:cNvPr id="3" name="Рисунок 2" descr="ph017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714356"/>
            <a:ext cx="3648075" cy="4000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4786322"/>
            <a:ext cx="3786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Гипсовая  маска из Теночтитлана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7" name="Рисунок 6" descr="Фигурки Коатликуэ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72330" y="1000108"/>
            <a:ext cx="1848649" cy="352216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429124" y="4714884"/>
            <a:ext cx="40719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Фигурки  богини Коатликуэ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5226784"/>
            <a:ext cx="9144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Коатликуэ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– богиня земли и смерти.</a:t>
            </a:r>
            <a:r>
              <a:rPr lang="ru-RU" sz="2000" dirty="0" smtClean="0"/>
              <a:t> 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Её змеиная голова, ожерелье из человеческих сердец и кистей рук, пальцы с когтями, её юбка, состоящая из массы извивающихся змей внушают зрителю благоговейный трепет. Вокруг ацтеков было много смертей, и они передали ощущение страха не только грубым монументальным статуям, но и фигуркам, маскам.</a:t>
            </a:r>
            <a:endParaRPr lang="ru-RU" sz="2000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2" name="Рисунок 11" descr="Фигура богини Коатликуэ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14810" y="714356"/>
            <a:ext cx="2529747" cy="399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142852"/>
            <a:ext cx="80724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</a:rPr>
              <a:t>СКУЛЬПТУРА  АЦТЕКОВ</a:t>
            </a:r>
            <a:endParaRPr lang="ru-RU" sz="3200" b="1" dirty="0">
              <a:solidFill>
                <a:srgbClr val="800000"/>
              </a:solidFill>
            </a:endParaRPr>
          </a:p>
        </p:txBody>
      </p:sp>
      <p:pic>
        <p:nvPicPr>
          <p:cNvPr id="4" name="Рисунок 3" descr="Тескатлипока6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C5BDBD"/>
              </a:clrFrom>
              <a:clrTo>
                <a:srgbClr val="C5BDB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64312" y="714356"/>
            <a:ext cx="3079688" cy="3600000"/>
          </a:xfrm>
          <a:prstGeom prst="rect">
            <a:avLst/>
          </a:prstGeom>
        </p:spPr>
      </p:pic>
      <p:pic>
        <p:nvPicPr>
          <p:cNvPr id="5" name="Рисунок 4" descr="Тескатлипока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785794"/>
            <a:ext cx="2647059" cy="3600000"/>
          </a:xfrm>
          <a:prstGeom prst="rect">
            <a:avLst/>
          </a:prstGeom>
        </p:spPr>
      </p:pic>
      <p:pic>
        <p:nvPicPr>
          <p:cNvPr id="7" name="Рисунок 6" descr="teskatlipoka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143240" y="785794"/>
            <a:ext cx="2883118" cy="3600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4643446"/>
            <a:ext cx="878687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Тескатлипока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("курящееся зеркало«) - бог ночи, севера и колдовства, покровитель жестоких зрелищ и увеселений и жрецов, наказывающий преступников, повелитель звёзд и холода, владыка стихий, вызывающий землетрясения, искуситель людей. Один из трёх главных богов, соперник Кецалькоатля. Носит с </a:t>
            </a:r>
            <a:r>
              <a:rPr lang="ru-RU" sz="2000" dirty="0" smtClean="0"/>
              <a:t> 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собой магическое зеркало, которое кадит дымом и убивает врагов; ещё в этом зеркале он видит всё, что творится в мире. </a:t>
            </a:r>
            <a:endParaRPr lang="ru-RU" sz="2000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42852"/>
            <a:ext cx="8572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</a:rPr>
              <a:t>СКУЛЬПТУРА  АЦТЕКОВ</a:t>
            </a:r>
            <a:endParaRPr lang="ru-RU" sz="3200" b="1" dirty="0">
              <a:solidFill>
                <a:srgbClr val="800000"/>
              </a:solidFill>
            </a:endParaRPr>
          </a:p>
        </p:txBody>
      </p:sp>
      <p:pic>
        <p:nvPicPr>
          <p:cNvPr id="3" name="Рисунок 2" descr="1002752-i_054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142845" y="785794"/>
            <a:ext cx="4556485" cy="3960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71472" y="4826675"/>
            <a:ext cx="592932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Каменная статуя бога плодородия </a:t>
            </a:r>
            <a:r>
              <a:rPr lang="ru-RU" b="1" i="1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Шипе-Тотека</a:t>
            </a:r>
            <a:r>
              <a:rPr lang="ru-RU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, одетого в человеческую кожу. Тело бога окрашено в красный цвет. Вид спереди показывает разрез в груди жертвы (потом аккуратно зашитый), через который доставалось сердце. Лицо бога видно в раскрытом ротовом отверстии маски. Вид сзади показывает, как кожа завязывалась на спине статуи.</a:t>
            </a:r>
            <a:endParaRPr lang="ru-RU" b="1" i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Рисунок 4" descr="xipe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072330" y="4878000"/>
            <a:ext cx="1838089" cy="1980000"/>
          </a:xfrm>
          <a:prstGeom prst="rect">
            <a:avLst/>
          </a:prstGeom>
        </p:spPr>
      </p:pic>
      <p:pic>
        <p:nvPicPr>
          <p:cNvPr id="6" name="Рисунок 5" descr="xipe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57818" y="714356"/>
            <a:ext cx="3078116" cy="396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42852"/>
            <a:ext cx="85011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</a:rPr>
              <a:t>СКУЛЬПТУРА  АЦТЕКОВ</a:t>
            </a:r>
            <a:endParaRPr lang="ru-RU" sz="3200" b="1" dirty="0">
              <a:solidFill>
                <a:srgbClr val="800000"/>
              </a:solidFill>
            </a:endParaRPr>
          </a:p>
        </p:txBody>
      </p:sp>
      <p:pic>
        <p:nvPicPr>
          <p:cNvPr id="4" name="Рисунок 3" descr="8-метровая скульптура ацтекского бога дождя Тлалок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2844" y="785794"/>
            <a:ext cx="4681728" cy="393192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2844" y="485776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Гигантская 8-метровая скульптура бога дождя Тлалока. Национальный музей антропологии. Мехико.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0239753205.jp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5572132" y="785794"/>
            <a:ext cx="3056508" cy="39312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786314" y="4786322"/>
            <a:ext cx="43576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«Голова мёртвого». Базальт. Национальный музей антропологии. Мехико</a:t>
            </a:r>
            <a:endParaRPr lang="ru-RU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142852"/>
            <a:ext cx="85011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</a:rPr>
              <a:t>КАМЕНЬ СОЛНЦА</a:t>
            </a:r>
            <a:endParaRPr lang="ru-RU" sz="3200" b="1" dirty="0">
              <a:solidFill>
                <a:srgbClr val="800000"/>
              </a:solidFill>
            </a:endParaRPr>
          </a:p>
        </p:txBody>
      </p:sp>
      <p:pic>
        <p:nvPicPr>
          <p:cNvPr id="4" name="Рисунок 3" descr="piedradelsol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3258000"/>
            <a:ext cx="4305883" cy="3600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714356"/>
            <a:ext cx="9144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Камень Солнца 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("Ацтекский календарь«) - памятник ацтекской скульптуры 15 века, представляет собой базальтовый диск (диаметр 3,66 м, вес 24 т) с резными изображениями, обозначающими годы и дни. В центральной части диска изображен лик бога Солнца Тонатиу. В </a:t>
            </a:r>
            <a:r>
              <a:rPr lang="ru-RU" sz="2000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Камне Солнца 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нашли символическое скульптурное воплощение представления ацтеков о времени. Ацтекский календарь  имел черты, сходные с календарём майя. Основу ацтекского календаря составлял 52-летний цикл – солнечный 365-дневный календарь они сочетали с ритуальным 260-дневным календарем.</a:t>
            </a:r>
            <a:endParaRPr lang="ru-RU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6248" y="3143248"/>
            <a:ext cx="48577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Ацтекский календарь был тесно связан с религиозным культом. Каждая неделя, дни месяца, часы дня и ночи были посвящены различным божествам. </a:t>
            </a:r>
            <a:endParaRPr lang="ru-RU" sz="2000" dirty="0"/>
          </a:p>
        </p:txBody>
      </p:sp>
      <p:pic>
        <p:nvPicPr>
          <p:cNvPr id="9" name="Рисунок 8" descr="621px-Aztec_Sun_Stone_Replica_cropped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81000" y="4857760"/>
            <a:ext cx="1863000" cy="1800000"/>
          </a:xfrm>
          <a:prstGeom prst="rect">
            <a:avLst/>
          </a:prstGeom>
        </p:spPr>
      </p:pic>
      <p:pic>
        <p:nvPicPr>
          <p:cNvPr id="11" name="Рисунок 10" descr="aztec-art-3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57686" y="4698000"/>
            <a:ext cx="2826269" cy="216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</a:rPr>
              <a:t>СКУЛЬПТУРНЫЕ  ИЗОБРАЖЕНИЯ ЖИВОТНЫХ</a:t>
            </a:r>
            <a:endParaRPr lang="ru-RU" sz="3200" b="1" dirty="0">
              <a:solidFill>
                <a:srgbClr val="800000"/>
              </a:solidFill>
            </a:endParaRPr>
          </a:p>
        </p:txBody>
      </p:sp>
      <p:pic>
        <p:nvPicPr>
          <p:cNvPr id="3" name="Рисунок 2" descr="aztec-snake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714356"/>
            <a:ext cx="3245586" cy="2520000"/>
          </a:xfrm>
          <a:prstGeom prst="rect">
            <a:avLst/>
          </a:prstGeom>
        </p:spPr>
      </p:pic>
      <p:pic>
        <p:nvPicPr>
          <p:cNvPr id="4" name="Рисунок 3" descr="grasshoppe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72198" y="1071546"/>
            <a:ext cx="2880000" cy="1305600"/>
          </a:xfrm>
          <a:prstGeom prst="rect">
            <a:avLst/>
          </a:prstGeom>
        </p:spPr>
      </p:pic>
      <p:pic>
        <p:nvPicPr>
          <p:cNvPr id="5" name="Рисунок 4" descr="az83u04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6696000" y="3143248"/>
            <a:ext cx="2448000" cy="3600000"/>
          </a:xfrm>
          <a:prstGeom prst="rect">
            <a:avLst/>
          </a:prstGeom>
        </p:spPr>
      </p:pic>
      <p:pic>
        <p:nvPicPr>
          <p:cNvPr id="7" name="Рисунок 6" descr="aztec-eagle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8F7FC"/>
              </a:clrFrom>
              <a:clrTo>
                <a:srgbClr val="F8F7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7554" y="1000108"/>
            <a:ext cx="2334000" cy="3600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429124" y="5715016"/>
            <a:ext cx="23574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cs typeface="Calibri" pitchFamily="34" charset="0"/>
              </a:rPr>
              <a:t>«Сидящий койот». Базальт. Собрание К. Ставенхагена.</a:t>
            </a:r>
            <a:endParaRPr lang="ru-RU" b="1" i="1" dirty="0">
              <a:solidFill>
                <a:srgbClr val="C00000"/>
              </a:solidFill>
              <a:cs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72198" y="2571744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Кузнечик.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11" name="Рисунок 10" descr="00Y1XF-320591584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42844" y="3786190"/>
            <a:ext cx="3112155" cy="2520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6357958"/>
            <a:ext cx="3286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Собака. Глиняный свисток.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2844" y="3214686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Гремучая змея.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00430" y="4714884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Орёл.</a:t>
            </a:r>
            <a:endParaRPr lang="ru-RU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</a:rPr>
              <a:t>СКУЛЬПТУРНЫЕ  ИЗОБРАЖЕНИЯ ЖИВОТНЫХ</a:t>
            </a:r>
            <a:endParaRPr lang="ru-RU" sz="3200" b="1" dirty="0">
              <a:solidFill>
                <a:srgbClr val="800000"/>
              </a:solidFill>
            </a:endParaRPr>
          </a:p>
        </p:txBody>
      </p:sp>
      <p:pic>
        <p:nvPicPr>
          <p:cNvPr id="3" name="Рисунок 2" descr="aztec-jaguar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062132"/>
            <a:ext cx="9144000" cy="47337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14678" y="5786454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Лежащий ягуар.</a:t>
            </a:r>
            <a:endParaRPr lang="ru-RU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64" y="0"/>
            <a:ext cx="87154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</a:rPr>
              <a:t>ГРАНИЛЬНЫЕ  РАБОТЫ</a:t>
            </a:r>
            <a:endParaRPr lang="ru-RU" sz="3200" b="1" dirty="0">
              <a:solidFill>
                <a:srgbClr val="8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844" y="642918"/>
            <a:ext cx="885831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Наибольшей популярностью у ацтеков пользовались жадеит, бирюза и горный хрусталь, но ацтекские гранильщики также работали с обсидианом, аметистом, янтарём, гелиотропом, сердоликом и разнообразными цветными материалами. Многие из них импортировались: </a:t>
            </a:r>
            <a:r>
              <a:rPr lang="ru-RU" sz="2000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раковины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доставлялись с побережья, </a:t>
            </a:r>
            <a:r>
              <a:rPr lang="ru-RU" sz="2000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изумруды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– из Колумбии, </a:t>
            </a:r>
            <a:r>
              <a:rPr lang="ru-RU" sz="2000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бирюза и жадеит 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– с запада Мексики.</a:t>
            </a:r>
          </a:p>
          <a:p>
            <a:pPr algn="ctr"/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Твёрдые камни обрабатывались медными инструментами, при этом использовались вода и особая разновидность абразивного песка. На последней стадии поверхность изделия шлифовалась – сначала песком, затем камышом. </a:t>
            </a:r>
          </a:p>
          <a:p>
            <a:pPr algn="ctr"/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Гранильщики создавали и крупные вещи (например, сосуды в виде животных из алебастра и обсидиана или человеческие черепа из обсидиана). Мозаичными орнаментами украшали маски, щиты и нагрудные пластины, шлемы и короны, скипетры, браслеты, посохи, деревянные и глиняные сосуды.</a:t>
            </a:r>
            <a:endParaRPr lang="ru-RU" sz="2000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Рисунок 3" descr="0_679ae_c6e38770_orig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 rot="1652501">
            <a:off x="4099417" y="3682685"/>
            <a:ext cx="5378486" cy="3600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714612" y="6072206"/>
            <a:ext cx="38576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Жертвенный нож из дерева, мозаики и обсидиана.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0_679af_82776604_origмаска Тескатлипока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4429132"/>
            <a:ext cx="3227092" cy="2160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42844" y="6488668"/>
            <a:ext cx="24376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Маска Тескатлипока.</a:t>
            </a:r>
            <a:endParaRPr lang="ru-RU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0"/>
            <a:ext cx="8143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ПЛАН   ПРЕЗЕНТАЦИИ</a:t>
            </a:r>
            <a:endParaRPr lang="ru-RU" sz="3200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714356"/>
            <a:ext cx="8715436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ВВЕДЕНИЕ.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ОБЩИЕ  СВЕДЕНИЯ О КУЛЬТУРЕ АЦТЕКОВ.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ПИРАМИДЫ.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АРХИТЕКТУРА  ТЕНОЧТИТЛАНА.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СКУЛЬПТУРА  АЦТЕКОВ.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КАМЕНЬ  СОЛНЦА.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СКУЛЬПТУРНЫЕ  ИЗОБРАЖЕНИЯ  ЖИВОТНЫХ.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ГРАНИЛЬНЫЕ  РАБОТЫ.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ХРУСТАЛЬНЫЕ  ЧЕРЕПА  «АЦТЕКОВ».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АЦТЕКСКИЕ  МАСКИ.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ЮВЕЛИРНЫЕ  УКРАШЕНИЯ  АЦТЕКОВ.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ИЗДЕЛИЯ  С  ПЕРЬЯМИ.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СТЕННАЯ  РОСПИСЬ.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КЕРАМИЧЕСКИЕ  ИЗДЕЛИЯ.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КОДЕКСЫ  АЦТЕКОВ.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УСТНАЯ  ЛИТЕРАТУРА  АЦТЕКОВ.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МУЗЫКА,  ТАНЦЫ  И  ТЕАТРАЛЬНЫЕ  ПРЕДСТАВЛЕНИЯ.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ИСПОЛЬЗОВАННЫЕ  ИСТОЧНИКИ.</a:t>
            </a:r>
          </a:p>
          <a:p>
            <a:pPr marL="457200" indent="-457200">
              <a:buAutoNum type="arabicPeriod"/>
            </a:pPr>
            <a:endParaRPr lang="ru-RU" sz="2000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0"/>
            <a:ext cx="87154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</a:rPr>
              <a:t>ХРУСТАЛЬНЫЕ  ЧЕРЕПА «АЦТЕКОВ»</a:t>
            </a:r>
            <a:endParaRPr lang="ru-RU" sz="3200" b="1" dirty="0">
              <a:solidFill>
                <a:srgbClr val="800000"/>
              </a:solidFill>
            </a:endParaRPr>
          </a:p>
        </p:txBody>
      </p:sp>
      <p:pic>
        <p:nvPicPr>
          <p:cNvPr id="3" name="Рисунок 2" descr="0_6a209_8819c7a1_L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20" y="785794"/>
            <a:ext cx="2937472" cy="3600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214678" y="785794"/>
            <a:ext cx="578647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Горный хрусталь – очень твёрдый минерал, и его нелегко обрабатывать, но ацтеки умели изготавливать  из него художественные изделия.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В 1897-м Британский музей приобрёл  череп, позже ставший известным как «Британский хрустальный череп».  Два раза - в 1996 и 2004 годах - Британский музей совместно с учёными из университетов Кардиффа и Кингстона проводили масштабные исследования «мистического артефакта» с использованием электронного микроскопа и рентгеновской спектроскопии. Вывод был неутешительным: череп точили с помощью ювелирных инструментов конца XIX века. А его поверхность обрабатывали вращающимся кругом с алмазной и корундовой крошкой. Тонкие детали прорисовывали высокооборотной дрелью.</a:t>
            </a:r>
            <a:br>
              <a:rPr lang="ru-RU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Череп по-прежнему можно обнаружить в Британском музее. Но табличка под ним другая. На ней написано: «Конец XIX века н. э. Первоначально считалось, что он ацтекского происхождения, но новейшие исследования доказали, что он сделан в Европе».</a:t>
            </a:r>
            <a:endParaRPr lang="ru-RU" b="1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" name="Рисунок 5" descr="череп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596" y="4500570"/>
            <a:ext cx="2535652" cy="216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0"/>
            <a:ext cx="86439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</a:rPr>
              <a:t>АЦТЕКСКИЕ  МАСКИ</a:t>
            </a:r>
            <a:endParaRPr lang="ru-RU" sz="3200" b="1" dirty="0">
              <a:solidFill>
                <a:srgbClr val="800000"/>
              </a:solidFill>
            </a:endParaRPr>
          </a:p>
        </p:txBody>
      </p:sp>
      <p:pic>
        <p:nvPicPr>
          <p:cNvPr id="3" name="Рисунок 2" descr="702542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2845" y="642918"/>
            <a:ext cx="2787611" cy="3600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0" y="4357694"/>
            <a:ext cx="278605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cs typeface="Calibri" pitchFamily="34" charset="0"/>
              </a:rPr>
              <a:t>Ритуальная маска из бирюзы </a:t>
            </a:r>
          </a:p>
          <a:p>
            <a:pPr algn="ctr"/>
            <a:r>
              <a:rPr lang="ru-RU" b="1" i="1" dirty="0" smtClean="0">
                <a:solidFill>
                  <a:srgbClr val="C00000"/>
                </a:solidFill>
                <a:cs typeface="Calibri" pitchFamily="34" charset="0"/>
              </a:rPr>
              <a:t>(1400-1521гг). На щеках стилизованное изображение бабочки более тёмного цвета. Коллекция Британского музея.</a:t>
            </a:r>
            <a:endParaRPr lang="ru-RU" b="1" i="1" dirty="0">
              <a:solidFill>
                <a:srgbClr val="C00000"/>
              </a:solidFill>
              <a:cs typeface="Calibri" pitchFamily="34" charset="0"/>
            </a:endParaRPr>
          </a:p>
        </p:txBody>
      </p:sp>
      <p:pic>
        <p:nvPicPr>
          <p:cNvPr id="9" name="Рисунок 8" descr="img2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928926" y="642918"/>
            <a:ext cx="3295650" cy="360045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143240" y="4357694"/>
            <a:ext cx="300039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Ритуальная мозаичная маска Кецалькоатля. Мехико (15-16 вв. н.э.). Зелёная и бирюзовая змеи обвивают всё лицо. Коллекция Британского музея. 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43702" y="4286256"/>
            <a:ext cx="214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Погребальные маски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12" name="Рисунок 11" descr="007201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500826" y="642918"/>
            <a:ext cx="2349905" cy="3600000"/>
          </a:xfrm>
          <a:prstGeom prst="rect">
            <a:avLst/>
          </a:prstGeom>
        </p:spPr>
      </p:pic>
      <p:pic>
        <p:nvPicPr>
          <p:cNvPr id="13" name="Рисунок 12" descr="aztec-mask7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00892" y="4929198"/>
            <a:ext cx="1544400" cy="180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0"/>
            <a:ext cx="85011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</a:rPr>
              <a:t>ЮВЕЛИРНЫЕ УКРАШЕНИЯ  АЦТЕКОВ</a:t>
            </a:r>
            <a:endParaRPr lang="ru-RU" sz="3200" b="1" dirty="0">
              <a:solidFill>
                <a:srgbClr val="8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5011341"/>
            <a:ext cx="728664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Ювелиры работали по золоту, жадеиту, горному хрусталю и бирюзе, проявляя необычайное мастерство в создании мозаик и орнаментов.</a:t>
            </a:r>
            <a:r>
              <a:rPr lang="ru-RU" dirty="0" smtClean="0"/>
              <a:t>  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Использовали ковку, чеканку, тиснение, покрытие золотыми пластинами, золочение, создание золотой оболочки.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aztecs34.gif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663333"/>
              </a:clrFrom>
              <a:clrTo>
                <a:srgbClr val="66333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844" y="642918"/>
            <a:ext cx="5408710" cy="4320000"/>
          </a:xfrm>
          <a:prstGeom prst="rect">
            <a:avLst/>
          </a:prstGeom>
        </p:spPr>
      </p:pic>
      <p:pic>
        <p:nvPicPr>
          <p:cNvPr id="5" name="Рисунок 4" descr="aztec-ear-pendants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286512" y="642918"/>
            <a:ext cx="2546743" cy="2880000"/>
          </a:xfrm>
          <a:prstGeom prst="rect">
            <a:avLst/>
          </a:prstGeom>
        </p:spPr>
      </p:pic>
      <p:pic>
        <p:nvPicPr>
          <p:cNvPr id="7" name="Рисунок 6" descr="aztec-ring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383086" y="3978000"/>
            <a:ext cx="1760914" cy="288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57818" y="3571876"/>
            <a:ext cx="22543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Золотые серьги (вверху) и кольцо (снизу).</a:t>
            </a:r>
            <a:endParaRPr lang="ru-RU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26" y="0"/>
            <a:ext cx="87868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</a:rPr>
              <a:t>ИЗДЕЛИЯ  С  ПЕРЬЯМИ</a:t>
            </a:r>
            <a:endParaRPr lang="ru-RU" sz="3200" b="1" dirty="0">
              <a:solidFill>
                <a:srgbClr val="800000"/>
              </a:solidFill>
            </a:endParaRPr>
          </a:p>
        </p:txBody>
      </p:sp>
      <p:pic>
        <p:nvPicPr>
          <p:cNvPr id="3" name="Рисунок 2" descr="Среди экспонатов музея - камень, на котором были принесены в жертву тысячи люде, внутренний двор накрыт бетонным навесом, который держится на естественном столбе. На следующем фото - головной убор главного индейц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2844" y="642918"/>
            <a:ext cx="4937760" cy="37856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2844" y="4500570"/>
            <a:ext cx="4929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Головной убор правителя Монтесумы.  Венский этнографический музей.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 descr="кетцаль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000760" y="642918"/>
            <a:ext cx="2638425" cy="57531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5500702"/>
            <a:ext cx="60722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Справа: священная птица кетцаль. Длина перьев на хвосте достигает более 60 см., а в полёте птица напоминает извивающуюся змею. </a:t>
            </a:r>
            <a:endParaRPr lang="ru-RU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0"/>
            <a:ext cx="86439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</a:rPr>
              <a:t>ИЗДЕЛИЯ  С  ПЕРЬЯМИ</a:t>
            </a:r>
            <a:endParaRPr lang="ru-RU" sz="3200" b="1" dirty="0">
              <a:solidFill>
                <a:srgbClr val="8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642918"/>
            <a:ext cx="864399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Мастера, работавшие с перьями, образовывали замкнутую общину в одном из кварталов Теночтитлана. Они украшали перьями щиты, создавали из них головные уборы и штандарты, туники и накидки, а также разного рода мелочи вроде опахал, браслетов и султанов.</a:t>
            </a:r>
          </a:p>
          <a:p>
            <a:pPr algn="ctr"/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Жёсткие предметы, такие, как щиты, украшались мозаикой из нескольких</a:t>
            </a:r>
            <a:endParaRPr lang="ru-RU" sz="2000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Рисунок 4" descr="i_07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57425"/>
            <a:ext cx="4076700" cy="46005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71934" y="2214554"/>
            <a:ext cx="507206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слоёв маленьких пёрышек, посаженных на клей (использовался трафарет для рисунка). При изготовлении накидок или флагов перья привязывались или пришивались к ткани.</a:t>
            </a:r>
          </a:p>
          <a:p>
            <a:pPr algn="ctr"/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Использовались </a:t>
            </a:r>
            <a:r>
              <a:rPr lang="ru-RU" sz="2000" u="sng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перья разных птиц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: кетцаля (кетсаля, зелёные перья), орла, розовой цапли (алые), попугая (жёлтые), яркие перья котинги (синие) и колибри (бирюзовые).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14810" y="4929198"/>
            <a:ext cx="47149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Слева: ритуальный щит, украшенный изображением животного. Перья птиц. </a:t>
            </a:r>
            <a:r>
              <a:rPr lang="ru-RU" b="1" i="1" dirty="0" smtClean="0">
                <a:solidFill>
                  <a:srgbClr val="C00000"/>
                </a:solidFill>
                <a:cs typeface="Calibri" pitchFamily="34" charset="0"/>
              </a:rPr>
              <a:t>Глаза, когти, зубы и контур животного сделаны из тонких золотых полосок.</a:t>
            </a:r>
            <a:r>
              <a:rPr lang="ru-RU" b="1" i="1" dirty="0" smtClean="0">
                <a:solidFill>
                  <a:srgbClr val="C00000"/>
                </a:solidFill>
              </a:rPr>
              <a:t> Венский этнографический музей.</a:t>
            </a:r>
            <a:r>
              <a:rPr lang="ru-RU" b="1" i="1" dirty="0" smtClean="0">
                <a:solidFill>
                  <a:srgbClr val="C00000"/>
                </a:solidFill>
                <a:cs typeface="Calibri" pitchFamily="34" charset="0"/>
              </a:rPr>
              <a:t>  </a:t>
            </a:r>
            <a:endParaRPr lang="ru-RU" b="1" i="1" dirty="0">
              <a:solidFill>
                <a:srgbClr val="C00000"/>
              </a:solidFill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0"/>
            <a:ext cx="84296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</a:rPr>
              <a:t>ИЗДЕЛИЯ  С  ПЕРЬЯМИ</a:t>
            </a:r>
            <a:endParaRPr lang="ru-RU" sz="3200" b="1" dirty="0">
              <a:solidFill>
                <a:srgbClr val="8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5929330"/>
            <a:ext cx="36433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Щит воина. Национальный музей антропологии. Мехико.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642918"/>
            <a:ext cx="457200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 производстве </a:t>
            </a:r>
            <a:r>
              <a:rPr lang="ru-RU" sz="2000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накидок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и </a:t>
            </a:r>
            <a:r>
              <a:rPr lang="ru-RU" sz="2000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головных уборов 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перья не приклеивались, а по одному привязывались или пришивались с изнанки. </a:t>
            </a:r>
          </a:p>
          <a:p>
            <a:pPr algn="ctr"/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Популярны были </a:t>
            </a:r>
            <a:r>
              <a:rPr lang="ru-RU" sz="2000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перьевые изображения животных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. Остов крупных вырезали из дерева. Меньшие создания – такие, как ящерицы и бабочки, – имели «скелеты», вырезанные из стеблей маиса или полосок бумаги; поверх них – пастой, состоящей из измельчённых сухих стеблей маиса, смешанных с клеем, – моделировалось тело. Поверхность выравнивалась шлифовальным приспособлением из вулканического камня, а затем покрывалась тканью, на которой рисовалось изображение, которое затем выполнялось из перьев.</a:t>
            </a:r>
            <a:endParaRPr lang="ru-RU" sz="2000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" name="Рисунок 5" descr="Символика древних индейцев Мексик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85794"/>
            <a:ext cx="4555167" cy="504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142852"/>
            <a:ext cx="8143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</a:rPr>
              <a:t>СТЕННАЯ  РОСПИСЬ</a:t>
            </a:r>
            <a:endParaRPr lang="ru-RU" sz="3200" b="1" dirty="0">
              <a:solidFill>
                <a:srgbClr val="800000"/>
              </a:solidFill>
            </a:endParaRPr>
          </a:p>
        </p:txBody>
      </p:sp>
      <p:pic>
        <p:nvPicPr>
          <p:cNvPr id="3" name="Рисунок 2" descr="i_031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8000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142844" y="2357430"/>
            <a:ext cx="5238750" cy="3457575"/>
          </a:xfrm>
          <a:prstGeom prst="rect">
            <a:avLst/>
          </a:prstGeom>
        </p:spPr>
      </p:pic>
      <p:pic>
        <p:nvPicPr>
          <p:cNvPr id="4" name="Рисунок 3" descr="505px-Jaguar_warrior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EFFF9"/>
              </a:clrFrom>
              <a:clrTo>
                <a:srgbClr val="FEFFF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86058"/>
            <a:ext cx="2308860" cy="273862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4282" y="785794"/>
            <a:ext cx="871543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Стены храмов и светских зданий  были украшены фресками и барельефами. Стенные росписи ацтекского периода существенно пострадали во время конкисты.  В  Тисатлане сохранились два алтаря, украшенные изображениями богов и религиозными символами, выполненными в перенятом от миштеков стиле.</a:t>
            </a:r>
            <a:endParaRPr lang="ru-RU" sz="2000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000768"/>
            <a:ext cx="5643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Процессия воинов. Повреждённая роспись в храме в Малиналько.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43636" y="5572140"/>
            <a:ext cx="2786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Воин в шкуре ягуара.  Роспись в  храме  в Малиналько.</a:t>
            </a:r>
            <a:endParaRPr lang="ru-RU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посуда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258000"/>
            <a:ext cx="4036364" cy="3600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71472" y="0"/>
            <a:ext cx="82153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</a:rPr>
              <a:t>КЕРАМИЧЕСКИЕ  ИЗДЕЛИЯ</a:t>
            </a:r>
            <a:endParaRPr lang="ru-RU" sz="3200" b="1" dirty="0">
              <a:solidFill>
                <a:srgbClr val="8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714356"/>
            <a:ext cx="9144000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u="sng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Ацтеки не знали гончарного круга и глазури. 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Все гончарные изделия лепились вручную. Каждая семья имела большой кувшин для воды, горшок для приготовления бобов и горшок, в котором на ночь замачивался маис.  Кукурузные лепёшки готовились над огнём на </a:t>
            </a:r>
            <a:r>
              <a:rPr lang="ru-RU" sz="2000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комале</a:t>
            </a:r>
            <a:r>
              <a:rPr lang="ru-RU" sz="2000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круглой плоской сковороде с гладкой верхней поверхностью (нижняя её сторона была шероховатой, чтобы жар распределялся равномерно). Ещё одним специальным сосудом была чаша, обычно с тремя маленькими ножками, внутренняя поверхность которой была испещрена перекрещивающимися насечками. </a:t>
            </a:r>
            <a:r>
              <a:rPr lang="ru-RU" sz="2000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Чаша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использовалась </a:t>
            </a:r>
            <a:r>
              <a:rPr lang="ru-RU" sz="2000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для</a:t>
            </a:r>
            <a:endParaRPr lang="ru-RU" sz="2000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071934" y="3214686"/>
            <a:ext cx="36451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растирания стручкового перца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. 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0" y="6488668"/>
            <a:ext cx="1214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Тарелка.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12" name="Рисунок 11" descr="Керамика ацтеков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6248" y="3643314"/>
            <a:ext cx="4663457" cy="2880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643570" y="6488668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Керамика ацтеков .</a:t>
            </a:r>
            <a:endParaRPr lang="ru-RU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329864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57224" y="642918"/>
            <a:ext cx="7513043" cy="4320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4919008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Помимо основной утвари гончары производили целый ряд тарелок, блюд, кубков для напитка из агавы, специальные кувшины для какао, соусники и черпаки, хотя только состоятельные люди могли позволить себе иметь весь сервиз подобного рода. Для храмов изготавливались разного рода курильницы и ритуальные сосуды, а глиняные жаровни требовались как в частных домах, так и в общественных зданиях.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0"/>
            <a:ext cx="87154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</a:rPr>
              <a:t>КЕРАМИЧЕСКИЕ  ИЗДЕЛИЯ</a:t>
            </a:r>
            <a:endParaRPr lang="ru-RU" sz="3200" b="1" dirty="0">
              <a:solidFill>
                <a:srgbClr val="8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57422" y="4500570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Ацтекская керамика.</a:t>
            </a:r>
            <a:endParaRPr lang="ru-RU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0"/>
            <a:ext cx="85011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</a:rPr>
              <a:t>КОДЕКСЫ АЦТЕКОВ</a:t>
            </a:r>
            <a:endParaRPr lang="ru-RU" sz="3200" b="1" dirty="0">
              <a:solidFill>
                <a:srgbClr val="8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642918"/>
            <a:ext cx="9144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Каждая книга ацтеков, или </a:t>
            </a:r>
            <a:r>
              <a:rPr lang="ru-RU" sz="2000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кодекс</a:t>
            </a:r>
            <a:r>
              <a:rPr lang="ru-RU" sz="2000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состоит из полосы длиной около 12 метров и высотой около 20 сантиметров, изготовленной из бумаги, волокон агавы или оленьей шкуры и сложенной зигзагом или гармошкой, как современная карта. Концы полосы приклеивались к тонким деревянным пластинкам, служившим обложками и иногда украшавшимся рисунками или бирюзовыми дисками. Обе стороны полосы были покрыты </a:t>
            </a:r>
            <a:r>
              <a:rPr lang="ru-RU" sz="2000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письменами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и </a:t>
            </a:r>
            <a:r>
              <a:rPr lang="ru-RU" sz="2000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рисунками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, а отдельные страницы были разделены на секции красными и черными линиями. Каждая страница обычно читалась сверху вниз и слева направо.</a:t>
            </a:r>
            <a:endParaRPr lang="ru-RU" sz="2000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" name="Рисунок 5" descr="354092294_163df37c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3357562"/>
            <a:ext cx="5088339" cy="2880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928662" y="6357958"/>
            <a:ext cx="31447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Ацтекский кодекс </a:t>
            </a:r>
            <a:r>
              <a:rPr lang="en-US" b="1" i="1" dirty="0" smtClean="0">
                <a:solidFill>
                  <a:srgbClr val="C00000"/>
                </a:solidFill>
              </a:rPr>
              <a:t>XVI </a:t>
            </a:r>
            <a:r>
              <a:rPr lang="ru-RU" b="1" i="1" dirty="0" smtClean="0">
                <a:solidFill>
                  <a:srgbClr val="C00000"/>
                </a:solidFill>
              </a:rPr>
              <a:t>века.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9" name="Рисунок 8" descr="88050_max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643570" y="3357562"/>
            <a:ext cx="3122058" cy="2880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572000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Изображение Кетцалькоатля из кодекса Мальябекиано, XVI век.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142852"/>
            <a:ext cx="78581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</a:rPr>
              <a:t>ВВЕДЕНИЕ</a:t>
            </a:r>
            <a:endParaRPr lang="ru-RU" sz="3200" b="1" dirty="0">
              <a:solidFill>
                <a:srgbClr val="800000"/>
              </a:solidFill>
            </a:endParaRPr>
          </a:p>
        </p:txBody>
      </p:sp>
      <p:pic>
        <p:nvPicPr>
          <p:cNvPr id="3" name="Рисунок 2" descr="Aztec-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2844" y="571480"/>
            <a:ext cx="2476500" cy="2790825"/>
          </a:xfrm>
          <a:prstGeom prst="rect">
            <a:avLst/>
          </a:prstGeom>
        </p:spPr>
      </p:pic>
      <p:pic>
        <p:nvPicPr>
          <p:cNvPr id="4" name="Рисунок 3" descr="aztec-indians-1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500438"/>
            <a:ext cx="2755102" cy="324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86050" y="714356"/>
            <a:ext cx="635795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Ацтеки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- наиболее крупная индейская народность, жители Мексики в эпоху открытия Америки; в </a:t>
            </a:r>
            <a:r>
              <a:rPr lang="en-US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XIII</a:t>
            </a:r>
            <a:r>
              <a:rPr lang="en-US" sz="2000" dirty="0" smtClean="0"/>
              <a:t> 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в. переселились сюда с севера (из легендарной прародины </a:t>
            </a:r>
            <a:r>
              <a:rPr lang="ru-RU" sz="2000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«остров Астлан»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). Могущественный народ, искусный в зодчестве и других искусствах. Своему богу </a:t>
            </a:r>
            <a:r>
              <a:rPr lang="ru-RU" sz="2000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Вицлипуцли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приносили человеческие жертвоприношения. В 12 в. ацтеки вторглись в долину Мехико и обосновались в ней, в 14 в. основали поселение </a:t>
            </a:r>
            <a:r>
              <a:rPr lang="ru-RU" sz="2000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Теночтитлан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(сейчас здесь г.Мехико). В 1427 ацтеки в союзе с городами-государствами </a:t>
            </a:r>
            <a:r>
              <a:rPr lang="ru-RU" sz="2000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Тескоко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и </a:t>
            </a:r>
            <a:r>
              <a:rPr lang="ru-RU" sz="2000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Тлакопаном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подчинили себе население всей долины, а затем и Центральной Мексики. В 1519-1521гг. </a:t>
            </a:r>
            <a:r>
              <a:rPr lang="ru-RU" sz="2000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ацтеки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были завоёваны испанцами. Ко времени появления ацтеков в долине Мехико у них господствовал родоплеменной строй. В результате социально-экономического расслоения в 15 веке у ацтеков образовалось раннеклассовое государство: существовали рабовладение, торговля, развитое ремесло. </a:t>
            </a:r>
            <a:endParaRPr lang="ru-RU" sz="2000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0"/>
            <a:ext cx="79296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</a:rPr>
              <a:t>КОДЕКСЫ  АЦТЕКОВ</a:t>
            </a:r>
            <a:endParaRPr lang="ru-RU" sz="3200" b="1" dirty="0">
              <a:solidFill>
                <a:srgbClr val="8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571480"/>
            <a:ext cx="88583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Ацтекская бумага 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изготавливалась из внутреннего слоя коры различных видов фигового дерева. Кора вымачивалась в реке или в известковой ванне, волокна отделялись от древесной массы, затем их клали на гладкую поверхность и колотили каменным орудием с рифленой поверхностью. Добавлялось вяжущее средство (скорее всего, смола), и волокна сбивались в тонкую однородную массу-страницу. После выравнивания и просушки обработанные волокна превращались в хорошо узнаваемую бумагу, но поверхность ее все еще была пористой и неровной, непригодной для рисования до тех пор, пока ее не покрывали белой известковой глазурью или краской.</a:t>
            </a:r>
            <a:endParaRPr lang="ru-RU" sz="2000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Рисунок 3" descr="Лопатка, используемая при изготовлении бумаги. Плоский камень заключен в рукоять из гибкой лозы.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 rot="20513788">
            <a:off x="448312" y="2908722"/>
            <a:ext cx="2225275" cy="3240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5657671"/>
            <a:ext cx="36433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Лопатка для изготовления бумаги. Плоский камень заключён в рукоять из гибкой лозы.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28844" y="3286124"/>
            <a:ext cx="671515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На этой поверхности писцы рисовали свои фигуры, сначала намечая контуры чёрным, затем добавляя кистью другие цвета. Основными цветами были красный, синий, зелёный и жёлтый, иногда красители смешивали с маслом, чтобы добавить рисунку глянца. </a:t>
            </a:r>
            <a:endParaRPr lang="ru-RU" sz="2000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7554" y="4786322"/>
            <a:ext cx="56436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Ацтеки пользовались пиктографическим письмом с элементами иероглифики. </a:t>
            </a:r>
            <a:endParaRPr lang="ru-RU" sz="2000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8" name="Рисунок 7" descr="102_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72000" y="5418000"/>
            <a:ext cx="3329480" cy="144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0"/>
            <a:ext cx="87154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</a:rPr>
              <a:t>УСТНАЯ ЛИТЕРАТУРА АЦТЕКОВ</a:t>
            </a:r>
            <a:endParaRPr lang="ru-RU" sz="3200" b="1" dirty="0">
              <a:solidFill>
                <a:srgbClr val="8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714356"/>
            <a:ext cx="8858312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Ацтекская система письма была не способна запечатлеть сложные или абстрактные суждения.</a:t>
            </a:r>
            <a:r>
              <a:rPr lang="ru-RU" sz="2000" dirty="0" smtClean="0"/>
              <a:t> 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 силу невозможности использовать иероглифы для записи поэзии с её утончёнными мыслями и языком окрепла устная традиция – она сохранила литературу, написанную на языке науатль. Самые значительные песни и речи передавались из поколения в поколение. В одном из своих стихов Нецауалькойотль сказал так: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Мои цветы никогда не увянут,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моим песням не суждено быть забытыми: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Я, певец, исполню их,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и они разнесутся повсюду.</a:t>
            </a:r>
          </a:p>
          <a:p>
            <a:pPr algn="ctr"/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Ацтекская литература включала в себя гимны; эпические поэмы; лирические поэмы, воспевающие красоту цветов или скорбящие о быстротечности человеческой жизни; драматические произведения и фрагменты театральных пьес; песни, передающие ацтекские легенды и исторические песни; произведения на философские темы; поэтические сообщения (о болезнях, кометах, происшествиях на охоте), а также произведения комического характера. Основными категориями прозы были исторические хроники и так называемые «Наставления старших» – пространные менторские речи, адресованные молодым людям.</a:t>
            </a:r>
            <a:r>
              <a:rPr lang="ru-RU" sz="2000" dirty="0" smtClean="0"/>
              <a:t> </a:t>
            </a:r>
            <a:r>
              <a:rPr lang="ru-RU" sz="2000" u="sng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Поэзия была предназначена в основном для пения или декламирования под аккомпанемент.</a:t>
            </a:r>
          </a:p>
          <a:p>
            <a:pPr algn="ctr"/>
            <a:endParaRPr lang="ru-RU" sz="2000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Рисунок 4" descr="mexicolore-wheel.gif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43900" y="142852"/>
            <a:ext cx="571500" cy="571500"/>
          </a:xfrm>
          <a:prstGeom prst="rect">
            <a:avLst/>
          </a:prstGeom>
        </p:spPr>
      </p:pic>
      <p:pic>
        <p:nvPicPr>
          <p:cNvPr id="6" name="Рисунок 5" descr="n2bg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500438"/>
            <a:ext cx="2552700" cy="333375"/>
          </a:xfrm>
          <a:prstGeom prst="rect">
            <a:avLst/>
          </a:prstGeom>
        </p:spPr>
      </p:pic>
      <p:pic>
        <p:nvPicPr>
          <p:cNvPr id="7" name="Рисунок 6" descr="n2bg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91300" y="3500438"/>
            <a:ext cx="2552700" cy="333375"/>
          </a:xfrm>
          <a:prstGeom prst="rect">
            <a:avLst/>
          </a:prstGeom>
        </p:spPr>
      </p:pic>
      <p:pic>
        <p:nvPicPr>
          <p:cNvPr id="8" name="Рисунок 7" descr="mexicolore-wheel.gif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720" y="142852"/>
            <a:ext cx="571500" cy="571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64" y="0"/>
            <a:ext cx="87154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</a:rPr>
              <a:t>МУЗЫКА, ТАНЦЫ И ТЕАТРАЛЬНЫЕ ПРЕДСТАВЛЕНИЯ</a:t>
            </a:r>
            <a:endParaRPr lang="ru-RU" sz="3200" b="1" dirty="0">
              <a:solidFill>
                <a:srgbClr val="800000"/>
              </a:solidFill>
            </a:endParaRPr>
          </a:p>
        </p:txBody>
      </p:sp>
      <p:pic>
        <p:nvPicPr>
          <p:cNvPr id="3" name="Рисунок 2" descr="wooden-drum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72264" y="1000108"/>
            <a:ext cx="2400300" cy="46482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1214422"/>
            <a:ext cx="657226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Ацтекский оркестр 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состоял всего из нескольких инструментов, способных выводить мелодию, но имел серьезные ударные инструменты. Таким образом, музыка скорее тяготела к ритмичности, чем к мелодичности, большую роль играли барабаны и трещотки.</a:t>
            </a:r>
          </a:p>
          <a:p>
            <a:pPr algn="ctr"/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Главную партию исполнял </a:t>
            </a:r>
            <a:r>
              <a:rPr lang="ru-RU" sz="2000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вертикальный барабан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, сделанный из полой колоды высотой около метра. Верхняя часть барабана была покрыта шкурой или змеиной кожей. </a:t>
            </a:r>
            <a:endParaRPr lang="ru-RU" sz="2000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72264" y="5657671"/>
            <a:ext cx="23574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Деревянный  вертикальный барабан с резным рельефом.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7" name="Рисунок 6" descr="Ацтекский оркестр с вертикальным барабаном, деревянным гонгом и несколькими трещотками (Флорентийский кодекс)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0" y="4000504"/>
            <a:ext cx="2731707" cy="2520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000364" y="4071942"/>
            <a:ext cx="350046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Другой тип барабана – </a:t>
            </a:r>
            <a:r>
              <a:rPr lang="ru-RU" sz="2000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трещоточный, шумовой 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– изготавливался из панциря морской или пресноводной черепахи. Струнные инструменты были ацтекам неизвестны,  мелодическую линию вели флейты.</a:t>
            </a:r>
            <a:endParaRPr lang="ru-RU" sz="2000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26" y="0"/>
            <a:ext cx="878687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</a:rPr>
              <a:t>МУЗЫКА, ТАНЦЫ И ТЕАТРАЛЬНЫЕ ПРЕДСТАВЛЕНИЯ</a:t>
            </a:r>
            <a:endParaRPr lang="ru-RU" sz="3200" b="1" dirty="0">
              <a:solidFill>
                <a:srgbClr val="8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142984"/>
            <a:ext cx="650085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u="sng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Пение, танцы и театральные представления 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– любимые развлечения ацтеков, и во всех богатых семьях обязательно были свои труппы профессионалов. Гостей развлекали песнями, танцами, пантомимой, декламированием стихов, а также пьесами, в которых актеры надевали специальные костюмы, чтобы играть свои роли. </a:t>
            </a:r>
            <a:endParaRPr lang="ru-RU" sz="2000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Рисунок 4" descr="представление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552825"/>
            <a:ext cx="2857500" cy="3305175"/>
          </a:xfrm>
          <a:prstGeom prst="rect">
            <a:avLst/>
          </a:prstGeom>
        </p:spPr>
      </p:pic>
      <p:pic>
        <p:nvPicPr>
          <p:cNvPr id="6" name="Рисунок 5" descr="tovar-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728000" y="571480"/>
            <a:ext cx="2416000" cy="3600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857488" y="3286124"/>
            <a:ext cx="38576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Музыка не записывалась, поэтому ни одна ацтекская мелодия до нас не дошла.</a:t>
            </a:r>
            <a:endParaRPr lang="ru-RU" sz="2000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488" y="4286256"/>
            <a:ext cx="62865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У ацтеков не было чёткого разграничения между музыкальным и литературным искусством. Стихи пели или декламировали под музыкальное сопровождение.</a:t>
            </a:r>
            <a:endParaRPr lang="ru-RU" sz="20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143240" y="5715016"/>
            <a:ext cx="47863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Слева: в  представлении артистов участвуют музыканты, жонглёр, горбуны и карлик (Флорентийский кодекс).</a:t>
            </a:r>
            <a:endParaRPr lang="ru-RU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42852"/>
            <a:ext cx="8358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</a:rPr>
              <a:t>ИСТОЧНИКИ</a:t>
            </a:r>
            <a:endParaRPr lang="ru-RU" sz="3200" b="1" dirty="0">
              <a:solidFill>
                <a:srgbClr val="8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642918"/>
            <a:ext cx="864399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http://dic.academic.ru</a:t>
            </a:r>
            <a:endParaRPr lang="ru-RU" dirty="0" smtClean="0">
              <a:solidFill>
                <a:srgbClr val="C00000"/>
              </a:solidFill>
            </a:endParaRPr>
          </a:p>
          <a:p>
            <a:pPr marL="342900" indent="-342900"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http://mesoamerica.narod.ru/civhistazt.html</a:t>
            </a:r>
            <a:endParaRPr lang="ru-RU" dirty="0" smtClean="0">
              <a:solidFill>
                <a:srgbClr val="C00000"/>
              </a:solidFill>
            </a:endParaRPr>
          </a:p>
          <a:p>
            <a:pPr marL="342900" indent="-342900"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http://www.world-history.ru/nations_about/2152.html</a:t>
            </a:r>
            <a:endParaRPr lang="ru-RU" dirty="0" smtClean="0">
              <a:solidFill>
                <a:srgbClr val="C00000"/>
              </a:solidFill>
            </a:endParaRPr>
          </a:p>
          <a:p>
            <a:pPr marL="342900" indent="-342900"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http://www.dnbarena.ru/showthread.php?t=28785&amp;page=33</a:t>
            </a:r>
            <a:endParaRPr lang="ru-RU" dirty="0" smtClean="0">
              <a:solidFill>
                <a:srgbClr val="C00000"/>
              </a:solidFill>
            </a:endParaRPr>
          </a:p>
          <a:p>
            <a:pPr marL="342900" indent="-342900"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http://gendocs.ru</a:t>
            </a:r>
            <a:endParaRPr lang="ru-RU" dirty="0" smtClean="0">
              <a:solidFill>
                <a:srgbClr val="C00000"/>
              </a:solidFill>
            </a:endParaRPr>
          </a:p>
          <a:p>
            <a:pPr marL="342900" indent="-342900"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http://www.tourblogger.ru/blog/teotiuakan-%E2%80%93-gorod-gde-lyudi-stanovyatsya-bogami.html</a:t>
            </a:r>
            <a:endParaRPr lang="ru-RU" dirty="0" smtClean="0">
              <a:solidFill>
                <a:srgbClr val="C00000"/>
              </a:solidFill>
            </a:endParaRPr>
          </a:p>
          <a:p>
            <a:pPr marL="342900" indent="-342900"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http://karenswhimsy.com/aztec-art.shtm</a:t>
            </a:r>
            <a:endParaRPr lang="ru-RU" dirty="0" smtClean="0">
              <a:solidFill>
                <a:srgbClr val="C00000"/>
              </a:solidFill>
            </a:endParaRPr>
          </a:p>
          <a:p>
            <a:pPr marL="342900" indent="-342900"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http://www.websib.ru/fio/works/081/group3/acteki.htm</a:t>
            </a:r>
            <a:endParaRPr lang="ru-RU" dirty="0" smtClean="0">
              <a:solidFill>
                <a:srgbClr val="C00000"/>
              </a:solidFill>
            </a:endParaRPr>
          </a:p>
          <a:p>
            <a:pPr marL="342900" indent="-342900"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http://www.verman-art.ru/skulptura-atekov.html</a:t>
            </a:r>
            <a:endParaRPr lang="ru-RU" dirty="0" smtClean="0">
              <a:solidFill>
                <a:srgbClr val="C00000"/>
              </a:solidFill>
            </a:endParaRPr>
          </a:p>
          <a:p>
            <a:pPr marL="342900" indent="-342900"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http://www.magnit-tour.ru/load/acteki_majja_inki_ch_1/skulptura/153-1-0-3514</a:t>
            </a:r>
            <a:endParaRPr lang="ru-RU" dirty="0" smtClean="0">
              <a:solidFill>
                <a:srgbClr val="C00000"/>
              </a:solidFill>
            </a:endParaRPr>
          </a:p>
          <a:p>
            <a:pPr marL="342900" indent="-342900"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http://historic.ru/books/item/f00/s00/z0000132/st007.shtml</a:t>
            </a:r>
            <a:endParaRPr lang="ru-RU" dirty="0" smtClean="0">
              <a:solidFill>
                <a:srgbClr val="C00000"/>
              </a:solidFill>
            </a:endParaRPr>
          </a:p>
          <a:p>
            <a:pPr marL="342900" indent="-342900"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http://www.e-reading-lib.org/bookreader.php/1002752/Brey_Uorvik_-_Acteki._Byt_religiya_kultura.html</a:t>
            </a:r>
            <a:endParaRPr lang="ru-RU" dirty="0" smtClean="0">
              <a:solidFill>
                <a:srgbClr val="C00000"/>
              </a:solidFill>
            </a:endParaRPr>
          </a:p>
          <a:p>
            <a:pPr marL="342900" indent="-342900"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http://www.latinamericanstudies.org/aztecs.htm</a:t>
            </a:r>
            <a:endParaRPr lang="ru-RU" dirty="0" smtClean="0">
              <a:solidFill>
                <a:srgbClr val="C00000"/>
              </a:solidFill>
            </a:endParaRPr>
          </a:p>
          <a:p>
            <a:pPr marL="342900" indent="-342900"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http://www.khutorskoy.ru/travel/mexico/muzeum/index.htm</a:t>
            </a:r>
            <a:endParaRPr lang="ru-RU" dirty="0" smtClean="0">
              <a:solidFill>
                <a:srgbClr val="C00000"/>
              </a:solidFill>
            </a:endParaRPr>
          </a:p>
          <a:p>
            <a:pPr marL="342900" indent="-342900"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http://lib2.podelise.ru/docs/127/index-37592.html</a:t>
            </a:r>
            <a:endParaRPr lang="ru-RU" dirty="0" smtClean="0">
              <a:solidFill>
                <a:srgbClr val="C00000"/>
              </a:solidFill>
            </a:endParaRPr>
          </a:p>
          <a:p>
            <a:pPr marL="342900" indent="-342900"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http://www.liveinternet.ru/users/laiminka/post160577020/</a:t>
            </a:r>
            <a:endParaRPr lang="ru-RU" dirty="0" smtClean="0">
              <a:solidFill>
                <a:srgbClr val="C00000"/>
              </a:solidFill>
            </a:endParaRPr>
          </a:p>
          <a:p>
            <a:pPr marL="342900" indent="-342900"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http://www.ta1.ru/home/symboleder/azteken/</a:t>
            </a:r>
            <a:endParaRPr lang="ru-RU" dirty="0" smtClean="0">
              <a:solidFill>
                <a:srgbClr val="C00000"/>
              </a:solidFill>
            </a:endParaRPr>
          </a:p>
          <a:p>
            <a:pPr marL="342900" indent="-342900"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http://www.megabook.ru/Article.asp?AID=613019</a:t>
            </a:r>
            <a:endParaRPr lang="ru-RU" dirty="0" smtClean="0">
              <a:solidFill>
                <a:srgbClr val="C00000"/>
              </a:solidFill>
            </a:endParaRPr>
          </a:p>
          <a:p>
            <a:pPr marL="342900" indent="-342900">
              <a:buAutoNum type="arabicPeriod"/>
            </a:pP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Каменное изваяние Шиутекутли, Бога Огня. Высота 34 см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94000" y="4338000"/>
            <a:ext cx="1750000" cy="2520000"/>
          </a:xfrm>
          <a:prstGeom prst="rect">
            <a:avLst/>
          </a:prstGeom>
        </p:spPr>
      </p:pic>
      <p:pic>
        <p:nvPicPr>
          <p:cNvPr id="6" name="Рисунок 5" descr="63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43894" y="500042"/>
            <a:ext cx="1100106" cy="1620000"/>
          </a:xfrm>
          <a:prstGeom prst="rect">
            <a:avLst/>
          </a:prstGeom>
        </p:spPr>
      </p:pic>
      <p:pic>
        <p:nvPicPr>
          <p:cNvPr id="7" name="Рисунок 6" descr="mexicolore-wheel.gif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282" y="142852"/>
            <a:ext cx="571500" cy="571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142852"/>
            <a:ext cx="6858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</a:rPr>
              <a:t>ВВЕДЕНИЕ</a:t>
            </a:r>
            <a:endParaRPr lang="ru-RU" sz="3200" b="1" dirty="0">
              <a:solidFill>
                <a:srgbClr val="800000"/>
              </a:solidFill>
            </a:endParaRPr>
          </a:p>
        </p:txBody>
      </p:sp>
      <p:pic>
        <p:nvPicPr>
          <p:cNvPr id="3" name="Рисунок 2" descr="aztec-indians-2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978000"/>
            <a:ext cx="2932790" cy="2880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5720" y="785794"/>
            <a:ext cx="87154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Основными сельскохозяйственными культурами у ацтеков были маис, бобы, хлопок, какао, табак, томаты. Домашних животных (кроме собак и индеек) ацтеки не имели.</a:t>
            </a:r>
          </a:p>
        </p:txBody>
      </p:sp>
      <p:pic>
        <p:nvPicPr>
          <p:cNvPr id="5" name="Рисунок 4" descr="chichtrib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28860" y="2000240"/>
            <a:ext cx="4343400" cy="17716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86050" y="4286256"/>
            <a:ext cx="63579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Сами себя ацтеки называли </a:t>
            </a:r>
            <a:r>
              <a:rPr lang="ru-RU" sz="2000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«мешики»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.</a:t>
            </a:r>
            <a:r>
              <a:rPr lang="ru-RU" sz="2000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  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Название </a:t>
            </a:r>
            <a:r>
              <a:rPr lang="ru-RU" sz="2000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«ацтек» 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происходит от названия  далёкой прародины – острова Астлан («место, где живут цапли»). </a:t>
            </a:r>
          </a:p>
          <a:p>
            <a:pPr algn="ctr"/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Другое название ацтеков – </a:t>
            </a:r>
            <a:r>
              <a:rPr lang="ru-RU" sz="2000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«теночки»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происходит от имени легендарного вождя </a:t>
            </a:r>
            <a:r>
              <a:rPr lang="ru-RU" sz="2000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Теноча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(в его честь и названа столица империи ацтеков - </a:t>
            </a:r>
            <a:r>
              <a:rPr lang="ru-RU" sz="2000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Теночтитлан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).</a:t>
            </a:r>
            <a:endParaRPr lang="ru-RU" sz="2000" dirty="0">
              <a:solidFill>
                <a:srgbClr val="8000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</a:rPr>
              <a:t>ОБЩИЕ СВЕДЕНИЯ О КУЛЬТУРЕ АЦТЕКОВ</a:t>
            </a:r>
            <a:endParaRPr lang="ru-RU" sz="3200" b="1" dirty="0">
              <a:solidFill>
                <a:srgbClr val="800000"/>
              </a:solidFill>
            </a:endParaRPr>
          </a:p>
        </p:txBody>
      </p:sp>
      <p:pic>
        <p:nvPicPr>
          <p:cNvPr id="3" name="Рисунок 2" descr="az53u04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6072198" y="1000108"/>
            <a:ext cx="2933700" cy="5080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2844" y="917912"/>
            <a:ext cx="600076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Богатая культура ацтеков основана на традициях </a:t>
            </a:r>
            <a:r>
              <a:rPr lang="ru-RU" sz="2000" u="sng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предшествовавших жителей Мексики 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- тольтеков, сапотеков и миштеков. Наиболее развитыми были медицина и астрономия. У ацтеков имелись иероглифическое письмо, солнечный календарь, было развито искусство. Столица ацтеков </a:t>
            </a:r>
            <a:r>
              <a:rPr lang="ru-RU" sz="2000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Теночтитлан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, выстроенная на острове среди озера </a:t>
            </a:r>
            <a:r>
              <a:rPr lang="ru-RU" sz="2000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Тескоко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, имела регулярный план и была прорезана каналами. Среди сохранившихся построек ацтеков – усечённые </a:t>
            </a:r>
            <a:r>
              <a:rPr lang="ru-RU" sz="2000" u="sng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4х-гранные каменные пирамиды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, строго геометричные по форме </a:t>
            </a:r>
            <a:r>
              <a:rPr lang="ru-RU" sz="2000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храмы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(с остатками рельефов и росписей). В </a:t>
            </a:r>
            <a:r>
              <a:rPr lang="ru-RU" sz="2000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скульптуре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ацтеков, наряду с устрашающими грандиозностью и тяжеловесностью статуями богов из базальта и андезита, есть полные жестокой и суровой правдивости головы воинов, выразительные фигурки животных; мастерски исполнялись </a:t>
            </a:r>
            <a:r>
              <a:rPr lang="ru-RU" sz="2000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украшения из перьев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, полихромная </a:t>
            </a:r>
            <a:r>
              <a:rPr lang="ru-RU" sz="2000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керамика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ru-RU" sz="2000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мозаика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из камня и раковин, </a:t>
            </a:r>
            <a:r>
              <a:rPr lang="ru-RU" sz="2000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вазы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из обсидиана и </a:t>
            </a:r>
            <a:r>
              <a:rPr lang="ru-RU" sz="2000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ювелирные изделия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. </a:t>
            </a:r>
            <a:endParaRPr lang="ru-RU" sz="2000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142852"/>
            <a:ext cx="80724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</a:rPr>
              <a:t>ПИРАМИДЫ</a:t>
            </a:r>
            <a:endParaRPr lang="ru-RU" sz="3200" b="1" dirty="0">
              <a:solidFill>
                <a:srgbClr val="8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785795"/>
            <a:ext cx="91440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Пирамиды Центральной Америки - это гигантские ступенчатые подножия для храмов, возвышавшихся на их плоской вершине. Лишь в редких случаях в толще пирамиды хоронили вождей племени или верховных жрецов.</a:t>
            </a:r>
          </a:p>
          <a:p>
            <a:pPr algn="ctr"/>
            <a:r>
              <a:rPr lang="ru-RU" sz="2000" u="sng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Ацтеки переняли строительство пирамид </a:t>
            </a:r>
            <a:r>
              <a:rPr lang="ru-RU" sz="2000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от предыдущих жителей долины Мехико, в частности, тольтеков. </a:t>
            </a:r>
          </a:p>
          <a:p>
            <a:pPr algn="ctr"/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Ацтеки пришли в город, который 700 лет назад до них покинули таинственные тольтеки. Время не пощадило город, его храмы и дворцы покрылись землёй и растительностью. Но всё же, великие пирамиды тольтеков настолько потрясли воображение ацтеков, что они отказывались верить, что их построили простые люди. Ацтеки назвали город – </a:t>
            </a:r>
            <a:r>
              <a:rPr lang="ru-RU" sz="2000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Теотиуакан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, что в переводе означает «Город Богов» или «Место, где родились Боги».</a:t>
            </a:r>
          </a:p>
        </p:txBody>
      </p:sp>
      <p:pic>
        <p:nvPicPr>
          <p:cNvPr id="6" name="Рисунок 5" descr="t002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4143380"/>
            <a:ext cx="2880000" cy="2160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357554" y="4303455"/>
            <a:ext cx="578644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Тольтекам, - говорится в ацтекских сказаниях, - обязаны все другие мексиканские племена достижениями культуры и искусства. Они обучили их возделывать сельскохозяйственные растения, строить прочные каменные здания, изготовлять ткани, высекать статуи и рельефы. 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И само слово «тольтек» на ацтекском языке значит: «строитель», «архитектор». </a:t>
            </a:r>
            <a:endParaRPr lang="ru-RU" sz="2000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6211669"/>
            <a:ext cx="31432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solidFill>
                  <a:srgbClr val="C00000"/>
                </a:solidFill>
              </a:rPr>
              <a:t>Пирамида Солнца в Теотиуакане</a:t>
            </a:r>
            <a:endParaRPr lang="ru-RU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142852"/>
            <a:ext cx="8358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</a:rPr>
              <a:t>АРХИТЕКТУРА ТЕНОЧТИТЛАНА</a:t>
            </a:r>
            <a:endParaRPr lang="ru-RU" sz="3200" b="1" dirty="0">
              <a:solidFill>
                <a:srgbClr val="8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00760" y="714356"/>
            <a:ext cx="314324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Теночтитлан был основан около 1325 г. на острове посреди солёного озера Тескоко.</a:t>
            </a:r>
            <a:r>
              <a:rPr lang="ru-RU" sz="2000" dirty="0" smtClean="0"/>
              <a:t> 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 городе было много каналов и озёр, так что приходилось нередко передвигаться с помощью лодок, как в современной Венеции. Сам город был окружён бесчисленным количеством дамб и мостов, ограждавших его от рек и озёр. </a:t>
            </a:r>
            <a:b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</a:br>
            <a:endParaRPr lang="ru-RU" sz="2000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" name="Рисунок 5" descr="теночтитла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785794"/>
            <a:ext cx="5760000" cy="4320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14282" y="5226784"/>
            <a:ext cx="864399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Теночтитлан делился на четыре квартала. В центре города находился ритуальный центр, окруженный защитной стеной. Город был застроен храмами, школами, служебными постройками и домами. Строения из-за рыхлого грунта возводились на длинных сваях.</a:t>
            </a:r>
            <a:endParaRPr lang="ru-RU" sz="2000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42852"/>
            <a:ext cx="8572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</a:rPr>
              <a:t>АРХИТЕКТУРА  ТЕНОЧТИТЛАНА</a:t>
            </a:r>
            <a:endParaRPr lang="ru-RU" sz="3200" b="1" dirty="0">
              <a:solidFill>
                <a:srgbClr val="8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714356"/>
            <a:ext cx="91440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Ацтеки верили во многих богов и богинь. Боги-создатели мира - это непредсказуемый Тескатлипока ("Курящееся Зеркало"), бог огня Шиутекутли и знаменитый </a:t>
            </a:r>
            <a:r>
              <a:rPr lang="ru-RU" sz="2000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Кецалькоатль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("Пернатый Змей"), "давший людям маис". Поскольку жизнь ацтеков во многом зависела от земледелия, они поклонялись богам дождя, плодородия, маиса и т.п.</a:t>
            </a:r>
          </a:p>
          <a:p>
            <a:pPr algn="ctr"/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Каждому божеству ацтеки воздвигали </a:t>
            </a:r>
            <a:r>
              <a:rPr lang="ru-RU" sz="2000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храмы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, где жрецы и жрицы отправляли его культ. </a:t>
            </a:r>
            <a:r>
              <a:rPr lang="ru-RU" sz="2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Главный храм Теночтитлана 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(46 м высотой) был увенчан </a:t>
            </a:r>
            <a:r>
              <a:rPr lang="ru-RU" sz="2000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двумя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2000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святилищами</a:t>
            </a: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, посвященными  богу войны Уицилопочтли и богу дождя Тлалоку. Этот храм возвышался посреди обширной огороженной территории, где находились другие храмы, палаты воинов, жреческая школа и площадка для ритуальной игры в мяч. Религиозные ритуалы включали в себя празднества, посты, песнопения, танцы, воскурение благовоний и каучука, а также ритуальные драматические действа, нередко с человеческими жертвоприношениями.</a:t>
            </a:r>
            <a:endParaRPr lang="ru-RU" sz="2000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Рисунок 3" descr="4Tlachtli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22793" y="4734000"/>
            <a:ext cx="3021207" cy="2124000"/>
          </a:xfrm>
          <a:prstGeom prst="rect">
            <a:avLst/>
          </a:prstGeom>
        </p:spPr>
      </p:pic>
      <p:pic>
        <p:nvPicPr>
          <p:cNvPr id="6" name="Рисунок 5" descr="Статуя богини Коатликуе – матери бога Солнца.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2844" y="4734000"/>
            <a:ext cx="1593000" cy="2124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28794" y="5214950"/>
            <a:ext cx="41434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Слева:  статуя богини Коатликуе – матери бога Солнца.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 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Справа: ритуальная игра в мяч (реконструкция)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2852"/>
            <a:ext cx="8929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</a:rPr>
              <a:t>АРХИТЕКТУРА ТЕНОЧТИТЛАНА</a:t>
            </a:r>
            <a:endParaRPr lang="ru-RU" sz="3200" b="1" dirty="0">
              <a:solidFill>
                <a:srgbClr val="800000"/>
              </a:solidFill>
            </a:endParaRPr>
          </a:p>
        </p:txBody>
      </p:sp>
      <p:pic>
        <p:nvPicPr>
          <p:cNvPr id="3" name="Рисунок 2" descr="ph017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785794"/>
            <a:ext cx="7728000" cy="5040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14480" y="6072206"/>
            <a:ext cx="6072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Главный храм Теночтитлана (реконструкция)</a:t>
            </a:r>
            <a:endParaRPr lang="ru-RU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1413</TotalTime>
  <Words>3000</Words>
  <Application>Microsoft Office PowerPoint</Application>
  <PresentationFormat>Экран (4:3)</PresentationFormat>
  <Paragraphs>171</Paragraphs>
  <Slides>34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Sony</cp:lastModifiedBy>
  <cp:revision>185</cp:revision>
  <dcterms:created xsi:type="dcterms:W3CDTF">2013-04-12T03:19:52Z</dcterms:created>
  <dcterms:modified xsi:type="dcterms:W3CDTF">2013-05-02T10:13:28Z</dcterms:modified>
</cp:coreProperties>
</file>