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301" r:id="rId2"/>
    <p:sldId id="307" r:id="rId3"/>
    <p:sldId id="284" r:id="rId4"/>
    <p:sldId id="305" r:id="rId5"/>
    <p:sldId id="302" r:id="rId6"/>
    <p:sldId id="285" r:id="rId7"/>
    <p:sldId id="291" r:id="rId8"/>
    <p:sldId id="292" r:id="rId9"/>
    <p:sldId id="286" r:id="rId10"/>
    <p:sldId id="288" r:id="rId11"/>
    <p:sldId id="308" r:id="rId12"/>
    <p:sldId id="309" r:id="rId13"/>
    <p:sldId id="310" r:id="rId14"/>
    <p:sldId id="289" r:id="rId15"/>
    <p:sldId id="298" r:id="rId16"/>
    <p:sldId id="304" r:id="rId17"/>
    <p:sldId id="311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66"/>
    <a:srgbClr val="FFFFCC"/>
    <a:srgbClr val="CCECFF"/>
    <a:srgbClr val="99FF99"/>
    <a:srgbClr val="FF0000"/>
    <a:srgbClr val="CCCC00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815" autoAdjust="0"/>
    <p:restoredTop sz="94660"/>
  </p:normalViewPr>
  <p:slideViewPr>
    <p:cSldViewPr>
      <p:cViewPr varScale="1">
        <p:scale>
          <a:sx n="71" d="100"/>
          <a:sy n="71" d="100"/>
        </p:scale>
        <p:origin x="-9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4.xml"/><Relationship Id="rId2" Type="http://schemas.openxmlformats.org/officeDocument/2006/relationships/slide" Target="slides/slide10.xml"/><Relationship Id="rId1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1026"/>
          <p:cNvSpPr>
            <a:spLocks noGrp="1" noChangeArrowheads="1"/>
          </p:cNvSpPr>
          <p:nvPr>
            <p:ph type="ctrTitle" sz="quarter"/>
          </p:nvPr>
        </p:nvSpPr>
        <p:spPr>
          <a:xfrm>
            <a:off x="3581400" y="685800"/>
            <a:ext cx="5561013" cy="3352800"/>
          </a:xfrm>
        </p:spPr>
        <p:txBody>
          <a:bodyPr/>
          <a:lstStyle>
            <a:lvl1pPr>
              <a:defRPr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0227" name="Rectangle 10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181600" y="4038600"/>
            <a:ext cx="3960813" cy="1752600"/>
          </a:xfrm>
          <a:ln w="9525">
            <a:headEnd/>
            <a:tailEnd/>
          </a:ln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0228" name="Rectangle 1028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endParaRPr lang="ru-RU"/>
          </a:p>
        </p:txBody>
      </p:sp>
      <p:sp>
        <p:nvSpPr>
          <p:cNvPr id="180229" name="Rectangle 102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endParaRPr lang="ru-RU"/>
          </a:p>
        </p:txBody>
      </p:sp>
      <p:sp>
        <p:nvSpPr>
          <p:cNvPr id="180230" name="Rectangle 103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fld id="{03AC1537-022B-453A-8D8A-3639915478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C6C57-73C8-47BF-B259-E9E2FEA05A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6600" y="533400"/>
            <a:ext cx="19050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1600" y="533400"/>
            <a:ext cx="55626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FA7F4-AFBD-4F29-ACB4-E99356BFE5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7543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371600" y="19812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3429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239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4CC040A-628D-4EC9-9024-53C9E374D9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7543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371600" y="1981200"/>
            <a:ext cx="37338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57800" y="19812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3429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239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E349953-54A1-41BB-990A-B7E533F486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CDCA28-9E39-441A-B429-570F98D687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77093-CB54-49F9-9BDD-110C762BD2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1600" y="19812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CDE56-4BA6-4A5A-9854-876EC9049C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4DCBB4-307F-4A59-8118-FFAC3FED50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46464-3B13-4F68-A29B-9D91046FAB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582D4-F6DC-4CFB-97E9-21C0E66554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5DF4F-69F9-48B2-A65B-F156274968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8D626-E9B4-482B-8287-39EDD7120D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5334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676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ru-RU"/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3429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ru-RU"/>
          </a:p>
        </p:txBody>
      </p:sp>
      <p:sp>
        <p:nvSpPr>
          <p:cNvPr id="1792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0E59C9A5-273A-460A-9634-BDB673919992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179206" name="Picture 6" descr="strtegic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19200" cy="6858000"/>
          </a:xfrm>
          <a:prstGeom prst="rect">
            <a:avLst/>
          </a:prstGeom>
          <a:noFill/>
        </p:spPr>
      </p:pic>
      <p:sp>
        <p:nvSpPr>
          <p:cNvPr id="17920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981200"/>
            <a:ext cx="76200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5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Documents%20and%20Settings\comp%201\&#1052;&#1086;&#1080;%20&#1076;&#1086;&#1082;&#1091;&#1084;&#1077;&#1085;&#1090;&#1099;\%7b85433EA6-F31F-4D1A-B265-1ED8C00AE6C9%7d.mp3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7" name="Picture 3" descr="msotw9_temp0"/>
          <p:cNvPicPr>
            <a:picLocks noChangeAspect="1" noChangeArrowheads="1"/>
          </p:cNvPicPr>
          <p:nvPr/>
        </p:nvPicPr>
        <p:blipFill>
          <a:blip r:embed="rId2" cstate="screen">
            <a:lum bright="-6000" contrast="6000"/>
          </a:blip>
          <a:srcRect/>
          <a:stretch>
            <a:fillRect/>
          </a:stretch>
        </p:blipFill>
        <p:spPr bwMode="auto">
          <a:xfrm>
            <a:off x="381000" y="315913"/>
            <a:ext cx="6248400" cy="620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</p:pic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228600"/>
            <a:ext cx="7086600" cy="1524000"/>
          </a:xfrm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sz="47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Есть такая профессия – Родину защищать!</a:t>
            </a:r>
          </a:p>
        </p:txBody>
      </p:sp>
      <p:pic>
        <p:nvPicPr>
          <p:cNvPr id="169988" name="Picture 4" descr="msotw9_temp0"/>
          <p:cNvPicPr>
            <a:picLocks noChangeAspect="1" noChangeArrowheads="1"/>
          </p:cNvPicPr>
          <p:nvPr/>
        </p:nvPicPr>
        <p:blipFill>
          <a:blip r:embed="rId3" cstate="screen">
            <a:lum contrast="18000"/>
          </a:blip>
          <a:srcRect/>
          <a:stretch>
            <a:fillRect/>
          </a:stretch>
        </p:blipFill>
        <p:spPr bwMode="auto">
          <a:xfrm>
            <a:off x="6858000" y="1828800"/>
            <a:ext cx="1968500" cy="472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69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69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7405688" cy="1047750"/>
          </a:xfr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r>
              <a:rPr lang="ru-RU" sz="40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Профессиональное образование</a:t>
            </a:r>
            <a:endParaRPr lang="ru-RU" sz="400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7897" name="{85433EA6-F31F-4D1A-B265-1ED8C00AE6C9}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90600" y="6324600"/>
            <a:ext cx="304800" cy="304800"/>
          </a:xfrm>
          <a:prstGeom prst="rect">
            <a:avLst/>
          </a:prstGeom>
          <a:noFill/>
        </p:spPr>
      </p:pic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1600200" y="1676400"/>
            <a:ext cx="7010400" cy="11874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Дальневосточное высшее военное командное училище (военный институт) имени Маршала Советского Союза К.К. Рокоссовского»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1676400" y="3200400"/>
            <a:ext cx="7010400" cy="26479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u="sng"/>
              <a:t>Адрес</a:t>
            </a:r>
            <a:r>
              <a:rPr lang="ru-RU"/>
              <a:t>:		675021, Амурская область, г. 			Благовещенск, ул. им. Ленина, 158</a:t>
            </a:r>
          </a:p>
          <a:p>
            <a:pPr>
              <a:spcBef>
                <a:spcPct val="50000"/>
              </a:spcBef>
            </a:pPr>
            <a:r>
              <a:rPr lang="ru-RU" u="sng"/>
              <a:t>Контактный телефон</a:t>
            </a:r>
            <a:r>
              <a:rPr lang="ru-RU"/>
              <a:t>:	52-48-03, </a:t>
            </a:r>
            <a:r>
              <a:rPr lang="en-US"/>
              <a:t>52-56-04                    				</a:t>
            </a:r>
            <a:r>
              <a:rPr lang="ru-RU"/>
              <a:t>доп. 20-84, </a:t>
            </a:r>
            <a:r>
              <a:rPr lang="en-US"/>
              <a:t>						dvoku @ amur. ru</a:t>
            </a:r>
            <a:endParaRPr lang="ru-RU"/>
          </a:p>
          <a:p>
            <a:pPr algn="ctr"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3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978" fill="hold"/>
                                        <p:tgtEl>
                                          <p:spTgt spid="378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278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278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97"/>
                </p:tgtEl>
              </p:cMediaNode>
            </p:audio>
          </p:childTnLst>
        </p:cTn>
      </p:par>
    </p:tnLst>
    <p:bldLst>
      <p:bldP spid="37890" grpId="0"/>
      <p:bldP spid="37898" grpId="0"/>
      <p:bldP spid="378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1600200" y="533400"/>
            <a:ext cx="7315200" cy="3743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	</a:t>
            </a:r>
            <a:r>
              <a:rPr lang="ru-RU" b="1"/>
              <a:t>Училище готовит для Российской армии – Сухопутных войск и Военно-морского флота офицеров командного профиля с высшим военно-специальным образованием по специальностям:</a:t>
            </a:r>
            <a:r>
              <a:rPr lang="ru-RU"/>
              <a:t> военная – </a:t>
            </a:r>
            <a:r>
              <a:rPr lang="ru-RU" i="1"/>
              <a:t>«Применение мотострелковых подразделений»,</a:t>
            </a:r>
            <a:r>
              <a:rPr lang="ru-RU"/>
              <a:t> специализация </a:t>
            </a:r>
            <a:r>
              <a:rPr lang="ru-RU" i="1"/>
              <a:t>«Боевое применение подразделений морской пехоты»;</a:t>
            </a:r>
            <a:r>
              <a:rPr lang="ru-RU"/>
              <a:t> </a:t>
            </a:r>
            <a:r>
              <a:rPr lang="ru-RU" i="1"/>
              <a:t>«Применение мотострелковых подразделений (горная)»,</a:t>
            </a:r>
            <a:r>
              <a:rPr lang="ru-RU"/>
              <a:t> гражданская – </a:t>
            </a:r>
            <a:r>
              <a:rPr lang="ru-RU" i="1"/>
              <a:t>«Управление персоналом»,</a:t>
            </a:r>
            <a:r>
              <a:rPr lang="ru-RU"/>
              <a:t> квалификация </a:t>
            </a:r>
            <a:r>
              <a:rPr lang="ru-RU" i="1"/>
              <a:t>«Менеджер».</a:t>
            </a:r>
          </a:p>
        </p:txBody>
      </p:sp>
      <p:pic>
        <p:nvPicPr>
          <p:cNvPr id="188421" name="Picture 5" descr="000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4419600"/>
            <a:ext cx="4419600" cy="20447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8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8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4" name="Text Box 4"/>
          <p:cNvSpPr txBox="1">
            <a:spLocks noChangeArrowheads="1"/>
          </p:cNvSpPr>
          <p:nvPr/>
        </p:nvSpPr>
        <p:spPr bwMode="auto">
          <a:xfrm>
            <a:off x="1752600" y="457200"/>
            <a:ext cx="6858000" cy="27098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Предназначение выпускника</a:t>
            </a:r>
            <a:r>
              <a:rPr lang="ru-RU" sz="2800" b="1"/>
              <a:t>:</a:t>
            </a:r>
          </a:p>
          <a:p>
            <a:pPr>
              <a:spcBef>
                <a:spcPct val="50000"/>
              </a:spcBef>
            </a:pPr>
            <a:r>
              <a:rPr lang="ru-RU"/>
              <a:t>Замещение должностей командиров мотострелковых взводов (взводов морской пехоты, командиров мотострелковых взводов горных, горно-альпийских). 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89445" name="Text Box 5"/>
          <p:cNvSpPr txBox="1">
            <a:spLocks noChangeArrowheads="1"/>
          </p:cNvSpPr>
          <p:nvPr/>
        </p:nvSpPr>
        <p:spPr bwMode="auto">
          <a:xfrm>
            <a:off x="1676400" y="3048000"/>
            <a:ext cx="4267200" cy="19177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После получения войскового опыта – последовательное продвижение по службе до командира батальона и ему равных должностей.</a:t>
            </a:r>
          </a:p>
        </p:txBody>
      </p:sp>
      <p:sp>
        <p:nvSpPr>
          <p:cNvPr id="189446" name="Text Box 6"/>
          <p:cNvSpPr txBox="1">
            <a:spLocks noChangeArrowheads="1"/>
          </p:cNvSpPr>
          <p:nvPr/>
        </p:nvSpPr>
        <p:spPr bwMode="auto">
          <a:xfrm>
            <a:off x="1828800" y="5486400"/>
            <a:ext cx="670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Срок обучения – 4 года.</a:t>
            </a:r>
          </a:p>
        </p:txBody>
      </p:sp>
      <p:pic>
        <p:nvPicPr>
          <p:cNvPr id="189447" name="Picture 7" descr="morpeh_00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3600" y="2514600"/>
            <a:ext cx="2819400" cy="1881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9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9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9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9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4" grpId="0"/>
      <p:bldP spid="189445" grpId="0"/>
      <p:bldP spid="1894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8" name="Text Box 4"/>
          <p:cNvSpPr txBox="1">
            <a:spLocks noChangeArrowheads="1"/>
          </p:cNvSpPr>
          <p:nvPr/>
        </p:nvSpPr>
        <p:spPr bwMode="auto">
          <a:xfrm>
            <a:off x="1676400" y="1447800"/>
            <a:ext cx="3200400" cy="41084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 окончании училища присваивается первое офицерское звание «Лейтенант», выдаются нагрудный знак и диплом квалифицированного специалиста государственного образца.</a:t>
            </a:r>
          </a:p>
        </p:txBody>
      </p:sp>
      <p:pic>
        <p:nvPicPr>
          <p:cNvPr id="190469" name="Picture 5" descr="2521_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0" y="1295400"/>
            <a:ext cx="3181350" cy="461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0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0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524000" y="381000"/>
            <a:ext cx="7162800" cy="30194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u="sng">
                <a:solidFill>
                  <a:srgbClr val="66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charset="0"/>
              </a:rPr>
              <a:t>Возможность продолжения образования, карьерный рост:</a:t>
            </a:r>
            <a:r>
              <a:rPr lang="ru-RU" sz="2800" b="1">
                <a:solidFill>
                  <a:srgbClr val="6699FF"/>
                </a:solidFill>
                <a:latin typeface="Arial" charset="0"/>
                <a:cs typeface="Times New Roman" charset="0"/>
              </a:rPr>
              <a:t> </a:t>
            </a:r>
            <a:endParaRPr lang="ru-RU" sz="2800" b="1">
              <a:solidFill>
                <a:srgbClr val="6699FF"/>
              </a:solidFill>
              <a:latin typeface="Arial" charset="0"/>
            </a:endParaRPr>
          </a:p>
          <a:p>
            <a:pPr algn="ctr"/>
            <a:endParaRPr lang="ru-RU" sz="1600" b="1">
              <a:solidFill>
                <a:srgbClr val="6699FF"/>
              </a:solidFill>
              <a:latin typeface="Arial" charset="0"/>
            </a:endParaRPr>
          </a:p>
          <a:p>
            <a:pPr lvl="3">
              <a:buFontTx/>
              <a:buChar char="•"/>
            </a:pPr>
            <a:r>
              <a:rPr lang="ru-RU" sz="2000" b="1">
                <a:solidFill>
                  <a:srgbClr val="000000"/>
                </a:solidFill>
              </a:rPr>
              <a:t>  </a:t>
            </a:r>
            <a:r>
              <a:rPr lang="ru-RU" sz="2000" b="1">
                <a:solidFill>
                  <a:srgbClr val="000000"/>
                </a:solidFill>
                <a:latin typeface="Arial" charset="0"/>
                <a:cs typeface="Times New Roman" charset="0"/>
              </a:rPr>
              <a:t>Обучение в академии. </a:t>
            </a:r>
            <a:endParaRPr lang="ru-RU" sz="2000" b="1">
              <a:solidFill>
                <a:srgbClr val="000000"/>
              </a:solidFill>
            </a:endParaRPr>
          </a:p>
          <a:p>
            <a:pPr lvl="3">
              <a:buFontTx/>
              <a:buChar char="•"/>
            </a:pPr>
            <a:r>
              <a:rPr lang="ru-RU" sz="2000" b="1">
                <a:solidFill>
                  <a:srgbClr val="000000"/>
                </a:solidFill>
              </a:rPr>
              <a:t>  </a:t>
            </a:r>
            <a:r>
              <a:rPr lang="ru-RU" sz="2000" b="1">
                <a:solidFill>
                  <a:srgbClr val="000000"/>
                </a:solidFill>
                <a:latin typeface="Arial" charset="0"/>
                <a:cs typeface="Times New Roman" charset="0"/>
              </a:rPr>
              <a:t>Ординатура. </a:t>
            </a:r>
            <a:endParaRPr lang="ru-RU" sz="2000" b="1">
              <a:solidFill>
                <a:srgbClr val="000000"/>
              </a:solidFill>
            </a:endParaRPr>
          </a:p>
          <a:p>
            <a:pPr lvl="3">
              <a:buFontTx/>
              <a:buChar char="•"/>
            </a:pPr>
            <a:r>
              <a:rPr lang="ru-RU" sz="2000" b="1">
                <a:solidFill>
                  <a:srgbClr val="000000"/>
                </a:solidFill>
              </a:rPr>
              <a:t>  </a:t>
            </a:r>
            <a:r>
              <a:rPr lang="ru-RU" sz="2000" b="1">
                <a:solidFill>
                  <a:srgbClr val="000000"/>
                </a:solidFill>
                <a:latin typeface="Arial" charset="0"/>
                <a:cs typeface="Times New Roman" charset="0"/>
              </a:rPr>
              <a:t>Выслуга лет. </a:t>
            </a:r>
            <a:endParaRPr lang="ru-RU" sz="2000" b="1">
              <a:solidFill>
                <a:srgbClr val="000000"/>
              </a:solidFill>
            </a:endParaRPr>
          </a:p>
          <a:p>
            <a:pPr lvl="3">
              <a:buFontTx/>
              <a:buChar char="•"/>
            </a:pPr>
            <a:r>
              <a:rPr lang="ru-RU" sz="2000" b="1">
                <a:solidFill>
                  <a:srgbClr val="000000"/>
                </a:solidFill>
              </a:rPr>
              <a:t>  </a:t>
            </a:r>
            <a:r>
              <a:rPr lang="ru-RU" sz="2000" b="1">
                <a:solidFill>
                  <a:srgbClr val="000000"/>
                </a:solidFill>
                <a:latin typeface="Arial" charset="0"/>
                <a:cs typeface="Times New Roman" charset="0"/>
              </a:rPr>
              <a:t>Повышение в звании. </a:t>
            </a:r>
            <a:endParaRPr lang="ru-RU" sz="2000" b="1">
              <a:solidFill>
                <a:srgbClr val="000000"/>
              </a:solidFill>
            </a:endParaRPr>
          </a:p>
          <a:p>
            <a:pPr lvl="3">
              <a:buFontTx/>
              <a:buChar char="•"/>
            </a:pPr>
            <a:r>
              <a:rPr lang="ru-RU" sz="2000" b="1">
                <a:solidFill>
                  <a:srgbClr val="000000"/>
                </a:solidFill>
              </a:rPr>
              <a:t>  </a:t>
            </a:r>
            <a:r>
              <a:rPr lang="ru-RU" sz="2000" b="1">
                <a:solidFill>
                  <a:srgbClr val="000000"/>
                </a:solidFill>
                <a:latin typeface="Arial" charset="0"/>
                <a:cs typeface="Times New Roman" charset="0"/>
              </a:rPr>
              <a:t>Получение наград. </a:t>
            </a:r>
            <a:endParaRPr lang="ru-RU" sz="2000" b="1">
              <a:solidFill>
                <a:srgbClr val="000000"/>
              </a:solidFill>
            </a:endParaRPr>
          </a:p>
          <a:p>
            <a:pPr lvl="3">
              <a:buFontTx/>
              <a:buChar char="•"/>
            </a:pPr>
            <a:r>
              <a:rPr lang="ru-RU" sz="2000" b="1">
                <a:solidFill>
                  <a:srgbClr val="000000"/>
                </a:solidFill>
              </a:rPr>
              <a:t>  </a:t>
            </a:r>
            <a:r>
              <a:rPr lang="ru-RU" sz="2000" b="1">
                <a:solidFill>
                  <a:srgbClr val="000000"/>
                </a:solidFill>
                <a:latin typeface="Arial" charset="0"/>
                <a:cs typeface="Times New Roman" charset="0"/>
              </a:rPr>
              <a:t>Работа по родственным специальностям.</a:t>
            </a:r>
            <a:r>
              <a:rPr lang="en-US" sz="2000">
                <a:latin typeface="Arial" charset="0"/>
              </a:rPr>
              <a:t> </a:t>
            </a:r>
          </a:p>
        </p:txBody>
      </p:sp>
      <p:pic>
        <p:nvPicPr>
          <p:cNvPr id="38923" name="Picture 11" descr="000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3810000"/>
            <a:ext cx="4343400" cy="241935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38925" name="Picture 13" descr="cpecnazzAvb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76400" y="4191000"/>
            <a:ext cx="1074738" cy="1374775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38926" name="Picture 14" descr="71719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43800" y="4800600"/>
            <a:ext cx="946150" cy="18288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38924" name="Picture 12" descr="20060831181555_bi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001000" y="3505200"/>
            <a:ext cx="879475" cy="16002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7543800" cy="609600"/>
          </a:xfrm>
        </p:spPr>
        <p:txBody>
          <a:bodyPr/>
          <a:lstStyle/>
          <a:p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</a:rPr>
              <a:t>Заключение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219200"/>
            <a:ext cx="6588125" cy="41148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      	Профессия военного – необходимый для вооружённой защиты Отечества род трудовой деятельности, требующий специальной военно-теоретической и практической подготовленности, определённых индивидуально-психологических качеств. </a:t>
            </a:r>
          </a:p>
        </p:txBody>
      </p:sp>
      <p:pic>
        <p:nvPicPr>
          <p:cNvPr id="58373" name="Picture 5" descr="507467d3957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81400" y="4572000"/>
            <a:ext cx="3200400" cy="19399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5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45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3298" name="Object 2"/>
          <p:cNvGraphicFramePr>
            <a:graphicFrameLocks noChangeAspect="1"/>
          </p:cNvGraphicFramePr>
          <p:nvPr/>
        </p:nvGraphicFramePr>
        <p:xfrm>
          <a:off x="685800" y="228600"/>
          <a:ext cx="8153400" cy="5222875"/>
        </p:xfrm>
        <a:graphic>
          <a:graphicData uri="http://schemas.openxmlformats.org/presentationml/2006/ole">
            <p:oleObj spid="_x0000_s183298" name="Точечный рисунок" r:id="rId3" imgW="3761905" imgH="2409524" progId="">
              <p:embed/>
            </p:oleObj>
          </a:graphicData>
        </a:graphic>
      </p:graphicFrame>
      <p:sp>
        <p:nvSpPr>
          <p:cNvPr id="183299" name="WordArt 3"/>
          <p:cNvSpPr>
            <a:spLocks noChangeArrowheads="1" noChangeShapeType="1" noTextEdit="1"/>
          </p:cNvSpPr>
          <p:nvPr/>
        </p:nvSpPr>
        <p:spPr bwMode="auto">
          <a:xfrm>
            <a:off x="685800" y="5410200"/>
            <a:ext cx="8229600" cy="1219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107763" dir="2700000" algn="ctr" rotWithShape="0">
                    <a:srgbClr val="CCCC00"/>
                  </a:outerShdw>
                </a:effectLst>
                <a:latin typeface="Arial"/>
                <a:cs typeface="Arial"/>
              </a:rPr>
              <a:t>Военная служба -</a:t>
            </a:r>
          </a:p>
          <a:p>
            <a:pPr algn="ctr"/>
            <a:r>
              <a:rPr lang="ru-RU" sz="3600" b="1" kern="1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107763" dir="2700000" algn="ctr" rotWithShape="0">
                    <a:srgbClr val="CCCC00"/>
                  </a:outerShdw>
                </a:effectLst>
                <a:latin typeface="Arial"/>
                <a:cs typeface="Arial"/>
              </a:rPr>
              <a:t>выбор настоящих мужчин!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3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2" name="Text Box 4"/>
          <p:cNvSpPr txBox="1">
            <a:spLocks noChangeArrowheads="1"/>
          </p:cNvSpPr>
          <p:nvPr/>
        </p:nvSpPr>
        <p:spPr bwMode="auto">
          <a:xfrm>
            <a:off x="1371600" y="381000"/>
            <a:ext cx="76200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Поступайте в военно-учебные заведения!</a:t>
            </a:r>
          </a:p>
        </p:txBody>
      </p:sp>
      <p:sp>
        <p:nvSpPr>
          <p:cNvPr id="191493" name="Text Box 5"/>
          <p:cNvSpPr txBox="1">
            <a:spLocks noChangeArrowheads="1"/>
          </p:cNvSpPr>
          <p:nvPr/>
        </p:nvSpPr>
        <p:spPr bwMode="auto">
          <a:xfrm>
            <a:off x="1981200" y="4953000"/>
            <a:ext cx="6477000" cy="1066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Профессия военного – профессия для настоящих мужчин!</a:t>
            </a:r>
          </a:p>
        </p:txBody>
      </p:sp>
      <p:graphicFrame>
        <p:nvGraphicFramePr>
          <p:cNvPr id="191495" name="Object 7"/>
          <p:cNvGraphicFramePr>
            <a:graphicFrameLocks noChangeAspect="1"/>
          </p:cNvGraphicFramePr>
          <p:nvPr/>
        </p:nvGraphicFramePr>
        <p:xfrm>
          <a:off x="2286000" y="1066800"/>
          <a:ext cx="5943600" cy="3773488"/>
        </p:xfrm>
        <a:graphic>
          <a:graphicData uri="http://schemas.openxmlformats.org/presentationml/2006/ole">
            <p:oleObj spid="_x0000_s191495" name="Точечный рисунок" r:id="rId3" imgW="3572374" imgH="2266667" progId="">
              <p:embed/>
            </p:oleObj>
          </a:graphicData>
        </a:graphic>
      </p:graphicFrame>
      <p:sp>
        <p:nvSpPr>
          <p:cNvPr id="191496" name="Text Box 8"/>
          <p:cNvSpPr txBox="1">
            <a:spLocks noChangeArrowheads="1"/>
          </p:cNvSpPr>
          <p:nvPr/>
        </p:nvSpPr>
        <p:spPr bwMode="auto">
          <a:xfrm>
            <a:off x="1219200" y="6096000"/>
            <a:ext cx="7924800" cy="7302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/>
              <a:t>О правилах поступления в военно-учебные заведения обращайтесь к преподавателю-организатору ОБЖ Ромненской СОШ имени И.А. Гончарова Онищенко Н.А. или в районный военный комиссариат.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1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1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1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1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1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5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2" grpId="0"/>
      <p:bldP spid="19149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Text Box 2"/>
          <p:cNvSpPr txBox="1">
            <a:spLocks noChangeArrowheads="1"/>
          </p:cNvSpPr>
          <p:nvPr/>
        </p:nvSpPr>
        <p:spPr bwMode="auto">
          <a:xfrm>
            <a:off x="762000" y="304800"/>
            <a:ext cx="815340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Военная служба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/>
              <a:t>– </a:t>
            </a:r>
            <a:r>
              <a:rPr lang="ru-RU" sz="2800"/>
              <a:t>это особый вид федеральной государственной службы , которая заключается в повседневном исполнении гражданами воинских обязанностей.</a:t>
            </a:r>
          </a:p>
        </p:txBody>
      </p:sp>
      <p:sp>
        <p:nvSpPr>
          <p:cNvPr id="186371" name="Text Box 3"/>
          <p:cNvSpPr txBox="1">
            <a:spLocks noChangeArrowheads="1"/>
          </p:cNvSpPr>
          <p:nvPr/>
        </p:nvSpPr>
        <p:spPr bwMode="auto">
          <a:xfrm>
            <a:off x="914400" y="4876800"/>
            <a:ext cx="78486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Основная задача военной службы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 – </a:t>
            </a:r>
            <a:r>
              <a:rPr lang="ru-RU"/>
              <a:t>постоянная целенаправленная подготовка к вооружённой защите или вооружённая защита целостности и неприкосновенности территории Российской Федерации.</a:t>
            </a:r>
          </a:p>
        </p:txBody>
      </p:sp>
      <p:pic>
        <p:nvPicPr>
          <p:cNvPr id="186372" name="Picture 4" descr="msotw9_temp0"/>
          <p:cNvPicPr>
            <a:picLocks noChangeAspect="1" noChangeArrowheads="1"/>
          </p:cNvPicPr>
          <p:nvPr/>
        </p:nvPicPr>
        <p:blipFill>
          <a:blip r:embed="rId2" cstate="screen">
            <a:lum contrast="12000"/>
          </a:blip>
          <a:srcRect/>
          <a:stretch>
            <a:fillRect/>
          </a:stretch>
        </p:blipFill>
        <p:spPr bwMode="auto">
          <a:xfrm>
            <a:off x="3276600" y="2008188"/>
            <a:ext cx="5334000" cy="282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86373" name="Picture 5" descr="клип0011"/>
          <p:cNvPicPr>
            <a:picLocks noChangeAspect="1" noChangeArrowheads="1"/>
          </p:cNvPicPr>
          <p:nvPr/>
        </p:nvPicPr>
        <p:blipFill>
          <a:blip r:embed="rId3">
            <a:lum contrast="18000"/>
          </a:blip>
          <a:srcRect/>
          <a:stretch>
            <a:fillRect/>
          </a:stretch>
        </p:blipFill>
        <p:spPr bwMode="auto">
          <a:xfrm>
            <a:off x="1066800" y="2590800"/>
            <a:ext cx="17002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186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186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6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0" grpId="0" autoUpdateAnimBg="0"/>
      <p:bldP spid="18637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676400"/>
            <a:ext cx="7315200" cy="4953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/>
            </a:r>
            <a:br>
              <a:rPr lang="ru-RU" sz="2000"/>
            </a:br>
            <a:r>
              <a:rPr lang="ru-RU" sz="2000"/>
              <a:t>	</a:t>
            </a:r>
            <a:r>
              <a:rPr lang="ru-RU" sz="2000">
                <a:solidFill>
                  <a:srgbClr val="000000"/>
                </a:solidFill>
                <a:cs typeface="Times New Roman" charset="0"/>
              </a:rPr>
              <a:t>Профессия военного является разновидностью государственной службы.</a:t>
            </a:r>
            <a:r>
              <a:rPr lang="ru-RU" sz="2000">
                <a:solidFill>
                  <a:srgbClr val="6699FF"/>
                </a:solidFill>
                <a:cs typeface="Times New Roman" charset="0"/>
              </a:rPr>
              <a:t> </a:t>
            </a:r>
            <a:r>
              <a:rPr lang="ru-RU" sz="2000">
                <a:solidFill>
                  <a:srgbClr val="000000"/>
                </a:solidFill>
                <a:cs typeface="Times New Roman" charset="0"/>
              </a:rPr>
              <a:t>С целью защиты и удержания территории, материальных и людских ресурсов принимает решение или выполняет приказы о необходимых военных мероприятиях и операциях, участвует в различных акциях на местах и "горячих точках". Прогнозирует потребности в технике и количестве военных-сотрудников. Обнаруживает потенциальную опасность и составляет доклады в серьезных случаях, соблюдая при этом неукоснительно закон и устав во всех мероприятиях.</a:t>
            </a:r>
            <a:r>
              <a:rPr lang="ru-RU" sz="2000"/>
              <a:t> 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772400" cy="1431925"/>
          </a:xfrm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Содержание деятельности:</a:t>
            </a:r>
          </a:p>
        </p:txBody>
      </p:sp>
      <p:pic>
        <p:nvPicPr>
          <p:cNvPr id="33799" name="Picture 7" descr="03_02_02_bi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47800" y="4648200"/>
            <a:ext cx="2197100" cy="1833563"/>
          </a:xfrm>
          <a:prstGeom prst="rect">
            <a:avLst/>
          </a:prstGeom>
          <a:noFill/>
          <a:ln w="9525">
            <a:solidFill>
              <a:srgbClr val="EAEAEA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33800" name="Picture 8" descr="02595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33800" y="4648200"/>
            <a:ext cx="2590800" cy="1822450"/>
          </a:xfrm>
          <a:prstGeom prst="rect">
            <a:avLst/>
          </a:prstGeom>
          <a:noFill/>
          <a:ln w="9525">
            <a:solidFill>
              <a:srgbClr val="EAEAEA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33801" name="Picture 9" descr="031109_8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00800" y="4648200"/>
            <a:ext cx="2514600" cy="1830388"/>
          </a:xfrm>
          <a:prstGeom prst="rect">
            <a:avLst/>
          </a:prstGeom>
          <a:noFill/>
          <a:ln w="9525">
            <a:solidFill>
              <a:srgbClr val="EAEAEA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1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1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 descr="msotw9_temp0"/>
          <p:cNvPicPr>
            <a:picLocks noChangeAspect="1" noChangeArrowheads="1"/>
          </p:cNvPicPr>
          <p:nvPr/>
        </p:nvPicPr>
        <p:blipFill>
          <a:blip r:embed="rId2" cstate="screen">
            <a:lum contrast="18000"/>
          </a:blip>
          <a:srcRect/>
          <a:stretch>
            <a:fillRect/>
          </a:stretch>
        </p:blipFill>
        <p:spPr bwMode="auto">
          <a:xfrm>
            <a:off x="1295400" y="2286000"/>
            <a:ext cx="6629400" cy="3444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84323" name="Text Box 3"/>
          <p:cNvSpPr txBox="1">
            <a:spLocks noChangeArrowheads="1"/>
          </p:cNvSpPr>
          <p:nvPr/>
        </p:nvSpPr>
        <p:spPr bwMode="auto">
          <a:xfrm>
            <a:off x="457200" y="228600"/>
            <a:ext cx="8305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effectLst>
                  <a:outerShdw blurRad="38100" dist="38100" dir="2700000" algn="tl">
                    <a:srgbClr val="FFFFFF"/>
                  </a:outerShdw>
                </a:effectLst>
              </a:rPr>
              <a:t>Защита Отечества является долгом и обязанностью гражданина Российской Федерации</a:t>
            </a: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  (</a:t>
            </a:r>
            <a:r>
              <a:rPr lang="ru-RU" sz="32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ст.59 Конституции РФ</a:t>
            </a: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184324" name="Text Box 4"/>
          <p:cNvSpPr txBox="1">
            <a:spLocks noChangeArrowheads="1"/>
          </p:cNvSpPr>
          <p:nvPr/>
        </p:nvSpPr>
        <p:spPr bwMode="auto">
          <a:xfrm>
            <a:off x="1600200" y="5867400"/>
            <a:ext cx="632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Святое дело – Родине служить!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184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184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3" grpId="0" autoUpdateAnimBg="0"/>
      <p:bldP spid="18432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ext Box 2"/>
          <p:cNvSpPr txBox="1">
            <a:spLocks noChangeArrowheads="1"/>
          </p:cNvSpPr>
          <p:nvPr/>
        </p:nvSpPr>
        <p:spPr bwMode="auto">
          <a:xfrm>
            <a:off x="1371600" y="304800"/>
            <a:ext cx="7391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Военная служба требует от военнослужащих полной самоотдачи, высокой профессиональной подготовки, особой ответственности за исполнение обязанностей.</a:t>
            </a:r>
          </a:p>
        </p:txBody>
      </p:sp>
      <p:sp>
        <p:nvSpPr>
          <p:cNvPr id="181251" name="Text Box 3"/>
          <p:cNvSpPr txBox="1">
            <a:spLocks noChangeArrowheads="1"/>
          </p:cNvSpPr>
          <p:nvPr/>
        </p:nvSpPr>
        <p:spPr bwMode="auto">
          <a:xfrm>
            <a:off x="1524000" y="2133600"/>
            <a:ext cx="5257800" cy="429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К гражданам, проходящим военную службу, предъявляются повышенные требования к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/>
              <a:t>  состоянию здоровья;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/>
              <a:t>  образовательному уровню;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/>
              <a:t>  морально-психологическим   качествам;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/>
              <a:t>  уровню физической подготовленности.</a:t>
            </a:r>
          </a:p>
        </p:txBody>
      </p:sp>
      <p:pic>
        <p:nvPicPr>
          <p:cNvPr id="181252" name="Picture 4" descr="msotw9_temp0"/>
          <p:cNvPicPr>
            <a:picLocks noChangeAspect="1" noChangeArrowheads="1"/>
          </p:cNvPicPr>
          <p:nvPr/>
        </p:nvPicPr>
        <p:blipFill>
          <a:blip r:embed="rId2" cstate="screen">
            <a:lum contrast="12000"/>
          </a:blip>
          <a:srcRect/>
          <a:stretch>
            <a:fillRect/>
          </a:stretch>
        </p:blipFill>
        <p:spPr bwMode="auto">
          <a:xfrm>
            <a:off x="6781800" y="1752600"/>
            <a:ext cx="1968500" cy="472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1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81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0" grpId="0" autoUpdateAnimBg="0"/>
      <p:bldP spid="18125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543800" cy="609600"/>
          </a:xfrm>
          <a:noFill/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Необходимые навыки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b="1"/>
              <a:t>	</a:t>
            </a:r>
          </a:p>
          <a:p>
            <a:endParaRPr lang="ru-RU" sz="2000" b="1"/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600200" y="1066800"/>
            <a:ext cx="4114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Должен уметь: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1600200" y="1828800"/>
            <a:ext cx="41148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1800">
                <a:solidFill>
                  <a:srgbClr val="000000"/>
                </a:solidFill>
              </a:rPr>
              <a:t>   </a:t>
            </a:r>
            <a:r>
              <a:rPr lang="ru-RU" sz="1800">
                <a:solidFill>
                  <a:srgbClr val="000000"/>
                </a:solidFill>
                <a:latin typeface="Arial" charset="0"/>
                <a:cs typeface="Times New Roman" charset="0"/>
              </a:rPr>
              <a:t>Организовать себя и других для выполнения задания. </a:t>
            </a:r>
            <a:endParaRPr lang="ru-RU" sz="1800">
              <a:solidFill>
                <a:srgbClr val="000000"/>
              </a:solidFill>
            </a:endParaRPr>
          </a:p>
          <a:p>
            <a:pPr>
              <a:buFontTx/>
              <a:buChar char="•"/>
            </a:pPr>
            <a:r>
              <a:rPr lang="ru-RU" sz="1800">
                <a:solidFill>
                  <a:srgbClr val="000000"/>
                </a:solidFill>
              </a:rPr>
              <a:t>   </a:t>
            </a:r>
            <a:r>
              <a:rPr lang="ru-RU" sz="1800">
                <a:solidFill>
                  <a:srgbClr val="000000"/>
                </a:solidFill>
                <a:latin typeface="Arial" charset="0"/>
                <a:cs typeface="Times New Roman" charset="0"/>
              </a:rPr>
              <a:t>Быстро принимать решение адекватное сложившейся ситуации.</a:t>
            </a:r>
            <a:endParaRPr lang="ru-RU" sz="1800">
              <a:solidFill>
                <a:srgbClr val="000000"/>
              </a:solidFill>
            </a:endParaRPr>
          </a:p>
          <a:p>
            <a:pPr>
              <a:buFontTx/>
              <a:buChar char="•"/>
            </a:pPr>
            <a:r>
              <a:rPr lang="ru-RU" sz="1800">
                <a:solidFill>
                  <a:srgbClr val="000000"/>
                </a:solidFill>
                <a:latin typeface="Arial" charset="0"/>
                <a:cs typeface="Times New Roman" charset="0"/>
              </a:rPr>
              <a:t> </a:t>
            </a:r>
            <a:r>
              <a:rPr lang="ru-RU" sz="1800">
                <a:solidFill>
                  <a:srgbClr val="000000"/>
                </a:solidFill>
              </a:rPr>
              <a:t>   </a:t>
            </a:r>
            <a:r>
              <a:rPr lang="ru-RU" sz="1800">
                <a:solidFill>
                  <a:srgbClr val="000000"/>
                </a:solidFill>
                <a:latin typeface="Arial" charset="0"/>
                <a:cs typeface="Times New Roman" charset="0"/>
              </a:rPr>
              <a:t>Анализировать факты с целью предвидения возможной опасности. </a:t>
            </a:r>
            <a:endParaRPr lang="ru-RU" sz="1800">
              <a:solidFill>
                <a:srgbClr val="000000"/>
              </a:solidFill>
            </a:endParaRPr>
          </a:p>
          <a:p>
            <a:pPr>
              <a:buFontTx/>
              <a:buChar char="•"/>
            </a:pPr>
            <a:r>
              <a:rPr lang="ru-RU" sz="1800">
                <a:solidFill>
                  <a:srgbClr val="000000"/>
                </a:solidFill>
              </a:rPr>
              <a:t>   </a:t>
            </a:r>
            <a:r>
              <a:rPr lang="ru-RU" sz="1800">
                <a:solidFill>
                  <a:srgbClr val="000000"/>
                </a:solidFill>
                <a:latin typeface="Arial" charset="0"/>
                <a:cs typeface="Times New Roman" charset="0"/>
              </a:rPr>
              <a:t>Сосредотачивать свое внимание на необходимом объекте нужное количество времени. </a:t>
            </a:r>
            <a:endParaRPr lang="ru-RU" sz="1800">
              <a:solidFill>
                <a:srgbClr val="000000"/>
              </a:solidFill>
            </a:endParaRPr>
          </a:p>
          <a:p>
            <a:pPr>
              <a:buFontTx/>
              <a:buChar char="•"/>
            </a:pPr>
            <a:r>
              <a:rPr lang="ru-RU" sz="1800">
                <a:solidFill>
                  <a:srgbClr val="000000"/>
                </a:solidFill>
              </a:rPr>
              <a:t>   </a:t>
            </a:r>
            <a:r>
              <a:rPr lang="ru-RU" sz="1800">
                <a:solidFill>
                  <a:srgbClr val="000000"/>
                </a:solidFill>
                <a:latin typeface="Arial" charset="0"/>
                <a:cs typeface="Times New Roman" charset="0"/>
              </a:rPr>
              <a:t>Прогнозировать дальнейшее развитие обстановки. </a:t>
            </a:r>
            <a:endParaRPr lang="ru-RU" sz="1800">
              <a:solidFill>
                <a:srgbClr val="000000"/>
              </a:solidFill>
            </a:endParaRPr>
          </a:p>
          <a:p>
            <a:pPr>
              <a:buFontTx/>
              <a:buChar char="•"/>
            </a:pPr>
            <a:r>
              <a:rPr lang="ru-RU" sz="1800">
                <a:solidFill>
                  <a:srgbClr val="000000"/>
                </a:solidFill>
              </a:rPr>
              <a:t>   </a:t>
            </a:r>
            <a:r>
              <a:rPr lang="ru-RU" sz="1800">
                <a:solidFill>
                  <a:srgbClr val="000000"/>
                </a:solidFill>
                <a:latin typeface="Arial" charset="0"/>
                <a:cs typeface="Times New Roman" charset="0"/>
              </a:rPr>
              <a:t>Контролировать свое эмоциональное состояние. </a:t>
            </a:r>
            <a:endParaRPr lang="ru-RU" sz="1800">
              <a:solidFill>
                <a:srgbClr val="000000"/>
              </a:solidFill>
            </a:endParaRPr>
          </a:p>
          <a:p>
            <a:pPr>
              <a:buFontTx/>
              <a:buChar char="•"/>
            </a:pPr>
            <a:r>
              <a:rPr lang="ru-RU" sz="1800">
                <a:solidFill>
                  <a:srgbClr val="000000"/>
                </a:solidFill>
              </a:rPr>
              <a:t>   </a:t>
            </a:r>
            <a:r>
              <a:rPr lang="ru-RU" sz="1800">
                <a:solidFill>
                  <a:srgbClr val="000000"/>
                </a:solidFill>
                <a:latin typeface="Arial" charset="0"/>
                <a:cs typeface="Times New Roman" charset="0"/>
              </a:rPr>
              <a:t>Представлять свое подразделение во время официальных мероприятий. </a:t>
            </a:r>
            <a:endParaRPr lang="ru-RU" sz="1800">
              <a:latin typeface="Arial" charset="0"/>
            </a:endParaRPr>
          </a:p>
        </p:txBody>
      </p:sp>
      <p:pic>
        <p:nvPicPr>
          <p:cNvPr id="34827" name="Picture 11" descr="730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1524000"/>
            <a:ext cx="2743200" cy="47625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75"/>
                            </p:stCondLst>
                            <p:childTnLst>
                              <p:par>
                                <p:cTn id="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75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75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75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75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75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75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775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75"/>
                            </p:stCondLst>
                            <p:childTnLst>
                              <p:par>
                                <p:cTn id="3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utoUpdateAnimBg="0"/>
      <p:bldP spid="34821" grpId="0" autoUpdateAnimBg="0"/>
      <p:bldP spid="34826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1676400" y="381000"/>
            <a:ext cx="7010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u="sng">
                <a:solidFill>
                  <a:srgbClr val="66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charset="0"/>
              </a:rPr>
              <a:t>Области применения</a:t>
            </a:r>
            <a:r>
              <a:rPr lang="ru-RU">
                <a:solidFill>
                  <a:srgbClr val="6699FF"/>
                </a:solidFill>
                <a:latin typeface="Arial" charset="0"/>
                <a:cs typeface="Times New Roman" charset="0"/>
              </a:rPr>
              <a:t>:</a:t>
            </a:r>
            <a:r>
              <a:rPr lang="ru-RU" sz="2000">
                <a:solidFill>
                  <a:srgbClr val="FF6699"/>
                </a:solidFill>
                <a:latin typeface="Arial" charset="0"/>
                <a:cs typeface="Times New Roman" charset="0"/>
              </a:rPr>
              <a:t> </a:t>
            </a:r>
            <a:r>
              <a:rPr lang="ru-RU" sz="2000">
                <a:solidFill>
                  <a:srgbClr val="000000"/>
                </a:solidFill>
                <a:latin typeface="Arial" charset="0"/>
                <a:cs typeface="Times New Roman" charset="0"/>
              </a:rPr>
              <a:t>Имеющий данную специальность работает в военных организациях, гарнизонах, частях, подразделениях, миротворческих войсках, "горячих точках" , в органах юстиции, суда, прокуратуры, внутренних дел, таможни, на стройках, стратегических объектах, на предприятиях. Может работать в научно-исследовательских и учебных институтах, академиях в качестве ученого и преподавателя.</a:t>
            </a:r>
            <a:r>
              <a:rPr lang="en-US" sz="2000">
                <a:latin typeface="Arial" charset="0"/>
              </a:rPr>
              <a:t> 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1447800" y="4800600"/>
            <a:ext cx="54864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u="sng">
                <a:solidFill>
                  <a:srgbClr val="66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charset="0"/>
              </a:rPr>
              <a:t>Доминирующая профессиональная направленность</a:t>
            </a:r>
            <a:r>
              <a:rPr lang="ru-RU">
                <a:solidFill>
                  <a:srgbClr val="6699FF"/>
                </a:solidFill>
                <a:latin typeface="Arial" charset="0"/>
                <a:cs typeface="Times New Roman" charset="0"/>
              </a:rPr>
              <a:t>:</a:t>
            </a:r>
            <a:r>
              <a:rPr lang="ru-RU" sz="2000" b="1">
                <a:solidFill>
                  <a:srgbClr val="FF6699"/>
                </a:solidFill>
                <a:latin typeface="Arial" charset="0"/>
                <a:cs typeface="Times New Roman" charset="0"/>
              </a:rPr>
              <a:t> </a:t>
            </a:r>
            <a:r>
              <a:rPr lang="ru-RU" sz="2000">
                <a:solidFill>
                  <a:srgbClr val="000000"/>
                </a:solidFill>
              </a:rPr>
              <a:t>на работу с людьми и техникой,</a:t>
            </a:r>
            <a:r>
              <a:rPr lang="en-US" sz="2000"/>
              <a:t> </a:t>
            </a:r>
            <a:r>
              <a:rPr lang="ru-RU" sz="2000">
                <a:solidFill>
                  <a:srgbClr val="000000"/>
                </a:solidFill>
              </a:rPr>
              <a:t>а также</a:t>
            </a:r>
            <a:r>
              <a:rPr lang="en-US" sz="2000"/>
              <a:t> </a:t>
            </a:r>
            <a:r>
              <a:rPr lang="ru-RU" sz="2000">
                <a:solidFill>
                  <a:srgbClr val="000000"/>
                </a:solidFill>
                <a:latin typeface="Arial" charset="0"/>
                <a:cs typeface="Times New Roman" charset="0"/>
              </a:rPr>
              <a:t>на работу со знаковыми системами (тексты, цифры, схемы, карты и т.п.). </a:t>
            </a:r>
            <a:endParaRPr lang="en-US" sz="2000">
              <a:solidFill>
                <a:srgbClr val="000000"/>
              </a:solidFill>
              <a:latin typeface="Arial" charset="0"/>
              <a:cs typeface="Times New Roman" charset="0"/>
            </a:endParaRPr>
          </a:p>
        </p:txBody>
      </p:sp>
      <p:pic>
        <p:nvPicPr>
          <p:cNvPr id="50185" name="Picture 9" descr="1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00800" y="2971800"/>
            <a:ext cx="2209800" cy="1657350"/>
          </a:xfrm>
          <a:prstGeom prst="rect">
            <a:avLst/>
          </a:prstGeom>
          <a:noFill/>
          <a:ln w="9525">
            <a:solidFill>
              <a:srgbClr val="EAEAEA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50186" name="Picture 10" descr="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14800" y="2971800"/>
            <a:ext cx="2209800" cy="1655763"/>
          </a:xfrm>
          <a:prstGeom prst="rect">
            <a:avLst/>
          </a:prstGeom>
          <a:noFill/>
          <a:ln w="9525">
            <a:solidFill>
              <a:srgbClr val="EAEAEA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50187" name="Picture 11" descr="Image-0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52600" y="2971800"/>
            <a:ext cx="2286000" cy="1666875"/>
          </a:xfrm>
          <a:prstGeom prst="rect">
            <a:avLst/>
          </a:prstGeom>
          <a:noFill/>
          <a:ln w="9525">
            <a:solidFill>
              <a:srgbClr val="EAEAEA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50188" name="Picture 12" descr="t62_0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53200" y="5029200"/>
            <a:ext cx="2057400" cy="1344613"/>
          </a:xfrm>
          <a:prstGeom prst="rect">
            <a:avLst/>
          </a:prstGeom>
          <a:noFill/>
          <a:ln w="9525">
            <a:solidFill>
              <a:srgbClr val="EAEAEA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3" grpId="0"/>
      <p:bldP spid="501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8" name="Rectangle 1032"/>
          <p:cNvSpPr>
            <a:spLocks noChangeArrowheads="1"/>
          </p:cNvSpPr>
          <p:nvPr/>
        </p:nvSpPr>
        <p:spPr bwMode="auto">
          <a:xfrm>
            <a:off x="1676400" y="304800"/>
            <a:ext cx="7010400" cy="3870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ru-RU" u="sng">
                <a:solidFill>
                  <a:srgbClr val="66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charset="0"/>
              </a:rPr>
              <a:t>Необходимые качества, обеспечивающие успешность в профессии</a:t>
            </a:r>
            <a:r>
              <a:rPr lang="ru-RU" sz="2000" b="1">
                <a:solidFill>
                  <a:srgbClr val="6699FF"/>
                </a:solidFill>
                <a:latin typeface="Arial" charset="0"/>
                <a:cs typeface="Times New Roman" charset="0"/>
              </a:rPr>
              <a:t>:</a:t>
            </a:r>
            <a:r>
              <a:rPr lang="ru-RU" sz="2000" b="1">
                <a:solidFill>
                  <a:srgbClr val="000000"/>
                </a:solidFill>
                <a:latin typeface="Arial" charset="0"/>
                <a:cs typeface="Times New Roman" charset="0"/>
              </a:rPr>
              <a:t> Ответственность. Честность. Принципиальность. Исполнительность. Дисциплинированность. Грамотная, четкая, логичная устная и письменная речь. Умение убеждать, доказывать свою точку зрения. Организованность. Сильная воля. Аналитические, вербальные, коммуникативные способности. Высоко развитое дедуктивное мышление (от общего к частному). Быстрота реакции. Физическая и психическая выносливость. Инициативность. Хорошая интуиция. Патриотизм. Справедливость. Умение хранить тайну. Чувство долга. </a:t>
            </a:r>
            <a:endParaRPr lang="ru-RU" sz="2000">
              <a:latin typeface="Arial" charset="0"/>
            </a:endParaRPr>
          </a:p>
        </p:txBody>
      </p:sp>
      <p:graphicFrame>
        <p:nvGraphicFramePr>
          <p:cNvPr id="51209" name="Object 1033"/>
          <p:cNvGraphicFramePr>
            <a:graphicFrameLocks noChangeAspect="1"/>
          </p:cNvGraphicFramePr>
          <p:nvPr/>
        </p:nvGraphicFramePr>
        <p:xfrm>
          <a:off x="3276600" y="4343400"/>
          <a:ext cx="3352800" cy="2159000"/>
        </p:xfrm>
        <a:graphic>
          <a:graphicData uri="http://schemas.openxmlformats.org/presentationml/2006/ole">
            <p:oleObj spid="_x0000_s51209" name="Точечный рисунок" r:id="rId3" imgW="3505689" imgH="2257740" progId="">
              <p:embed/>
            </p:oleObj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1600" y="1981200"/>
            <a:ext cx="3743325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     </a:t>
            </a:r>
            <a:endParaRPr lang="ru-RU" sz="1600"/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304800" y="5181600"/>
            <a:ext cx="381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1800">
              <a:latin typeface="Arial" charset="0"/>
            </a:endParaRPr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4800600" y="1066800"/>
            <a:ext cx="4038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1800">
                <a:latin typeface="Arial" charset="0"/>
              </a:rPr>
              <a:t>     </a:t>
            </a:r>
          </a:p>
        </p:txBody>
      </p:sp>
      <p:sp>
        <p:nvSpPr>
          <p:cNvPr id="35863" name="Rectangle 23"/>
          <p:cNvSpPr>
            <a:spLocks noChangeArrowheads="1"/>
          </p:cNvSpPr>
          <p:nvPr/>
        </p:nvSpPr>
        <p:spPr bwMode="auto">
          <a:xfrm>
            <a:off x="1676400" y="381000"/>
            <a:ext cx="7010400" cy="13112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ru-RU" sz="2000" b="1" u="sng">
                <a:solidFill>
                  <a:srgbClr val="66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charset="0"/>
              </a:rPr>
              <a:t>Медицинские ограничения</a:t>
            </a:r>
            <a:r>
              <a:rPr lang="ru-RU" sz="2000" b="1">
                <a:solidFill>
                  <a:srgbClr val="6699FF"/>
                </a:solidFill>
                <a:latin typeface="Arial" charset="0"/>
                <a:cs typeface="Times New Roman" charset="0"/>
              </a:rPr>
              <a:t>:</a:t>
            </a:r>
            <a:r>
              <a:rPr lang="ru-RU" sz="2000" b="1">
                <a:solidFill>
                  <a:srgbClr val="FF6699"/>
                </a:solidFill>
                <a:latin typeface="Arial" charset="0"/>
                <a:cs typeface="Times New Roman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Arial" charset="0"/>
                <a:cs typeface="Times New Roman" charset="0"/>
              </a:rPr>
              <a:t>Нервно-психические расстройства. Низкий интеллект. Хронические болезни. Нарушения в работе опорно-двигательного аппарата. Физическая слабость. Быстрая утомляемость.</a:t>
            </a:r>
            <a:r>
              <a:rPr lang="en-US" sz="2000">
                <a:latin typeface="Arial" charset="0"/>
              </a:rPr>
              <a:t> </a:t>
            </a:r>
          </a:p>
        </p:txBody>
      </p:sp>
      <p:pic>
        <p:nvPicPr>
          <p:cNvPr id="35867" name="Picture 27" descr="70441_PICT6709"/>
          <p:cNvPicPr>
            <a:picLocks noChangeAspect="1" noChangeArrowheads="1"/>
          </p:cNvPicPr>
          <p:nvPr/>
        </p:nvPicPr>
        <p:blipFill>
          <a:blip r:embed="rId2"/>
          <a:srcRect b="2908"/>
          <a:stretch>
            <a:fillRect/>
          </a:stretch>
        </p:blipFill>
        <p:spPr bwMode="auto">
          <a:xfrm>
            <a:off x="2667000" y="2286000"/>
            <a:ext cx="5029200" cy="36576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тратегия">
  <a:themeElements>
    <a:clrScheme name="Стратегия 2">
      <a:dk1>
        <a:srgbClr val="000000"/>
      </a:dk1>
      <a:lt1>
        <a:srgbClr val="E9E2B6"/>
      </a:lt1>
      <a:dk2>
        <a:srgbClr val="996600"/>
      </a:dk2>
      <a:lt2>
        <a:srgbClr val="786950"/>
      </a:lt2>
      <a:accent1>
        <a:srgbClr val="727DE0"/>
      </a:accent1>
      <a:accent2>
        <a:srgbClr val="D54F41"/>
      </a:accent2>
      <a:accent3>
        <a:srgbClr val="F2EED7"/>
      </a:accent3>
      <a:accent4>
        <a:srgbClr val="000000"/>
      </a:accent4>
      <a:accent5>
        <a:srgbClr val="BCBFED"/>
      </a:accent5>
      <a:accent6>
        <a:srgbClr val="C1473A"/>
      </a:accent6>
      <a:hlink>
        <a:srgbClr val="003300"/>
      </a:hlink>
      <a:folHlink>
        <a:srgbClr val="339933"/>
      </a:folHlink>
    </a:clrScheme>
    <a:fontScheme name="Стратеги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Стратегия 1">
        <a:dk1>
          <a:srgbClr val="000000"/>
        </a:dk1>
        <a:lt1>
          <a:srgbClr val="EAEAEA"/>
        </a:lt1>
        <a:dk2>
          <a:srgbClr val="819E81"/>
        </a:dk2>
        <a:lt2>
          <a:srgbClr val="FFCC66"/>
        </a:lt2>
        <a:accent1>
          <a:srgbClr val="727DE0"/>
        </a:accent1>
        <a:accent2>
          <a:srgbClr val="D54F41"/>
        </a:accent2>
        <a:accent3>
          <a:srgbClr val="C1CCC1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00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ратегия 2">
        <a:dk1>
          <a:srgbClr val="000000"/>
        </a:dk1>
        <a:lt1>
          <a:srgbClr val="E9E2B6"/>
        </a:lt1>
        <a:dk2>
          <a:srgbClr val="996600"/>
        </a:dk2>
        <a:lt2>
          <a:srgbClr val="786950"/>
        </a:lt2>
        <a:accent1>
          <a:srgbClr val="727DE0"/>
        </a:accent1>
        <a:accent2>
          <a:srgbClr val="D54F41"/>
        </a:accent2>
        <a:accent3>
          <a:srgbClr val="F2EED7"/>
        </a:accent3>
        <a:accent4>
          <a:srgbClr val="000000"/>
        </a:accent4>
        <a:accent5>
          <a:srgbClr val="BCBFED"/>
        </a:accent5>
        <a:accent6>
          <a:srgbClr val="C1473A"/>
        </a:accent6>
        <a:hlink>
          <a:srgbClr val="003300"/>
        </a:hlink>
        <a:folHlink>
          <a:srgbClr val="33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ратегия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BCBCB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ратегия 4">
        <a:dk1>
          <a:srgbClr val="000000"/>
        </a:dk1>
        <a:lt1>
          <a:srgbClr val="EAEAEA"/>
        </a:lt1>
        <a:dk2>
          <a:srgbClr val="BC6262"/>
        </a:dk2>
        <a:lt2>
          <a:srgbClr val="FFCC66"/>
        </a:lt2>
        <a:accent1>
          <a:srgbClr val="727DE0"/>
        </a:accent1>
        <a:accent2>
          <a:srgbClr val="D54F41"/>
        </a:accent2>
        <a:accent3>
          <a:srgbClr val="DAB7B7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000066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ратегия 5">
        <a:dk1>
          <a:srgbClr val="000000"/>
        </a:dk1>
        <a:lt1>
          <a:srgbClr val="EAEAEA"/>
        </a:lt1>
        <a:dk2>
          <a:srgbClr val="5C74A4"/>
        </a:dk2>
        <a:lt2>
          <a:srgbClr val="FFCC99"/>
        </a:lt2>
        <a:accent1>
          <a:srgbClr val="727DE0"/>
        </a:accent1>
        <a:accent2>
          <a:srgbClr val="D54F41"/>
        </a:accent2>
        <a:accent3>
          <a:srgbClr val="B5BCCF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FFFFCC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ратегия 6">
        <a:dk1>
          <a:srgbClr val="000000"/>
        </a:dk1>
        <a:lt1>
          <a:srgbClr val="EAEAEA"/>
        </a:lt1>
        <a:dk2>
          <a:srgbClr val="996600"/>
        </a:dk2>
        <a:lt2>
          <a:srgbClr val="FFCC99"/>
        </a:lt2>
        <a:accent1>
          <a:srgbClr val="727DE0"/>
        </a:accent1>
        <a:accent2>
          <a:srgbClr val="D54F41"/>
        </a:accent2>
        <a:accent3>
          <a:srgbClr val="CAB8AA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Designs\Стратегия.pot</Template>
  <TotalTime>1173</TotalTime>
  <Words>543</Words>
  <Application>Microsoft PowerPoint</Application>
  <PresentationFormat>Экран (4:3)</PresentationFormat>
  <Paragraphs>54</Paragraphs>
  <Slides>17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Стратегия</vt:lpstr>
      <vt:lpstr>Точечный рисунок</vt:lpstr>
      <vt:lpstr>Есть такая профессия – Родину защищать!</vt:lpstr>
      <vt:lpstr>Слайд 2</vt:lpstr>
      <vt:lpstr>Содержание деятельности:</vt:lpstr>
      <vt:lpstr>Слайд 4</vt:lpstr>
      <vt:lpstr>Слайд 5</vt:lpstr>
      <vt:lpstr>Необходимые навыки</vt:lpstr>
      <vt:lpstr>Слайд 7</vt:lpstr>
      <vt:lpstr>Слайд 8</vt:lpstr>
      <vt:lpstr>Слайд 9</vt:lpstr>
      <vt:lpstr>Профессиональное образование</vt:lpstr>
      <vt:lpstr>Слайд 11</vt:lpstr>
      <vt:lpstr>Слайд 12</vt:lpstr>
      <vt:lpstr>Слайд 13</vt:lpstr>
      <vt:lpstr>Слайд 14</vt:lpstr>
      <vt:lpstr>Заключение</vt:lpstr>
      <vt:lpstr>Слайд 16</vt:lpstr>
      <vt:lpstr>Слайд 17</vt:lpstr>
    </vt:vector>
  </TitlesOfParts>
  <Company>Institute of Computer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Name</dc:title>
  <dc:creator>Sandy Somera</dc:creator>
  <cp:lastModifiedBy>Customer</cp:lastModifiedBy>
  <cp:revision>193</cp:revision>
  <dcterms:created xsi:type="dcterms:W3CDTF">2004-06-09T04:46:00Z</dcterms:created>
  <dcterms:modified xsi:type="dcterms:W3CDTF">2013-05-02T22:24:13Z</dcterms:modified>
</cp:coreProperties>
</file>