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61" r:id="rId3"/>
    <p:sldId id="262" r:id="rId4"/>
    <p:sldId id="27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57" r:id="rId21"/>
    <p:sldId id="25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сравнительные обороты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растительный мир</c:v>
                </c:pt>
                <c:pt idx="1">
                  <c:v>сомалистические</c:v>
                </c:pt>
                <c:pt idx="2">
                  <c:v>литературные</c:v>
                </c:pt>
                <c:pt idx="3">
                  <c:v>животный мир</c:v>
                </c:pt>
              </c:strCache>
            </c:strRef>
          </c:cat>
          <c:val>
            <c:numRef>
              <c:f>Лист1!$B$2:$B$5</c:f>
              <c:numCache>
                <c:formatCode>\О\с\н\о\в\н\о\й</c:formatCode>
                <c:ptCount val="4"/>
                <c:pt idx="0">
                  <c:v>28</c:v>
                </c:pt>
                <c:pt idx="1">
                  <c:v>32</c:v>
                </c:pt>
                <c:pt idx="2">
                  <c:v>8</c:v>
                </c:pt>
                <c:pt idx="3">
                  <c:v>59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3200" dirty="0"/>
              <a:t>количественный анализ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количественный анализ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животный мир</c:v>
                </c:pt>
                <c:pt idx="1">
                  <c:v>остальные</c:v>
                </c:pt>
              </c:strCache>
            </c:strRef>
          </c:cat>
          <c:val>
            <c:numRef>
              <c:f>Лист1!$B$2:$B$3</c:f>
              <c:numCache>
                <c:formatCode>\О\с\н\о\в\н\о\й</c:formatCode>
                <c:ptCount val="2"/>
                <c:pt idx="0">
                  <c:v>59</c:v>
                </c:pt>
                <c:pt idx="1">
                  <c:v>41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6985432174202852"/>
          <c:y val="0.4707391639024236"/>
          <c:w val="0.31956352071992006"/>
          <c:h val="0.15465543511038463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BE1E301-48D5-4367-93A6-9F1F9FF93A7C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91353AE-6A7B-40F2-BA45-5AA00EB6A1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amefon.net/content/image/1268259777_320x480.jpg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easyart.com/i/prints/rw/lg/4/8/Andre-Renoux-Le-Pont-Neuf-48517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062664" cy="14401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Муниципальное образовательное учреждение</a:t>
            </a:r>
            <a:br>
              <a:rPr lang="ru-RU" sz="24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</a:br>
            <a:r>
              <a:rPr lang="ru-RU" sz="24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Большекарайская средняя общеобразовательная школа</a:t>
            </a:r>
            <a:br>
              <a:rPr lang="ru-RU" sz="24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</a:br>
            <a:r>
              <a:rPr lang="ru-RU" sz="24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села Большой Карай Романовского района </a:t>
            </a:r>
            <a:r>
              <a:rPr lang="en-US" sz="24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C</a:t>
            </a:r>
            <a:r>
              <a:rPr lang="ru-RU" sz="2400" b="0" cap="none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аратовской</a:t>
            </a:r>
            <a:r>
              <a:rPr lang="ru-RU" sz="24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  <a:cs typeface="Arial" pitchFamily="34" charset="0"/>
              </a:rPr>
              <a:t> области</a:t>
            </a:r>
            <a:r>
              <a:rPr lang="en-US" sz="1800" b="1" dirty="0" smtClean="0">
                <a:latin typeface="Constantia" pitchFamily="18" charset="0"/>
                <a:cs typeface="Arial" pitchFamily="34" charset="0"/>
              </a:rPr>
              <a:t/>
            </a:r>
            <a:br>
              <a:rPr lang="en-US" sz="1800" b="1" dirty="0" smtClean="0">
                <a:latin typeface="Constantia" pitchFamily="18" charset="0"/>
                <a:cs typeface="Arial" pitchFamily="34" charset="0"/>
              </a:rPr>
            </a:br>
            <a:endParaRPr lang="ru-RU" sz="1800" b="1" dirty="0"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1259632" y="2276872"/>
            <a:ext cx="7200800" cy="1656184"/>
          </a:xfrm>
        </p:spPr>
        <p:txBody>
          <a:bodyPr>
            <a:normAutofit fontScale="975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Исследовательская работа: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«Сравнительные обороты во французском языке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 c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частицей «</a:t>
            </a:r>
            <a:r>
              <a:rPr lang="en-US" sz="2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comme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nstantia" pitchFamily="18" charset="0"/>
              </a:rPr>
              <a:t>»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4149080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Constantia" pitchFamily="18" charset="0"/>
              </a:rPr>
              <a:t>Выполнила  Соловьева Анастасия обучающаяся  11 класса.</a:t>
            </a:r>
          </a:p>
          <a:p>
            <a:r>
              <a:rPr lang="ru-RU" b="1" i="1" dirty="0" smtClean="0">
                <a:latin typeface="Constantia" pitchFamily="18" charset="0"/>
              </a:rPr>
              <a:t>Руководитель Беспамятнова В.Е.</a:t>
            </a:r>
          </a:p>
          <a:p>
            <a:r>
              <a:rPr lang="ru-RU" b="1" i="1" dirty="0" smtClean="0">
                <a:latin typeface="Constantia" pitchFamily="18" charset="0"/>
              </a:rPr>
              <a:t>учитель французского языка</a:t>
            </a:r>
            <a:endParaRPr lang="ru-RU" b="1" i="1" dirty="0"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6237312"/>
            <a:ext cx="1441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Апрель 2013</a:t>
            </a:r>
            <a:endParaRPr lang="ru-RU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3789040"/>
            <a:ext cx="8208912" cy="720080"/>
          </a:xfrm>
        </p:spPr>
        <p:txBody>
          <a:bodyPr>
            <a:noAutofit/>
          </a:bodyPr>
          <a:lstStyle/>
          <a:p>
            <a:r>
              <a:rPr lang="fr-FR" sz="3600" dirty="0" smtClean="0"/>
              <a:t>s</a:t>
            </a:r>
            <a:r>
              <a:rPr lang="ru-RU" sz="3600" dirty="0" smtClean="0"/>
              <a:t>’</a:t>
            </a:r>
            <a:r>
              <a:rPr lang="fr-FR" sz="3600" dirty="0" smtClean="0"/>
              <a:t>accrocher comme chien et chat</a:t>
            </a:r>
            <a:r>
              <a:rPr lang="ru-RU" sz="3600" dirty="0" smtClean="0"/>
              <a:t> – жить как кошка с собакой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1026" name="Picture 2" descr="кошка с собако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230516"/>
            <a:ext cx="3024336" cy="2267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23528" y="-2971495"/>
            <a:ext cx="882047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Chanter comme un rossignol-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петь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как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соловей</a:t>
            </a: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Docile comme un mouton-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послушный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как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овца</a:t>
            </a: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Doux comme un agneau-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мягкий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как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ягненок</a:t>
            </a: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Gai comme une alouette- 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веселый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как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птица</a:t>
            </a: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Hurler comme un loup-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выть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как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волк</a:t>
            </a: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ecrire comme un chat –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писать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как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курица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лапой</a:t>
            </a: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Comme une vache regarde passer un train (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Как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баран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на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новые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ворота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ru-RU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Comme un mouton a cinq pattes –  (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как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белая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ворона</a:t>
            </a:r>
            <a:r>
              <a:rPr kumimoji="0" lang="fr-FR" sz="20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endParaRPr kumimoji="0" lang="fr-FR" sz="20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15954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39552" y="620688"/>
          <a:ext cx="784887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24888299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268760"/>
            <a:ext cx="7704856" cy="2592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Constantia" pitchFamily="18" charset="0"/>
              </a:rPr>
              <a:t>Сравнения, связанные с </a:t>
            </a:r>
            <a:br>
              <a:rPr lang="ru-RU" sz="6000" dirty="0" smtClean="0">
                <a:latin typeface="Constantia" pitchFamily="18" charset="0"/>
              </a:rPr>
            </a:br>
            <a:r>
              <a:rPr lang="ru-RU" sz="6000" dirty="0" smtClean="0">
                <a:latin typeface="Constantia" pitchFamily="18" charset="0"/>
              </a:rPr>
              <a:t>растительным миром</a:t>
            </a:r>
            <a:endParaRPr lang="ru-RU" sz="60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859632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2348880"/>
            <a:ext cx="8712968" cy="1512168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 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latin typeface="Arial" pitchFamily="34" charset="0"/>
                <a:ea typeface="Calibri"/>
                <a:cs typeface="Arial" pitchFamily="34" charset="0"/>
              </a:rPr>
              <a:t/>
            </a:r>
            <a:br>
              <a:rPr lang="ru-RU" sz="4800" dirty="0" smtClean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fr-FR" sz="4800" dirty="0" smtClean="0">
                <a:latin typeface="Arial" pitchFamily="34" charset="0"/>
                <a:ea typeface="Calibri"/>
                <a:cs typeface="Arial" pitchFamily="34" charset="0"/>
              </a:rPr>
              <a:t> Pur comme un lis- </a:t>
            </a:r>
            <a:r>
              <a:rPr lang="ru-RU" sz="4800" dirty="0" smtClean="0">
                <a:latin typeface="Arial" pitchFamily="34" charset="0"/>
                <a:ea typeface="Calibri"/>
                <a:cs typeface="Arial" pitchFamily="34" charset="0"/>
              </a:rPr>
              <a:t>чистый</a:t>
            </a:r>
            <a:r>
              <a:rPr lang="fr-FR" sz="4800" dirty="0" smtClean="0">
                <a:latin typeface="Arial" pitchFamily="34" charset="0"/>
                <a:ea typeface="Calibri"/>
                <a:cs typeface="Arial" pitchFamily="34" charset="0"/>
              </a:rPr>
              <a:t>, </a:t>
            </a:r>
            <a:r>
              <a:rPr lang="ru-RU" sz="4800" dirty="0" smtClean="0">
                <a:latin typeface="Arial" pitchFamily="34" charset="0"/>
                <a:ea typeface="Calibri"/>
                <a:cs typeface="Arial" pitchFamily="34" charset="0"/>
              </a:rPr>
              <a:t>как лилия</a:t>
            </a:r>
            <a:endParaRPr lang="ru-RU" sz="4800" dirty="0"/>
          </a:p>
        </p:txBody>
      </p:sp>
      <p:pic>
        <p:nvPicPr>
          <p:cNvPr id="6148" name="Picture 4" descr="Картинка 6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01008"/>
            <a:ext cx="1944216" cy="2923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23728" y="332656"/>
            <a:ext cx="66247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Droit comme un chene –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прямой</a:t>
            </a: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,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как дуб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</a:b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Pousser comme une asperge –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расти</a:t>
            </a: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,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как спаржа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</a:b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Pleurer comme un saule-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плакать</a:t>
            </a:r>
            <a:r>
              <a:rPr lang="fr-FR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,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как ива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</a:b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Rouge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comme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une</a:t>
            </a:r>
            <a:r>
              <a:rPr 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en-US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betterave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  <a:t>- красный, как свекла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nstantia" pitchFamily="18" charset="0"/>
              </a:rPr>
            </a:b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837721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272808" cy="33123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Constantia" pitchFamily="18" charset="0"/>
              </a:rPr>
              <a:t>Соматические сравнения</a:t>
            </a:r>
            <a:endParaRPr lang="ru-RU" sz="54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095914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8024" y="148478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and_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6992"/>
            <a:ext cx="2808312" cy="3270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2699792" y="2564904"/>
            <a:ext cx="5904656" cy="2304256"/>
          </a:xfrm>
        </p:spPr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fr-FR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Unis comme les doigts de la main – </a:t>
            </a:r>
            <a:r>
              <a:rPr lang="ru-RU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едины</a:t>
            </a:r>
            <a:r>
              <a:rPr lang="fr-FR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как</a:t>
            </a:r>
            <a:r>
              <a:rPr lang="fr-FR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пальцы</a:t>
            </a:r>
            <a:r>
              <a:rPr lang="fr-FR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lang="fr-FR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cap="none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руке</a:t>
            </a:r>
            <a:r>
              <a:rPr lang="ru-RU" sz="4000" cap="none" dirty="0" smtClean="0">
                <a:latin typeface="Constantia" pitchFamily="18" charset="0"/>
              </a:rPr>
              <a:t/>
            </a:r>
            <a:br>
              <a:rPr lang="ru-RU" sz="4000" cap="none" dirty="0" smtClean="0">
                <a:latin typeface="Constantia" pitchFamily="18" charset="0"/>
              </a:rPr>
            </a:br>
            <a:endParaRPr lang="ru-RU" sz="4000" dirty="0">
              <a:latin typeface="Constantia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41306"/>
            <a:ext cx="889248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donner un titre gros comme le bras -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высокопарно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величать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кого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либо</a:t>
            </a:r>
            <a:endParaRPr kumimoji="0" lang="ru-RU" sz="20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fin comme un cheveu -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тонкий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волосок</a:t>
            </a:r>
            <a:endParaRPr kumimoji="0" lang="ru-RU" sz="20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arriver (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venir) comme un cheveu sur la soupe -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прийти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вовремя</a:t>
            </a:r>
            <a:r>
              <a:rPr kumimoji="0" lang="fr-FR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некстати</a:t>
            </a:r>
            <a:endParaRPr kumimoji="0" lang="ru-RU" sz="20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32470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344816" cy="302433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Constantia" pitchFamily="18" charset="0"/>
              </a:rPr>
              <a:t>Сравнения, связанные с </a:t>
            </a:r>
            <a:br>
              <a:rPr lang="ru-RU" sz="4800" dirty="0" smtClean="0">
                <a:latin typeface="Constantia" pitchFamily="18" charset="0"/>
              </a:rPr>
            </a:br>
            <a:r>
              <a:rPr lang="ru-RU" sz="4800" dirty="0" smtClean="0">
                <a:latin typeface="Constantia" pitchFamily="18" charset="0"/>
              </a:rPr>
              <a:t>литературными персонажами и историей Франции</a:t>
            </a:r>
            <a:endParaRPr lang="ru-RU" sz="48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778317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136904" cy="2413992"/>
          </a:xfrm>
        </p:spPr>
        <p:txBody>
          <a:bodyPr>
            <a:normAutofit/>
          </a:bodyPr>
          <a:lstStyle/>
          <a:p>
            <a:pPr algn="ctr"/>
            <a:r>
              <a:rPr lang="fr-FR" dirty="0" smtClean="0">
                <a:latin typeface="Constantia" pitchFamily="18" charset="0"/>
              </a:rPr>
              <a:t>Age comme le Pont-Neuf – </a:t>
            </a:r>
            <a:r>
              <a:rPr lang="ru-RU" dirty="0" smtClean="0">
                <a:latin typeface="Constantia" pitchFamily="18" charset="0"/>
              </a:rPr>
              <a:t>очень старый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Картинка 1 из 327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573016"/>
            <a:ext cx="3744416" cy="29393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79512" y="101578"/>
            <a:ext cx="89644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Boire comme un Templier –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пить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как</a:t>
            </a:r>
            <a:r>
              <a:rPr kumimoji="0" lang="fr-FR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сапожник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Lent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comme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Jean de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Lagny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– медлительный, как черепаха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736543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104" y="692696"/>
            <a:ext cx="8064896" cy="30963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Constantia" pitchFamily="18" charset="0"/>
              </a:rPr>
              <a:t>Сравнения, относящиеся к теме «Человек»</a:t>
            </a:r>
            <a:endParaRPr lang="ru-RU" sz="54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778317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80920" cy="1477888"/>
          </a:xfrm>
        </p:spPr>
        <p:txBody>
          <a:bodyPr>
            <a:normAutofit/>
          </a:bodyPr>
          <a:lstStyle/>
          <a:p>
            <a:r>
              <a:rPr lang="fr-FR" b="1" dirty="0" smtClean="0"/>
              <a:t>Fumer comme un pompier-</a:t>
            </a:r>
            <a:br>
              <a:rPr lang="fr-FR" b="1" dirty="0" smtClean="0"/>
            </a:br>
            <a:r>
              <a:rPr lang="ru-RU" b="1" dirty="0" smtClean="0"/>
              <a:t>курит как пожарный</a:t>
            </a:r>
            <a:endParaRPr lang="ru-RU" dirty="0"/>
          </a:p>
        </p:txBody>
      </p:sp>
      <p:pic>
        <p:nvPicPr>
          <p:cNvPr id="2049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708920"/>
            <a:ext cx="4536504" cy="307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8034498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628800"/>
            <a:ext cx="7128792" cy="338437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</a:rPr>
              <a:t> рассмотреть сравнительные обороты французского языка. 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</a:rPr>
              <a:t>провести типологический анализ и выявить наиболее употребляемые  типы, используемые во французском языке </a:t>
            </a:r>
            <a:endParaRPr lang="ru-RU" dirty="0" smtClean="0">
              <a:solidFill>
                <a:prstClr val="black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провести количественный анализ сравнительных оборотов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prstClr val="black"/>
                </a:solidFill>
              </a:rPr>
              <a:t> рассмотреть наиболее употребляемые сравнительные обороты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147247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u="sng" dirty="0" smtClean="0"/>
              <a:t>Заключение.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6" cy="53309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 помощью  сравнительных оборотов, которые не переводятся дословно, а воспринимаются переосмыслено, усиливается понимание языка. </a:t>
            </a:r>
          </a:p>
          <a:p>
            <a:r>
              <a:rPr lang="ru-RU" dirty="0" smtClean="0"/>
              <a:t>Изучение этого аспекта  во многом помогает понять культуру и быт народа,  у которых заимствовано то или иное фразеологическое выражение. Сходным элементом языков является то, что многие значимые события, отражаются во фразеологии: повседневная жизнь, спорт, культурные события. Многие устаревают, но на смену им неизменно приходят новые. </a:t>
            </a:r>
          </a:p>
          <a:p>
            <a:r>
              <a:rPr lang="ru-RU" dirty="0" smtClean="0"/>
              <a:t>На примере рассмотренных сравнительных оборотов с частицей «</a:t>
            </a:r>
            <a:r>
              <a:rPr lang="en-US" dirty="0" err="1" smtClean="0"/>
              <a:t>comme</a:t>
            </a:r>
            <a:r>
              <a:rPr lang="ru-RU" dirty="0" smtClean="0"/>
              <a:t>» можно отчетливо представить, насколько  они разнообразны и выразительны  в современном французском  и русском языках, насколько они схожи и различны между собой. Благодаря литературным произведениям писателей и поэтов, историческим событиям,  в настоящее время насчитывается огромное количество  сравнительных оборотов.</a:t>
            </a:r>
            <a:endParaRPr lang="en-US" dirty="0" smtClean="0"/>
          </a:p>
          <a:p>
            <a:r>
              <a:rPr lang="ru-RU" dirty="0" smtClean="0"/>
              <a:t> Мы надеемся, что проведенная нами работа будет полезна для учащихся, обогатит речь, поможет глубже узнать культуру иностранного языка.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u="sng" dirty="0" smtClean="0"/>
              <a:t>Список использованной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064896" cy="489894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«Конвенциональные фразеологизмы с </a:t>
            </a:r>
            <a:r>
              <a:rPr lang="ru-RU" dirty="0" err="1" smtClean="0"/>
              <a:t>соматизмами</a:t>
            </a:r>
            <a:r>
              <a:rPr lang="ru-RU" dirty="0" smtClean="0"/>
              <a:t> в современном французском языке.» Пособие по курсу «Лексикология французского языка»для студентов специальности, Автор-составитель: Е.З. </a:t>
            </a:r>
            <a:r>
              <a:rPr lang="ru-RU" dirty="0" err="1" smtClean="0"/>
              <a:t>Ленец</a:t>
            </a:r>
            <a:r>
              <a:rPr lang="ru-RU" dirty="0" smtClean="0"/>
              <a:t>, преподаватель кафедры романских языков</a:t>
            </a:r>
          </a:p>
          <a:p>
            <a:r>
              <a:rPr lang="ru-RU" dirty="0" err="1" smtClean="0"/>
              <a:t>ГрГУ</a:t>
            </a:r>
            <a:r>
              <a:rPr lang="ru-RU" dirty="0" smtClean="0"/>
              <a:t> им. Я.Купалы.</a:t>
            </a:r>
          </a:p>
          <a:p>
            <a:r>
              <a:rPr lang="ru-RU" dirty="0" smtClean="0"/>
              <a:t>-«Сборник французских </a:t>
            </a:r>
            <a:r>
              <a:rPr lang="ru-RU" dirty="0" err="1" smtClean="0"/>
              <a:t>французских</a:t>
            </a:r>
            <a:r>
              <a:rPr lang="ru-RU" dirty="0" smtClean="0"/>
              <a:t> словосочетаний и идиоматических выражений» Под ред. Лобановой 1961.</a:t>
            </a:r>
          </a:p>
          <a:p>
            <a:r>
              <a:rPr lang="ru-RU" dirty="0" smtClean="0"/>
              <a:t>-Газета «</a:t>
            </a:r>
            <a:r>
              <a:rPr lang="fr-FR" dirty="0" smtClean="0"/>
              <a:t>La langue francais</a:t>
            </a:r>
            <a:r>
              <a:rPr lang="ru-RU" dirty="0" smtClean="0"/>
              <a:t>» №23,  1-15 </a:t>
            </a:r>
            <a:r>
              <a:rPr lang="fr-FR" dirty="0" smtClean="0"/>
              <a:t>decembre</a:t>
            </a:r>
            <a:r>
              <a:rPr lang="ru-RU" dirty="0" smtClean="0"/>
              <a:t> 2010.</a:t>
            </a:r>
          </a:p>
          <a:p>
            <a:r>
              <a:rPr lang="ru-RU" dirty="0" smtClean="0"/>
              <a:t>-«Учебный русско-французский фразеологический словарь»  А. И. Молотков, М.-Л. </a:t>
            </a:r>
            <a:r>
              <a:rPr lang="ru-RU" dirty="0" err="1" smtClean="0"/>
              <a:t>Жост</a:t>
            </a:r>
            <a:r>
              <a:rPr lang="ru-RU" dirty="0" smtClean="0"/>
              <a:t> Издательство АСТ 2001.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1"/>
            <a:ext cx="6008712" cy="24307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prstClr val="black"/>
                </a:solidFill>
              </a:rPr>
              <a:t>углубить </a:t>
            </a:r>
            <a:r>
              <a:rPr lang="ru-RU" dirty="0">
                <a:solidFill>
                  <a:prstClr val="black"/>
                </a:solidFill>
              </a:rPr>
              <a:t>знания о </a:t>
            </a:r>
            <a:r>
              <a:rPr lang="ru-RU" dirty="0" smtClean="0">
                <a:solidFill>
                  <a:prstClr val="black"/>
                </a:solidFill>
              </a:rPr>
              <a:t>строении </a:t>
            </a:r>
            <a:r>
              <a:rPr lang="ru-RU" dirty="0">
                <a:solidFill>
                  <a:prstClr val="black"/>
                </a:solidFill>
              </a:rPr>
              <a:t>французского </a:t>
            </a:r>
            <a:r>
              <a:rPr lang="ru-RU" dirty="0" smtClean="0">
                <a:solidFill>
                  <a:prstClr val="black"/>
                </a:solidFill>
              </a:rPr>
              <a:t>языка</a:t>
            </a:r>
            <a:r>
              <a:rPr lang="ru-RU" dirty="0" smtClean="0"/>
              <a:t> и об особенности сравнительных оборотов.</a:t>
            </a:r>
          </a:p>
          <a:p>
            <a:pPr indent="0">
              <a:lnSpc>
                <a:spcPct val="100000"/>
              </a:lnSpc>
              <a:spcBef>
                <a:spcPts val="0"/>
              </a:spcBef>
              <a:buNone/>
            </a:pPr>
            <a:endParaRPr lang="ru-RU" dirty="0" smtClean="0"/>
          </a:p>
          <a:p>
            <a:pPr marL="285750" lvl="0" indent="-285750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выявить  особенности употребления </a:t>
            </a:r>
            <a:r>
              <a:rPr lang="ru-RU" dirty="0">
                <a:solidFill>
                  <a:prstClr val="black"/>
                </a:solidFill>
              </a:rPr>
              <a:t>французских </a:t>
            </a:r>
            <a:r>
              <a:rPr lang="ru-RU" dirty="0" smtClean="0">
                <a:solidFill>
                  <a:prstClr val="black"/>
                </a:solidFill>
              </a:rPr>
              <a:t> сравнительных оборотов</a:t>
            </a:r>
          </a:p>
          <a:p>
            <a:pPr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</a:pPr>
            <a:r>
              <a:rPr lang="ru-RU" dirty="0" smtClean="0"/>
              <a:t>Составить словарь  французских  сравнительных оборотов</a:t>
            </a:r>
          </a:p>
        </p:txBody>
      </p:sp>
    </p:spTree>
    <p:extLst>
      <p:ext uri="{BB962C8B-B14F-4D97-AF65-F5344CB8AC3E}">
        <p14:creationId xmlns="" xmlns:p14="http://schemas.microsoft.com/office/powerpoint/2010/main" val="43727790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7704856" cy="590705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 целью рассмотрения этого вопроса были изучены </a:t>
            </a:r>
            <a:r>
              <a:rPr lang="ru-RU" sz="4800" dirty="0" smtClean="0"/>
              <a:t>учебные </a:t>
            </a:r>
            <a:r>
              <a:rPr lang="ru-RU" sz="4800" dirty="0" smtClean="0"/>
              <a:t>словари. </a:t>
            </a:r>
          </a:p>
          <a:p>
            <a:pPr algn="ctr">
              <a:buNone/>
            </a:pPr>
            <a:r>
              <a:rPr lang="ru-RU" sz="4800" dirty="0" smtClean="0"/>
              <a:t>Именно поэтому она имеет актуальность.</a:t>
            </a:r>
            <a:endParaRPr lang="ru-RU" sz="4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6984776" cy="4680520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i="1" dirty="0" smtClean="0">
                <a:solidFill>
                  <a:srgbClr val="EA900C"/>
                </a:solidFill>
                <a:latin typeface="Constantia" pitchFamily="18" charset="0"/>
                <a:ea typeface="Calibri"/>
                <a:cs typeface="Times New Roman"/>
              </a:rPr>
              <a:t>            Фразеология</a:t>
            </a:r>
            <a:r>
              <a:rPr lang="ru-RU" sz="2600" b="0" i="1" dirty="0" smtClean="0">
                <a:solidFill>
                  <a:srgbClr val="EA900C"/>
                </a:solidFill>
                <a:latin typeface="Constantia" pitchFamily="18" charset="0"/>
                <a:ea typeface="Calibri"/>
                <a:cs typeface="Times New Roman"/>
              </a:rPr>
              <a:t> </a:t>
            </a:r>
            <a:r>
              <a:rPr lang="ru-RU" sz="2600" b="0" i="1" dirty="0">
                <a:latin typeface="Constantia" pitchFamily="18" charset="0"/>
                <a:ea typeface="Calibri"/>
                <a:cs typeface="Times New Roman"/>
              </a:rPr>
              <a:t>(гр. phrasis – род. пад. от phraseos – выражение +logos) – наука, рассматривающая лексически неделимые, несвободные сочетания слов во всем многообразии их системных связей</a:t>
            </a:r>
            <a:r>
              <a:rPr lang="ru-RU" sz="2600" b="0" i="1" dirty="0" smtClean="0">
                <a:latin typeface="Constantia" pitchFamily="18" charset="0"/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i="1" dirty="0" smtClean="0">
                <a:solidFill>
                  <a:srgbClr val="EA900C"/>
                </a:solidFill>
                <a:latin typeface="Constantia" pitchFamily="18" charset="0"/>
                <a:ea typeface="Calibri"/>
                <a:cs typeface="Times New Roman"/>
              </a:rPr>
              <a:t>            </a:t>
            </a:r>
            <a:r>
              <a:rPr lang="ru-RU" sz="2600" b="1" i="1" dirty="0" smtClean="0">
                <a:solidFill>
                  <a:srgbClr val="EA900C"/>
                </a:solidFill>
                <a:latin typeface="Constantia" pitchFamily="18" charset="0"/>
                <a:ea typeface="Calibri"/>
                <a:cs typeface="Times New Roman"/>
              </a:rPr>
              <a:t>Сравнительный </a:t>
            </a:r>
            <a:r>
              <a:rPr lang="ru-RU" sz="2600" b="1" i="1" dirty="0">
                <a:solidFill>
                  <a:srgbClr val="EA900C"/>
                </a:solidFill>
                <a:latin typeface="Constantia" pitchFamily="18" charset="0"/>
                <a:ea typeface="Calibri"/>
                <a:cs typeface="Times New Roman"/>
              </a:rPr>
              <a:t>оборот </a:t>
            </a:r>
            <a:r>
              <a:rPr lang="ru-RU" sz="2600" b="0" i="1" dirty="0">
                <a:latin typeface="Constantia" pitchFamily="18" charset="0"/>
                <a:ea typeface="Calibri"/>
                <a:cs typeface="Times New Roman"/>
              </a:rPr>
              <a:t>- часть предложения, состоящая из словоформы существительного, прилагательного или наречия — одиночной или с зависимыми </a:t>
            </a:r>
            <a:r>
              <a:rPr lang="ru-RU" sz="2600" b="0" i="1" dirty="0" smtClean="0">
                <a:latin typeface="Constantia" pitchFamily="18" charset="0"/>
                <a:ea typeface="Calibri"/>
                <a:cs typeface="Times New Roman"/>
              </a:rPr>
              <a:t>словами</a:t>
            </a:r>
            <a:endParaRPr lang="ru-RU" sz="2600" b="0" i="1" dirty="0">
              <a:latin typeface="Constantia" pitchFamily="18" charset="0"/>
              <a:ea typeface="Calibri"/>
              <a:cs typeface="Times New Roman"/>
            </a:endParaRPr>
          </a:p>
          <a:p>
            <a:pPr indent="0">
              <a:buNone/>
            </a:pPr>
            <a:r>
              <a:rPr lang="ru-RU" sz="1800" b="0" i="1" dirty="0" smtClean="0"/>
              <a:t> </a:t>
            </a:r>
            <a:endParaRPr lang="ru-RU" sz="1800" b="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26064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nstantia" pitchFamily="18" charset="0"/>
              </a:rPr>
              <a:t>Сравнительные </a:t>
            </a:r>
            <a:r>
              <a:rPr lang="ru-RU" sz="2400" dirty="0">
                <a:latin typeface="Constantia" pitchFamily="18" charset="0"/>
              </a:rPr>
              <a:t>обороты во французском языке </a:t>
            </a:r>
            <a:r>
              <a:rPr lang="ru-RU" sz="2400" dirty="0" err="1">
                <a:latin typeface="Constantia" pitchFamily="18" charset="0"/>
              </a:rPr>
              <a:t>c</a:t>
            </a:r>
            <a:r>
              <a:rPr lang="ru-RU" sz="2400" dirty="0">
                <a:latin typeface="Constantia" pitchFamily="18" charset="0"/>
              </a:rPr>
              <a:t> частицей «</a:t>
            </a:r>
            <a:r>
              <a:rPr lang="ru-RU" sz="2400" dirty="0" err="1">
                <a:latin typeface="Constantia" pitchFamily="18" charset="0"/>
              </a:rPr>
              <a:t>comme</a:t>
            </a:r>
            <a:r>
              <a:rPr lang="ru-RU" sz="2400" dirty="0">
                <a:latin typeface="Constantia" pitchFamily="18" charset="0"/>
              </a:rPr>
              <a:t>», непосредственно связанна с разделом фразеологии. </a:t>
            </a:r>
          </a:p>
        </p:txBody>
      </p:sp>
    </p:spTree>
    <p:extLst>
      <p:ext uri="{BB962C8B-B14F-4D97-AF65-F5344CB8AC3E}">
        <p14:creationId xmlns="" xmlns:p14="http://schemas.microsoft.com/office/powerpoint/2010/main" val="19388355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624736" cy="172819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Constantia" pitchFamily="18" charset="0"/>
              </a:rPr>
              <a:t>Некоторые особенности построения</a:t>
            </a:r>
            <a:br>
              <a:rPr lang="ru-RU" sz="3200" dirty="0" smtClean="0">
                <a:latin typeface="Constantia" pitchFamily="18" charset="0"/>
              </a:rPr>
            </a:br>
            <a:r>
              <a:rPr lang="ru-RU" sz="3200" dirty="0" smtClean="0">
                <a:latin typeface="Constantia" pitchFamily="18" charset="0"/>
              </a:rPr>
              <a:t> сравнительных оборотов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002352" y="2276872"/>
            <a:ext cx="3873903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Calibri"/>
                <a:ea typeface="Calibri"/>
                <a:cs typeface="Times New Roman"/>
              </a:rPr>
              <a:t>сравнительные обороты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cxnSp>
        <p:nvCxnSpPr>
          <p:cNvPr id="6" name="Прямая со стрелкой 5"/>
          <p:cNvCxnSpPr>
            <a:stCxn id="4" idx="5"/>
          </p:cNvCxnSpPr>
          <p:nvPr/>
        </p:nvCxnSpPr>
        <p:spPr>
          <a:xfrm flipH="1">
            <a:off x="6084169" y="3321738"/>
            <a:ext cx="224766" cy="611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3"/>
          </p:cNvCxnSpPr>
          <p:nvPr/>
        </p:nvCxnSpPr>
        <p:spPr>
          <a:xfrm flipH="1">
            <a:off x="3002354" y="3321738"/>
            <a:ext cx="567318" cy="611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процесс 9"/>
          <p:cNvSpPr/>
          <p:nvPr/>
        </p:nvSpPr>
        <p:spPr>
          <a:xfrm>
            <a:off x="1043608" y="4010604"/>
            <a:ext cx="3096344" cy="201068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+mj-lt"/>
                <a:ea typeface="Calibri"/>
                <a:cs typeface="Times New Roman"/>
              </a:rPr>
              <a:t>начинающиеся с прилагательных, используемые для сравнения каких-либо качеств. («</a:t>
            </a:r>
            <a:r>
              <a:rPr lang="en-US" dirty="0">
                <a:latin typeface="+mj-lt"/>
                <a:ea typeface="Calibri"/>
                <a:cs typeface="Times New Roman"/>
              </a:rPr>
              <a:t>beau comme un </a:t>
            </a:r>
            <a:r>
              <a:rPr lang="en-US" dirty="0" err="1">
                <a:latin typeface="+mj-lt"/>
                <a:ea typeface="Calibri"/>
                <a:cs typeface="Times New Roman"/>
              </a:rPr>
              <a:t>Dieu</a:t>
            </a:r>
            <a:r>
              <a:rPr lang="ru-RU" dirty="0">
                <a:latin typeface="+mj-lt"/>
                <a:ea typeface="Calibri"/>
                <a:cs typeface="Times New Roman"/>
              </a:rPr>
              <a:t>»)</a:t>
            </a:r>
            <a:endParaRPr lang="ru-RU" dirty="0">
              <a:effectLst/>
              <a:latin typeface="+mj-lt"/>
              <a:ea typeface="Calibri"/>
              <a:cs typeface="Times New Roman"/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4499992" y="3989892"/>
            <a:ext cx="3960440" cy="21034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dirty="0"/>
              <a:t>начинающиеся с глаголов, используемые для сравнения действий. («</a:t>
            </a:r>
            <a:r>
              <a:rPr lang="en-US" sz="2000" dirty="0" err="1"/>
              <a:t>Rire</a:t>
            </a:r>
            <a:r>
              <a:rPr lang="en-US" sz="2000" dirty="0"/>
              <a:t> comme un </a:t>
            </a:r>
            <a:r>
              <a:rPr lang="en-US" sz="2000" dirty="0" err="1"/>
              <a:t>fou</a:t>
            </a:r>
            <a:r>
              <a:rPr lang="ru-RU" sz="2000" dirty="0"/>
              <a:t>»).</a:t>
            </a:r>
          </a:p>
        </p:txBody>
      </p:sp>
    </p:spTree>
    <p:extLst>
      <p:ext uri="{BB962C8B-B14F-4D97-AF65-F5344CB8AC3E}">
        <p14:creationId xmlns="" xmlns:p14="http://schemas.microsoft.com/office/powerpoint/2010/main" val="75274552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483768" y="764704"/>
            <a:ext cx="338437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Сравнительные обороты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684498" y="1858510"/>
            <a:ext cx="648072" cy="108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80767" y="2553535"/>
            <a:ext cx="648072" cy="3749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88024" y="2682193"/>
            <a:ext cx="70281" cy="8908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059832" y="2752693"/>
            <a:ext cx="0" cy="6763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835696" y="1559680"/>
            <a:ext cx="1045424" cy="406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0" y="2132856"/>
            <a:ext cx="1888839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Прочие случаи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187624" y="3429000"/>
            <a:ext cx="2597014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Связанные с литературными персонажами 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139952" y="3717032"/>
            <a:ext cx="2133256" cy="1506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Связанные с растительным миром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448692" y="2875556"/>
            <a:ext cx="2299771" cy="13455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Связанные с животным миром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732240" y="1370942"/>
            <a:ext cx="2088232" cy="1265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Соматические</a:t>
            </a:r>
          </a:p>
          <a:p>
            <a:pPr algn="ctr"/>
            <a:r>
              <a:rPr lang="ru-RU" dirty="0" smtClean="0"/>
              <a:t>сравнения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778759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81369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nstantia" pitchFamily="18" charset="0"/>
                <a:cs typeface="Arial" pitchFamily="34" charset="0"/>
              </a:rPr>
              <a:t>При изучении данного вопроса было выявлено   127 сравнительных оборотов.</a:t>
            </a:r>
          </a:p>
          <a:p>
            <a:r>
              <a:rPr lang="ru-RU" sz="2400" dirty="0" smtClean="0">
                <a:latin typeface="Constantia" pitchFamily="18" charset="0"/>
                <a:cs typeface="Arial" pitchFamily="34" charset="0"/>
              </a:rPr>
              <a:t>Из них :</a:t>
            </a:r>
          </a:p>
          <a:p>
            <a:r>
              <a:rPr lang="ru-RU" sz="2400" dirty="0" smtClean="0">
                <a:latin typeface="Constantia" pitchFamily="18" charset="0"/>
                <a:cs typeface="Arial" pitchFamily="34" charset="0"/>
              </a:rPr>
              <a:t>С растительным миром - 28</a:t>
            </a:r>
          </a:p>
          <a:p>
            <a:r>
              <a:rPr lang="ru-RU" sz="2400" dirty="0" smtClean="0">
                <a:latin typeface="Constantia" pitchFamily="18" charset="0"/>
                <a:cs typeface="Arial" pitchFamily="34" charset="0"/>
              </a:rPr>
              <a:t>С животным миром</a:t>
            </a:r>
            <a:r>
              <a:rPr lang="en-US" sz="2400" dirty="0" smtClean="0">
                <a:latin typeface="Constantia" pitchFamily="18" charset="0"/>
                <a:cs typeface="Arial" pitchFamily="34" charset="0"/>
              </a:rPr>
              <a:t> </a:t>
            </a:r>
            <a:r>
              <a:rPr lang="ru-RU" sz="2400" dirty="0" smtClean="0">
                <a:latin typeface="Constantia" pitchFamily="18" charset="0"/>
                <a:cs typeface="Arial" pitchFamily="34" charset="0"/>
              </a:rPr>
              <a:t> - 59</a:t>
            </a:r>
          </a:p>
          <a:p>
            <a:r>
              <a:rPr lang="ru-RU" sz="2400" dirty="0" smtClean="0">
                <a:latin typeface="Constantia" pitchFamily="18" charset="0"/>
                <a:cs typeface="Arial" pitchFamily="34" charset="0"/>
              </a:rPr>
              <a:t>Соматических  - 32</a:t>
            </a:r>
          </a:p>
          <a:p>
            <a:r>
              <a:rPr lang="ru-RU" sz="2400" dirty="0" smtClean="0">
                <a:latin typeface="Constantia" pitchFamily="18" charset="0"/>
                <a:cs typeface="Arial" pitchFamily="34" charset="0"/>
              </a:rPr>
              <a:t>Связанных с литературой и историей –  8</a:t>
            </a:r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403648" y="2852936"/>
          <a:ext cx="705678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488832" cy="403244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latin typeface="Constantia" pitchFamily="18" charset="0"/>
              </a:rPr>
              <a:t>Сравнения, связанные с животным миром</a:t>
            </a:r>
            <a:endParaRPr lang="ru-RU" sz="54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371946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713</Words>
  <Application>Microsoft Office PowerPoint</Application>
  <PresentationFormat>Экран (4:3)</PresentationFormat>
  <Paragraphs>93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Муниципальное образовательное учреждение Большекарайская средняя общеобразовательная школа села Большой Карай Романовского района Cаратовской области </vt:lpstr>
      <vt:lpstr>Задачи:</vt:lpstr>
      <vt:lpstr>Цели:</vt:lpstr>
      <vt:lpstr>Слайд 4</vt:lpstr>
      <vt:lpstr>Слайд 5</vt:lpstr>
      <vt:lpstr>Некоторые особенности построения  сравнительных оборотов</vt:lpstr>
      <vt:lpstr>Слайд 7</vt:lpstr>
      <vt:lpstr>Слайд 8</vt:lpstr>
      <vt:lpstr>Сравнения, связанные с животным миром</vt:lpstr>
      <vt:lpstr>s’accrocher comme chien et chat – жить как кошка с собакой </vt:lpstr>
      <vt:lpstr>Слайд 11</vt:lpstr>
      <vt:lpstr>Сравнения, связанные с  растительным миром</vt:lpstr>
      <vt:lpstr>            Pur comme un lis- чистый, как лилия</vt:lpstr>
      <vt:lpstr>Соматические сравнения</vt:lpstr>
      <vt:lpstr>Unis comme les doigts de la main –  едины, как пальцы на руке </vt:lpstr>
      <vt:lpstr>Сравнения, связанные с  литературными персонажами и историей Франции</vt:lpstr>
      <vt:lpstr>Age comme le Pont-Neuf – очень старый </vt:lpstr>
      <vt:lpstr>Сравнения, относящиеся к теме «Человек»</vt:lpstr>
      <vt:lpstr>Fumer comme un pompier- курит как пожарный</vt:lpstr>
      <vt:lpstr>Заключение. </vt:lpstr>
      <vt:lpstr>Список использованной литературы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Большекарайская средняя общеобразовательная школа села Большой Карай Романовского района Cаратовской области </dc:title>
  <dc:creator>Admin</dc:creator>
  <cp:lastModifiedBy>Admin</cp:lastModifiedBy>
  <cp:revision>8</cp:revision>
  <dcterms:created xsi:type="dcterms:W3CDTF">2013-04-14T17:59:28Z</dcterms:created>
  <dcterms:modified xsi:type="dcterms:W3CDTF">2013-04-14T18:48:44Z</dcterms:modified>
</cp:coreProperties>
</file>