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53" r:id="rId2"/>
    <p:sldId id="354" r:id="rId3"/>
    <p:sldId id="359" r:id="rId4"/>
    <p:sldId id="345" r:id="rId5"/>
    <p:sldId id="346" r:id="rId6"/>
    <p:sldId id="306" r:id="rId7"/>
    <p:sldId id="350" r:id="rId8"/>
    <p:sldId id="356" r:id="rId9"/>
    <p:sldId id="357" r:id="rId10"/>
    <p:sldId id="35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2142" y="-8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119811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9812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9813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9814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9815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9816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9817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9818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9819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9820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9821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9822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9823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9824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9825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9826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9827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9828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9829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9830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/>
              <a:ahLst/>
              <a:cxnLst>
                <a:cxn ang="0">
                  <a:pos x="5700" y="86"/>
                </a:cxn>
                <a:cxn ang="0">
                  <a:pos x="5508" y="86"/>
                </a:cxn>
                <a:cxn ang="0">
                  <a:pos x="5454" y="76"/>
                </a:cxn>
                <a:cxn ang="0">
                  <a:pos x="5448" y="65"/>
                </a:cxn>
                <a:cxn ang="0">
                  <a:pos x="5442" y="44"/>
                </a:cxn>
                <a:cxn ang="0">
                  <a:pos x="5414" y="18"/>
                </a:cxn>
                <a:cxn ang="0">
                  <a:pos x="5332" y="7"/>
                </a:cxn>
                <a:cxn ang="0">
                  <a:pos x="5051" y="22"/>
                </a:cxn>
                <a:cxn ang="0">
                  <a:pos x="4986" y="55"/>
                </a:cxn>
                <a:cxn ang="0">
                  <a:pos x="4854" y="102"/>
                </a:cxn>
                <a:cxn ang="0">
                  <a:pos x="4740" y="112"/>
                </a:cxn>
                <a:cxn ang="0">
                  <a:pos x="4662" y="91"/>
                </a:cxn>
                <a:cxn ang="0">
                  <a:pos x="4598" y="25"/>
                </a:cxn>
                <a:cxn ang="0">
                  <a:pos x="4514" y="9"/>
                </a:cxn>
                <a:cxn ang="0">
                  <a:pos x="4410" y="39"/>
                </a:cxn>
                <a:cxn ang="0">
                  <a:pos x="4236" y="81"/>
                </a:cxn>
                <a:cxn ang="0">
                  <a:pos x="4020" y="102"/>
                </a:cxn>
                <a:cxn ang="0">
                  <a:pos x="3810" y="102"/>
                </a:cxn>
                <a:cxn ang="0">
                  <a:pos x="3654" y="76"/>
                </a:cxn>
                <a:cxn ang="0">
                  <a:pos x="3594" y="50"/>
                </a:cxn>
                <a:cxn ang="0">
                  <a:pos x="3528" y="44"/>
                </a:cxn>
                <a:cxn ang="0">
                  <a:pos x="3480" y="55"/>
                </a:cxn>
                <a:cxn ang="0">
                  <a:pos x="3420" y="76"/>
                </a:cxn>
                <a:cxn ang="0">
                  <a:pos x="3048" y="112"/>
                </a:cxn>
                <a:cxn ang="0">
                  <a:pos x="2844" y="128"/>
                </a:cxn>
                <a:cxn ang="0">
                  <a:pos x="2742" y="117"/>
                </a:cxn>
                <a:cxn ang="0">
                  <a:pos x="2710" y="56"/>
                </a:cxn>
                <a:cxn ang="0">
                  <a:pos x="2658" y="50"/>
                </a:cxn>
                <a:cxn ang="0">
                  <a:pos x="2558" y="95"/>
                </a:cxn>
                <a:cxn ang="0">
                  <a:pos x="2444" y="109"/>
                </a:cxn>
                <a:cxn ang="0">
                  <a:pos x="2322" y="91"/>
                </a:cxn>
                <a:cxn ang="0">
                  <a:pos x="2274" y="70"/>
                </a:cxn>
                <a:cxn ang="0">
                  <a:pos x="2185" y="3"/>
                </a:cxn>
                <a:cxn ang="0">
                  <a:pos x="2048" y="64"/>
                </a:cxn>
                <a:cxn ang="0">
                  <a:pos x="1794" y="102"/>
                </a:cxn>
                <a:cxn ang="0">
                  <a:pos x="1560" y="91"/>
                </a:cxn>
                <a:cxn ang="0">
                  <a:pos x="1482" y="76"/>
                </a:cxn>
                <a:cxn ang="0">
                  <a:pos x="1428" y="50"/>
                </a:cxn>
                <a:cxn ang="0">
                  <a:pos x="1374" y="44"/>
                </a:cxn>
                <a:cxn ang="0">
                  <a:pos x="1308" y="55"/>
                </a:cxn>
                <a:cxn ang="0">
                  <a:pos x="1140" y="107"/>
                </a:cxn>
                <a:cxn ang="0">
                  <a:pos x="948" y="143"/>
                </a:cxn>
                <a:cxn ang="0">
                  <a:pos x="708" y="138"/>
                </a:cxn>
                <a:cxn ang="0">
                  <a:pos x="534" y="96"/>
                </a:cxn>
                <a:cxn ang="0">
                  <a:pos x="444" y="55"/>
                </a:cxn>
                <a:cxn ang="0">
                  <a:pos x="396" y="34"/>
                </a:cxn>
                <a:cxn ang="0">
                  <a:pos x="378" y="39"/>
                </a:cxn>
                <a:cxn ang="0">
                  <a:pos x="342" y="70"/>
                </a:cxn>
                <a:cxn ang="0">
                  <a:pos x="288" y="96"/>
                </a:cxn>
                <a:cxn ang="0">
                  <a:pos x="192" y="112"/>
                </a:cxn>
                <a:cxn ang="0">
                  <a:pos x="90" y="112"/>
                </a:cxn>
                <a:cxn ang="0">
                  <a:pos x="0" y="96"/>
                </a:cxn>
                <a:cxn ang="0">
                  <a:pos x="5760" y="44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9831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19832" name="Rectangle 2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19833" name="Rectangle 2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19834" name="Rectangle 26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119835" name="Rectangle 2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19836" name="Rectangle 2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03.04.2013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03.04.2013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Дата 7"/>
          <p:cNvSpPr>
            <a:spLocks noGrp="1"/>
          </p:cNvSpPr>
          <p:nvPr>
            <p:ph type="dt" sz="half" idx="1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03.04.2013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03.04.2013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03.04.2013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03.04.2013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Дата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03.04.2013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03.04.2013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03.04.2013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03.04.2013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03.04.2013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118787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8788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8789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8790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8791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8792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8793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8794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8795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8796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8797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8798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8799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8800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8801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8802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8803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8804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8805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8806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/>
              <a:ahLst/>
              <a:cxnLst>
                <a:cxn ang="0">
                  <a:pos x="5700" y="86"/>
                </a:cxn>
                <a:cxn ang="0">
                  <a:pos x="5508" y="86"/>
                </a:cxn>
                <a:cxn ang="0">
                  <a:pos x="5454" y="76"/>
                </a:cxn>
                <a:cxn ang="0">
                  <a:pos x="5448" y="65"/>
                </a:cxn>
                <a:cxn ang="0">
                  <a:pos x="5442" y="44"/>
                </a:cxn>
                <a:cxn ang="0">
                  <a:pos x="5414" y="18"/>
                </a:cxn>
                <a:cxn ang="0">
                  <a:pos x="5332" y="7"/>
                </a:cxn>
                <a:cxn ang="0">
                  <a:pos x="5051" y="22"/>
                </a:cxn>
                <a:cxn ang="0">
                  <a:pos x="4986" y="55"/>
                </a:cxn>
                <a:cxn ang="0">
                  <a:pos x="4854" y="102"/>
                </a:cxn>
                <a:cxn ang="0">
                  <a:pos x="4740" y="112"/>
                </a:cxn>
                <a:cxn ang="0">
                  <a:pos x="4662" y="91"/>
                </a:cxn>
                <a:cxn ang="0">
                  <a:pos x="4598" y="25"/>
                </a:cxn>
                <a:cxn ang="0">
                  <a:pos x="4514" y="9"/>
                </a:cxn>
                <a:cxn ang="0">
                  <a:pos x="4410" y="39"/>
                </a:cxn>
                <a:cxn ang="0">
                  <a:pos x="4236" y="81"/>
                </a:cxn>
                <a:cxn ang="0">
                  <a:pos x="4020" y="102"/>
                </a:cxn>
                <a:cxn ang="0">
                  <a:pos x="3810" y="102"/>
                </a:cxn>
                <a:cxn ang="0">
                  <a:pos x="3654" y="76"/>
                </a:cxn>
                <a:cxn ang="0">
                  <a:pos x="3594" y="50"/>
                </a:cxn>
                <a:cxn ang="0">
                  <a:pos x="3528" y="44"/>
                </a:cxn>
                <a:cxn ang="0">
                  <a:pos x="3480" y="55"/>
                </a:cxn>
                <a:cxn ang="0">
                  <a:pos x="3420" y="76"/>
                </a:cxn>
                <a:cxn ang="0">
                  <a:pos x="3048" y="112"/>
                </a:cxn>
                <a:cxn ang="0">
                  <a:pos x="2844" y="128"/>
                </a:cxn>
                <a:cxn ang="0">
                  <a:pos x="2742" y="117"/>
                </a:cxn>
                <a:cxn ang="0">
                  <a:pos x="2710" y="56"/>
                </a:cxn>
                <a:cxn ang="0">
                  <a:pos x="2658" y="50"/>
                </a:cxn>
                <a:cxn ang="0">
                  <a:pos x="2558" y="95"/>
                </a:cxn>
                <a:cxn ang="0">
                  <a:pos x="2444" y="109"/>
                </a:cxn>
                <a:cxn ang="0">
                  <a:pos x="2322" y="91"/>
                </a:cxn>
                <a:cxn ang="0">
                  <a:pos x="2274" y="70"/>
                </a:cxn>
                <a:cxn ang="0">
                  <a:pos x="2185" y="3"/>
                </a:cxn>
                <a:cxn ang="0">
                  <a:pos x="2048" y="64"/>
                </a:cxn>
                <a:cxn ang="0">
                  <a:pos x="1794" y="102"/>
                </a:cxn>
                <a:cxn ang="0">
                  <a:pos x="1560" y="91"/>
                </a:cxn>
                <a:cxn ang="0">
                  <a:pos x="1482" y="76"/>
                </a:cxn>
                <a:cxn ang="0">
                  <a:pos x="1428" y="50"/>
                </a:cxn>
                <a:cxn ang="0">
                  <a:pos x="1374" y="44"/>
                </a:cxn>
                <a:cxn ang="0">
                  <a:pos x="1308" y="55"/>
                </a:cxn>
                <a:cxn ang="0">
                  <a:pos x="1140" y="107"/>
                </a:cxn>
                <a:cxn ang="0">
                  <a:pos x="948" y="143"/>
                </a:cxn>
                <a:cxn ang="0">
                  <a:pos x="708" y="138"/>
                </a:cxn>
                <a:cxn ang="0">
                  <a:pos x="534" y="96"/>
                </a:cxn>
                <a:cxn ang="0">
                  <a:pos x="444" y="55"/>
                </a:cxn>
                <a:cxn ang="0">
                  <a:pos x="396" y="34"/>
                </a:cxn>
                <a:cxn ang="0">
                  <a:pos x="378" y="39"/>
                </a:cxn>
                <a:cxn ang="0">
                  <a:pos x="342" y="70"/>
                </a:cxn>
                <a:cxn ang="0">
                  <a:pos x="288" y="96"/>
                </a:cxn>
                <a:cxn ang="0">
                  <a:pos x="192" y="112"/>
                </a:cxn>
                <a:cxn ang="0">
                  <a:pos x="90" y="112"/>
                </a:cxn>
                <a:cxn ang="0">
                  <a:pos x="0" y="96"/>
                </a:cxn>
                <a:cxn ang="0">
                  <a:pos x="5760" y="44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8807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18808" name="Rectangle 2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18809" name="Rectangle 2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8810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118811" name="Rectangle 2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8812" name="Rectangle 2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5B106E36-FD25-4E2D-B0AA-010F637433A0}" type="datetimeFigureOut">
              <a:rPr lang="ru-RU" smtClean="0"/>
              <a:pPr/>
              <a:t>03.04.2013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 spd="med">
    <p:wheel spokes="8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w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:\Documents and Settings\Aida\Рабочий стол\LT_Albhabets_co_1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981200" y="2890838"/>
            <a:ext cx="162877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рямоугольник 14"/>
          <p:cNvSpPr/>
          <p:nvPr/>
        </p:nvSpPr>
        <p:spPr>
          <a:xfrm>
            <a:off x="285720" y="142852"/>
            <a:ext cx="8643998" cy="6500858"/>
          </a:xfrm>
          <a:prstGeom prst="rect">
            <a:avLst/>
          </a:prstGeom>
          <a:noFill/>
          <a:ln w="76200">
            <a:solidFill>
              <a:schemeClr val="accent6">
                <a:lumMod val="50000"/>
              </a:schemeClr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" name="Picture 2" descr="H:\Documents and Settings\Aida\Рабочий стол\ПРО создание презнетаций шаблонов... и всё!\МОИ шаблоны ЭКСПЕРИМЕНТы\c6083dc3afa8a7a217aa7cd89793e60f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43636" y="1412776"/>
            <a:ext cx="2428892" cy="1224136"/>
          </a:xfrm>
          <a:prstGeom prst="ellipse">
            <a:avLst/>
          </a:prstGeom>
          <a:ln>
            <a:noFill/>
          </a:ln>
          <a:effectLst>
            <a:reflection blurRad="6350" stA="50000" endA="300" endPos="55000" dir="5400000" sy="-100000" algn="bl" rotWithShape="0"/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285750" y="6642100"/>
            <a:ext cx="979488" cy="21590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http://aida.ucoz.ru</a:t>
            </a:r>
            <a:endParaRPr lang="ru-RU" sz="800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714375" y="2643188"/>
            <a:ext cx="7786688" cy="1285875"/>
          </a:xfrm>
          <a:solidFill>
            <a:schemeClr val="bg2">
              <a:lumMod val="90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ctr" eaLnBrk="1" hangingPunct="1">
              <a:defRPr/>
            </a:pP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 КЕМ  БЫТЬ?»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sz="20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39552" y="214313"/>
            <a:ext cx="831869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 smtClean="0">
                <a:solidFill>
                  <a:srgbClr val="FF0000"/>
                </a:solidFill>
              </a:rPr>
              <a:t>Городской фестиваль детского компьютерного творчества «Мы – </a:t>
            </a:r>
            <a:r>
              <a:rPr lang="ru-RU" sz="2800" b="1" dirty="0" err="1" smtClean="0">
                <a:solidFill>
                  <a:srgbClr val="FF0000"/>
                </a:solidFill>
              </a:rPr>
              <a:t>омичи</a:t>
            </a:r>
            <a:r>
              <a:rPr lang="ru-RU" sz="2800" b="1" dirty="0" smtClean="0">
                <a:solidFill>
                  <a:srgbClr val="FF0000"/>
                </a:solidFill>
              </a:rPr>
              <a:t>!»</a:t>
            </a:r>
            <a:endParaRPr lang="ru-RU" sz="2800" b="1" dirty="0" smtClean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491880" y="4714884"/>
            <a:ext cx="5294930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АВТОР: 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Клопертанец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Иван , 7 «в» класс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БОУ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г. Омска «СОШ  №110»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6" descr="j0344939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899592" y="3573016"/>
            <a:ext cx="1785950" cy="2893582"/>
          </a:xfrm>
          <a:prstGeom prst="rect">
            <a:avLst/>
          </a:prstGeom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85720" y="1776533"/>
            <a:ext cx="8715436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судьба не случайность, а предмет нашего собственного выбора;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самый несчастный из людей тот, для которого в мире не оказалось работы;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истинное сокровище для людей – найти себя в труде.;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счастливая, преуспевающая личность сегодня – это… профессионал.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5" name="Picture 3" descr="D:\НАТАША\Клипатры 2007\клипатры 1\computer\arrow-down-purple_benji__0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71934" y="214290"/>
            <a:ext cx="762000" cy="155257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71736" y="571480"/>
            <a:ext cx="6357982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dirty="0" smtClean="0">
                <a:latin typeface="Georgia" pitchFamily="18" charset="0"/>
              </a:rPr>
              <a:t>Если человек не знает,  к какой пристани он держит путь, для него ни один ветер не будет попутным</a:t>
            </a:r>
            <a:r>
              <a:rPr lang="ru-RU" sz="2800" b="1" dirty="0" smtClean="0">
                <a:latin typeface="Georgia" pitchFamily="18" charset="0"/>
              </a:rPr>
              <a:t>.</a:t>
            </a:r>
          </a:p>
          <a:p>
            <a:pPr algn="r"/>
            <a:endParaRPr lang="ru-RU" sz="2800" b="1" dirty="0" smtClean="0">
              <a:latin typeface="Georgia" pitchFamily="18" charset="0"/>
            </a:endParaRPr>
          </a:p>
          <a:p>
            <a:pPr algn="r"/>
            <a:r>
              <a:rPr lang="ru-RU" sz="2000" i="1" dirty="0" smtClean="0">
                <a:latin typeface="Georgia" pitchFamily="18" charset="0"/>
              </a:rPr>
              <a:t>Сенека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3429000"/>
            <a:ext cx="857256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600" dirty="0" smtClean="0">
                <a:solidFill>
                  <a:srgbClr val="FFFF00"/>
                </a:solidFill>
                <a:latin typeface="Georgia" pitchFamily="18" charset="0"/>
              </a:rPr>
              <a:t>Выбирая профессию –ты выбираешь свое будущее</a:t>
            </a:r>
            <a:r>
              <a:rPr lang="ru-RU" sz="4800" dirty="0" smtClean="0">
                <a:solidFill>
                  <a:srgbClr val="FFFF00"/>
                </a:solidFill>
                <a:latin typeface="Georgia" pitchFamily="18" charset="0"/>
              </a:rPr>
              <a:t>!</a:t>
            </a:r>
            <a:endParaRPr lang="ru-RU" sz="4800" dirty="0">
              <a:solidFill>
                <a:srgbClr val="FFFF00"/>
              </a:solidFill>
              <a:latin typeface="Georgia" pitchFamily="18" charset="0"/>
            </a:endParaRPr>
          </a:p>
        </p:txBody>
      </p:sp>
      <p:pic>
        <p:nvPicPr>
          <p:cNvPr id="4" name="Рисунок 1" descr="AG00317_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000892" y="4207084"/>
            <a:ext cx="1814513" cy="1912735"/>
          </a:xfrm>
          <a:prstGeom prst="rect">
            <a:avLst/>
          </a:prstGeom>
          <a:noFill/>
        </p:spPr>
      </p:pic>
      <p:pic>
        <p:nvPicPr>
          <p:cNvPr id="5" name="Рисунок 5" descr="WELCOME"/>
          <p:cNvPicPr>
            <a:picLocks noChangeArrowheads="1"/>
          </p:cNvPicPr>
          <p:nvPr/>
        </p:nvPicPr>
        <p:blipFill>
          <a:blip r:embed="rId3" cstate="email"/>
          <a:srcRect t="-703"/>
          <a:stretch>
            <a:fillRect/>
          </a:stretch>
        </p:blipFill>
        <p:spPr bwMode="auto">
          <a:xfrm>
            <a:off x="357158" y="3929066"/>
            <a:ext cx="1571636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baby18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857620" y="5143512"/>
            <a:ext cx="1373183" cy="1373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Documents and Settings\Чижуня\Рабочий стол\ps_249.bmp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57158" y="285728"/>
            <a:ext cx="1771650" cy="197167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132856"/>
            <a:ext cx="8606760" cy="339169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609600" indent="-609600" algn="just">
              <a:lnSpc>
                <a:spcPct val="80000"/>
              </a:lnSpc>
              <a:buFontTx/>
              <a:buChar char="-"/>
            </a:pPr>
            <a:r>
              <a:rPr lang="ru-RU" sz="3600" dirty="0" smtClean="0">
                <a:latin typeface="Georgia" pitchFamily="18" charset="0"/>
              </a:rPr>
              <a:t>Мысли путались: </a:t>
            </a:r>
            <a:r>
              <a:rPr lang="ru-RU" sz="3600" dirty="0" smtClean="0">
                <a:solidFill>
                  <a:srgbClr val="FFC000"/>
                </a:solidFill>
                <a:latin typeface="Georgia" pitchFamily="18" charset="0"/>
              </a:rPr>
              <a:t>машинистом?!</a:t>
            </a:r>
          </a:p>
          <a:p>
            <a:pPr marL="609600" indent="-609600" algn="just">
              <a:lnSpc>
                <a:spcPct val="80000"/>
              </a:lnSpc>
            </a:pPr>
            <a:r>
              <a:rPr lang="ru-RU" sz="3600" dirty="0" smtClean="0">
                <a:solidFill>
                  <a:srgbClr val="FFC000"/>
                </a:solidFill>
                <a:latin typeface="Georgia" pitchFamily="18" charset="0"/>
              </a:rPr>
              <a:t> </a:t>
            </a:r>
            <a:r>
              <a:rPr lang="ru-RU" sz="3600" dirty="0" smtClean="0">
                <a:solidFill>
                  <a:srgbClr val="FFC000"/>
                </a:solidFill>
                <a:latin typeface="Georgia" pitchFamily="18" charset="0"/>
              </a:rPr>
              <a:t>                                        программистом?!</a:t>
            </a:r>
          </a:p>
          <a:p>
            <a:pPr marL="609600" indent="-609600" algn="just">
              <a:lnSpc>
                <a:spcPct val="80000"/>
              </a:lnSpc>
            </a:pPr>
            <a:r>
              <a:rPr lang="ru-RU" sz="3600" dirty="0" smtClean="0">
                <a:solidFill>
                  <a:srgbClr val="FFC000"/>
                </a:solidFill>
                <a:latin typeface="Georgia" pitchFamily="18" charset="0"/>
              </a:rPr>
              <a:t> </a:t>
            </a:r>
            <a:r>
              <a:rPr lang="ru-RU" sz="3600" dirty="0" smtClean="0">
                <a:solidFill>
                  <a:srgbClr val="FFC000"/>
                </a:solidFill>
                <a:latin typeface="Georgia" pitchFamily="18" charset="0"/>
              </a:rPr>
              <a:t>                                         шофером?!     </a:t>
            </a:r>
          </a:p>
          <a:p>
            <a:pPr marL="609600" indent="-609600" algn="just">
              <a:lnSpc>
                <a:spcPct val="80000"/>
              </a:lnSpc>
            </a:pPr>
            <a:endParaRPr lang="ru-RU" sz="3600" dirty="0" smtClean="0">
              <a:solidFill>
                <a:srgbClr val="FFC000"/>
              </a:solidFill>
              <a:latin typeface="Georgia" pitchFamily="18" charset="0"/>
            </a:endParaRPr>
          </a:p>
          <a:p>
            <a:pPr marL="609600" indent="-609600" algn="just">
              <a:lnSpc>
                <a:spcPct val="80000"/>
              </a:lnSpc>
            </a:pPr>
            <a:endParaRPr lang="ru-RU" sz="3600" dirty="0" smtClean="0">
              <a:solidFill>
                <a:srgbClr val="FFC000"/>
              </a:solidFill>
              <a:latin typeface="Georgia" pitchFamily="18" charset="0"/>
            </a:endParaRPr>
          </a:p>
          <a:p>
            <a:pPr marL="609600" indent="-609600" algn="ctr">
              <a:lnSpc>
                <a:spcPct val="80000"/>
              </a:lnSpc>
            </a:pPr>
            <a:r>
              <a:rPr lang="ru-RU" sz="4400" dirty="0" smtClean="0">
                <a:latin typeface="Georgia" pitchFamily="18" charset="0"/>
              </a:rPr>
              <a:t>Пока не поставил себе конкретные </a:t>
            </a:r>
            <a:r>
              <a:rPr lang="ru-RU" sz="4400" dirty="0" smtClean="0">
                <a:solidFill>
                  <a:srgbClr val="C00000"/>
                </a:solidFill>
                <a:latin typeface="Georgia" pitchFamily="18" charset="0"/>
              </a:rPr>
              <a:t>цели</a:t>
            </a:r>
            <a:r>
              <a:rPr lang="ru-RU" sz="4400" dirty="0" smtClean="0">
                <a:latin typeface="Georgia" pitchFamily="18" charset="0"/>
              </a:rPr>
              <a:t>.                               </a:t>
            </a:r>
            <a:endParaRPr lang="ru-RU" sz="4400" dirty="0" smtClean="0">
              <a:latin typeface="Georg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357166"/>
            <a:ext cx="864096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  <a:latin typeface="Georgia" pitchFamily="18" charset="0"/>
              </a:rPr>
              <a:t>Совсем недавно…</a:t>
            </a:r>
            <a:endParaRPr lang="ru-RU" sz="6600" dirty="0">
              <a:solidFill>
                <a:srgbClr val="FF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36912"/>
            <a:ext cx="8606760" cy="2850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 algn="just">
              <a:lnSpc>
                <a:spcPct val="80000"/>
              </a:lnSpc>
              <a:buFontTx/>
              <a:buNone/>
            </a:pPr>
            <a:r>
              <a:rPr lang="ru-RU" sz="2800" dirty="0" smtClean="0">
                <a:latin typeface="Georgia" pitchFamily="18" charset="0"/>
              </a:rPr>
              <a:t>-выявить свои способности и интересы, найти наиболее оптимальное их сочетание в своей будущей профессии;</a:t>
            </a:r>
          </a:p>
          <a:p>
            <a:pPr marL="609600" indent="-609600" algn="just">
              <a:lnSpc>
                <a:spcPct val="80000"/>
              </a:lnSpc>
              <a:buFontTx/>
              <a:buNone/>
            </a:pPr>
            <a:endParaRPr lang="ru-RU" sz="2800" dirty="0" smtClean="0">
              <a:latin typeface="Georgia" pitchFamily="18" charset="0"/>
            </a:endParaRP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ru-RU" sz="2800" dirty="0" smtClean="0">
                <a:latin typeface="Georgia" pitchFamily="18" charset="0"/>
              </a:rPr>
              <a:t>-научиться  планировать свою  будущую  карьеру;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endParaRPr lang="ru-RU" sz="2800" dirty="0" smtClean="0">
              <a:latin typeface="Georgia" pitchFamily="18" charset="0"/>
            </a:endParaRP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ru-RU" sz="2800" dirty="0" smtClean="0">
                <a:latin typeface="Georgia" pitchFamily="18" charset="0"/>
              </a:rPr>
              <a:t>-научиться адекватно оценивать свои способности и возможности.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357166"/>
            <a:ext cx="662473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dirty="0" smtClean="0">
                <a:latin typeface="Georgia" pitchFamily="18" charset="0"/>
              </a:rPr>
              <a:t>Мои  цели:</a:t>
            </a:r>
            <a:endParaRPr lang="ru-RU" sz="6600" dirty="0">
              <a:latin typeface="Georgia" pitchFamily="18" charset="0"/>
            </a:endParaRPr>
          </a:p>
        </p:txBody>
      </p:sp>
      <p:pic>
        <p:nvPicPr>
          <p:cNvPr id="4" name="Picture 5" descr="MCj02288330000[1]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516216" y="476672"/>
            <a:ext cx="2267744" cy="193359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3"/>
          <p:cNvSpPr>
            <a:spLocks noChangeArrowheads="1"/>
          </p:cNvSpPr>
          <p:nvPr/>
        </p:nvSpPr>
        <p:spPr bwMode="auto">
          <a:xfrm>
            <a:off x="1785918" y="285728"/>
            <a:ext cx="5643602" cy="1857387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800" i="1" dirty="0">
                <a:solidFill>
                  <a:srgbClr val="000000"/>
                </a:solidFill>
                <a:latin typeface="Georgia" pitchFamily="18" charset="0"/>
              </a:rPr>
              <a:t>Факторы, влияющие </a:t>
            </a:r>
          </a:p>
          <a:p>
            <a:pPr algn="ctr"/>
            <a:r>
              <a:rPr lang="ru-RU" sz="2800" i="1" dirty="0">
                <a:solidFill>
                  <a:srgbClr val="000000"/>
                </a:solidFill>
                <a:latin typeface="Georgia" pitchFamily="18" charset="0"/>
              </a:rPr>
              <a:t>на выбор</a:t>
            </a:r>
          </a:p>
          <a:p>
            <a:pPr algn="ctr"/>
            <a:r>
              <a:rPr lang="ru-RU" sz="2800" i="1" dirty="0">
                <a:solidFill>
                  <a:srgbClr val="000000"/>
                </a:solidFill>
                <a:latin typeface="Georgia" pitchFamily="18" charset="0"/>
              </a:rPr>
              <a:t>профессии </a:t>
            </a:r>
          </a:p>
          <a:p>
            <a:pPr algn="ctr"/>
            <a:endParaRPr lang="ru-RU" sz="2400" i="1" dirty="0">
              <a:solidFill>
                <a:srgbClr val="000000"/>
              </a:solidFill>
              <a:latin typeface="Georgia" pitchFamily="18" charset="0"/>
            </a:endParaRPr>
          </a:p>
        </p:txBody>
      </p:sp>
      <p:sp>
        <p:nvSpPr>
          <p:cNvPr id="3" name="AutoShape 4"/>
          <p:cNvSpPr>
            <a:spLocks noChangeArrowheads="1"/>
          </p:cNvSpPr>
          <p:nvPr/>
        </p:nvSpPr>
        <p:spPr bwMode="auto">
          <a:xfrm rot="1424152">
            <a:off x="1499122" y="1590217"/>
            <a:ext cx="485775" cy="1871662"/>
          </a:xfrm>
          <a:prstGeom prst="downArrow">
            <a:avLst>
              <a:gd name="adj1" fmla="val 50000"/>
              <a:gd name="adj2" fmla="val 96324"/>
            </a:avLst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" name="AutoShape 4"/>
          <p:cNvSpPr>
            <a:spLocks noChangeArrowheads="1"/>
          </p:cNvSpPr>
          <p:nvPr/>
        </p:nvSpPr>
        <p:spPr bwMode="auto">
          <a:xfrm rot="426099">
            <a:off x="2856444" y="2161723"/>
            <a:ext cx="485775" cy="1871662"/>
          </a:xfrm>
          <a:prstGeom prst="downArrow">
            <a:avLst>
              <a:gd name="adj1" fmla="val 50000"/>
              <a:gd name="adj2" fmla="val 96324"/>
            </a:avLst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AutoShape 4"/>
          <p:cNvSpPr>
            <a:spLocks noChangeArrowheads="1"/>
          </p:cNvSpPr>
          <p:nvPr/>
        </p:nvSpPr>
        <p:spPr bwMode="auto">
          <a:xfrm>
            <a:off x="4071934" y="2143116"/>
            <a:ext cx="449633" cy="3292082"/>
          </a:xfrm>
          <a:prstGeom prst="downArrow">
            <a:avLst>
              <a:gd name="adj1" fmla="val 50000"/>
              <a:gd name="adj2" fmla="val 96324"/>
            </a:avLst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auto">
          <a:xfrm rot="20783860">
            <a:off x="5252024" y="2205565"/>
            <a:ext cx="485775" cy="1675987"/>
          </a:xfrm>
          <a:prstGeom prst="downArrow">
            <a:avLst>
              <a:gd name="adj1" fmla="val 50000"/>
              <a:gd name="adj2" fmla="val 96324"/>
            </a:avLst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AutoShape 4"/>
          <p:cNvSpPr>
            <a:spLocks noChangeArrowheads="1"/>
          </p:cNvSpPr>
          <p:nvPr/>
        </p:nvSpPr>
        <p:spPr bwMode="auto">
          <a:xfrm rot="20016609">
            <a:off x="6873074" y="1872112"/>
            <a:ext cx="485775" cy="1788886"/>
          </a:xfrm>
          <a:prstGeom prst="downArrow">
            <a:avLst>
              <a:gd name="adj1" fmla="val 50000"/>
              <a:gd name="adj2" fmla="val 96324"/>
            </a:avLst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Oval 12"/>
          <p:cNvSpPr>
            <a:spLocks noChangeArrowheads="1"/>
          </p:cNvSpPr>
          <p:nvPr/>
        </p:nvSpPr>
        <p:spPr bwMode="auto">
          <a:xfrm>
            <a:off x="142844" y="3500438"/>
            <a:ext cx="1943100" cy="1368425"/>
          </a:xfrm>
          <a:prstGeom prst="ellipse">
            <a:avLst/>
          </a:prstGeom>
          <a:solidFill>
            <a:srgbClr val="00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dirty="0" smtClean="0">
                <a:solidFill>
                  <a:srgbClr val="000000"/>
                </a:solidFill>
                <a:latin typeface="Georgia" pitchFamily="18" charset="0"/>
              </a:rPr>
              <a:t>возможности, </a:t>
            </a:r>
          </a:p>
          <a:p>
            <a:pPr algn="ctr"/>
            <a:r>
              <a:rPr lang="ru-RU" sz="2000" dirty="0" smtClean="0">
                <a:solidFill>
                  <a:srgbClr val="000000"/>
                </a:solidFill>
                <a:latin typeface="Georgia" pitchFamily="18" charset="0"/>
              </a:rPr>
              <a:t>способности</a:t>
            </a:r>
            <a:endParaRPr lang="ru-RU" sz="2000" dirty="0">
              <a:solidFill>
                <a:srgbClr val="000000"/>
              </a:solidFill>
              <a:latin typeface="Georgia" pitchFamily="18" charset="0"/>
            </a:endParaRPr>
          </a:p>
        </p:txBody>
      </p:sp>
      <p:sp>
        <p:nvSpPr>
          <p:cNvPr id="9" name="Oval 13"/>
          <p:cNvSpPr>
            <a:spLocks noChangeArrowheads="1"/>
          </p:cNvSpPr>
          <p:nvPr/>
        </p:nvSpPr>
        <p:spPr bwMode="auto">
          <a:xfrm>
            <a:off x="1928794" y="4000504"/>
            <a:ext cx="1943100" cy="1368425"/>
          </a:xfrm>
          <a:prstGeom prst="ellipse">
            <a:avLst/>
          </a:prstGeom>
          <a:solidFill>
            <a:srgbClr val="00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dirty="0">
                <a:solidFill>
                  <a:schemeClr val="accent5">
                    <a:lumMod val="10000"/>
                  </a:schemeClr>
                </a:solidFill>
                <a:latin typeface="Georgia" pitchFamily="18" charset="0"/>
              </a:rPr>
              <a:t>мнение </a:t>
            </a:r>
          </a:p>
          <a:p>
            <a:pPr algn="ctr"/>
            <a:r>
              <a:rPr lang="ru-RU" sz="2000" dirty="0">
                <a:solidFill>
                  <a:schemeClr val="accent5">
                    <a:lumMod val="10000"/>
                  </a:schemeClr>
                </a:solidFill>
                <a:latin typeface="Georgia" pitchFamily="18" charset="0"/>
              </a:rPr>
              <a:t>родителей</a:t>
            </a:r>
          </a:p>
        </p:txBody>
      </p:sp>
      <p:sp>
        <p:nvSpPr>
          <p:cNvPr id="10" name="Oval 14"/>
          <p:cNvSpPr>
            <a:spLocks noChangeArrowheads="1"/>
          </p:cNvSpPr>
          <p:nvPr/>
        </p:nvSpPr>
        <p:spPr bwMode="auto">
          <a:xfrm>
            <a:off x="3643306" y="5489575"/>
            <a:ext cx="1943100" cy="1368425"/>
          </a:xfrm>
          <a:prstGeom prst="ellipse">
            <a:avLst/>
          </a:prstGeom>
          <a:solidFill>
            <a:srgbClr val="00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dirty="0">
                <a:solidFill>
                  <a:schemeClr val="accent4">
                    <a:lumMod val="10000"/>
                  </a:schemeClr>
                </a:solidFill>
                <a:latin typeface="Georgia" pitchFamily="18" charset="0"/>
              </a:rPr>
              <a:t>мода и </a:t>
            </a:r>
          </a:p>
          <a:p>
            <a:pPr algn="ctr"/>
            <a:r>
              <a:rPr lang="ru-RU" sz="2000" dirty="0">
                <a:solidFill>
                  <a:schemeClr val="accent4">
                    <a:lumMod val="10000"/>
                  </a:schemeClr>
                </a:solidFill>
                <a:latin typeface="Georgia" pitchFamily="18" charset="0"/>
              </a:rPr>
              <a:t>престиж</a:t>
            </a:r>
          </a:p>
        </p:txBody>
      </p:sp>
      <p:sp>
        <p:nvSpPr>
          <p:cNvPr id="11" name="Oval 15"/>
          <p:cNvSpPr>
            <a:spLocks noChangeArrowheads="1"/>
          </p:cNvSpPr>
          <p:nvPr/>
        </p:nvSpPr>
        <p:spPr bwMode="auto">
          <a:xfrm>
            <a:off x="4572000" y="3857628"/>
            <a:ext cx="1943100" cy="1368425"/>
          </a:xfrm>
          <a:prstGeom prst="ellipse">
            <a:avLst/>
          </a:prstGeom>
          <a:solidFill>
            <a:srgbClr val="00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dirty="0">
                <a:solidFill>
                  <a:srgbClr val="000000"/>
                </a:solidFill>
                <a:latin typeface="Georgia" pitchFamily="18" charset="0"/>
              </a:rPr>
              <a:t>будущая </a:t>
            </a:r>
          </a:p>
          <a:p>
            <a:pPr algn="ctr"/>
            <a:r>
              <a:rPr lang="ru-RU" sz="2000" dirty="0">
                <a:solidFill>
                  <a:srgbClr val="000000"/>
                </a:solidFill>
                <a:latin typeface="Georgia" pitchFamily="18" charset="0"/>
              </a:rPr>
              <a:t>зарплата</a:t>
            </a:r>
          </a:p>
        </p:txBody>
      </p:sp>
      <p:sp>
        <p:nvSpPr>
          <p:cNvPr id="13" name="Oval 15"/>
          <p:cNvSpPr>
            <a:spLocks noChangeArrowheads="1"/>
          </p:cNvSpPr>
          <p:nvPr/>
        </p:nvSpPr>
        <p:spPr bwMode="auto">
          <a:xfrm>
            <a:off x="6715140" y="3500438"/>
            <a:ext cx="1943100" cy="1368425"/>
          </a:xfrm>
          <a:prstGeom prst="ellipse">
            <a:avLst/>
          </a:prstGeom>
          <a:solidFill>
            <a:srgbClr val="00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 err="1" smtClean="0">
                <a:solidFill>
                  <a:srgbClr val="000000"/>
                </a:solidFill>
                <a:latin typeface="Georgia" pitchFamily="18" charset="0"/>
              </a:rPr>
              <a:t>востребованность</a:t>
            </a:r>
            <a:endParaRPr lang="ru-RU" dirty="0" smtClean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r>
              <a:rPr lang="ru-RU" dirty="0" smtClean="0">
                <a:solidFill>
                  <a:srgbClr val="000000"/>
                </a:solidFill>
                <a:latin typeface="Georgia" pitchFamily="18" charset="0"/>
              </a:rPr>
              <a:t>профессии</a:t>
            </a:r>
            <a:endParaRPr lang="ru-RU" dirty="0">
              <a:solidFill>
                <a:srgbClr val="000000"/>
              </a:solidFill>
              <a:latin typeface="Georgia" pitchFamily="18" charset="0"/>
            </a:endParaRPr>
          </a:p>
        </p:txBody>
      </p:sp>
      <p:sp>
        <p:nvSpPr>
          <p:cNvPr id="14" name="AutoShape 4"/>
          <p:cNvSpPr>
            <a:spLocks noChangeArrowheads="1"/>
          </p:cNvSpPr>
          <p:nvPr/>
        </p:nvSpPr>
        <p:spPr bwMode="auto">
          <a:xfrm rot="20783860">
            <a:off x="6338567" y="1948034"/>
            <a:ext cx="387423" cy="3526451"/>
          </a:xfrm>
          <a:prstGeom prst="downArrow">
            <a:avLst>
              <a:gd name="adj1" fmla="val 50000"/>
              <a:gd name="adj2" fmla="val 96324"/>
            </a:avLst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" name="Oval 15"/>
          <p:cNvSpPr>
            <a:spLocks noChangeArrowheads="1"/>
          </p:cNvSpPr>
          <p:nvPr/>
        </p:nvSpPr>
        <p:spPr bwMode="auto">
          <a:xfrm>
            <a:off x="6643702" y="5286388"/>
            <a:ext cx="1943100" cy="1368425"/>
          </a:xfrm>
          <a:prstGeom prst="ellipse">
            <a:avLst/>
          </a:prstGeom>
          <a:solidFill>
            <a:srgbClr val="00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dirty="0" smtClean="0">
                <a:solidFill>
                  <a:srgbClr val="000000"/>
                </a:solidFill>
                <a:latin typeface="Georgia" pitchFamily="18" charset="0"/>
              </a:rPr>
              <a:t>интересы, </a:t>
            </a:r>
          </a:p>
          <a:p>
            <a:pPr algn="ctr"/>
            <a:r>
              <a:rPr lang="ru-RU" sz="2000" dirty="0" smtClean="0">
                <a:solidFill>
                  <a:srgbClr val="000000"/>
                </a:solidFill>
                <a:latin typeface="Georgia" pitchFamily="18" charset="0"/>
              </a:rPr>
              <a:t>склонности</a:t>
            </a:r>
            <a:endParaRPr lang="ru-RU" sz="2000" dirty="0">
              <a:solidFill>
                <a:srgbClr val="00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3" grpId="0" animBg="1"/>
      <p:bldP spid="14" grpId="0" animBg="1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034" y="142852"/>
            <a:ext cx="80724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</a:rPr>
              <a:t>Формула выбора профессии</a:t>
            </a:r>
            <a:endParaRPr lang="ru-RU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</a:endParaRPr>
          </a:p>
        </p:txBody>
      </p:sp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142844" y="857232"/>
            <a:ext cx="2428892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«Надо» </a:t>
            </a:r>
            <a:r>
              <a:rPr kumimoji="0" lang="ru-RU" sz="3600" b="0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потребности рынка труда 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Georg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00430" y="928670"/>
            <a:ext cx="228601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B0F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srgbClr val="C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«Смогу»</a:t>
            </a:r>
            <a:r>
              <a:rPr lang="ru-RU" sz="3600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человеческие возможности (физиологические и психологические), образовательные ресурсы личности </a:t>
            </a:r>
            <a:endParaRPr lang="ru-RU" sz="1600" dirty="0">
              <a:latin typeface="Georg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429388" y="928670"/>
            <a:ext cx="2357453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«Хочу»</a:t>
            </a:r>
            <a:r>
              <a:rPr lang="ru-RU" sz="3600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желания, интересы, склонности личности </a:t>
            </a:r>
            <a:endParaRPr lang="ru-RU" sz="1600" dirty="0">
              <a:latin typeface="Georgia" pitchFamily="18" charset="0"/>
            </a:endParaRPr>
          </a:p>
        </p:txBody>
      </p:sp>
      <p:pic>
        <p:nvPicPr>
          <p:cNvPr id="31748" name="Picture 4" descr="D:\НАТАША\Клипатры 2007\клипатры 1\computer\pill-button-blue_benji_p_0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191000" y="3300413"/>
            <a:ext cx="762000" cy="257175"/>
          </a:xfrm>
          <a:prstGeom prst="rect">
            <a:avLst/>
          </a:prstGeom>
          <a:noFill/>
        </p:spPr>
      </p:pic>
      <p:pic>
        <p:nvPicPr>
          <p:cNvPr id="31749" name="Picture 5" descr="D:\НАТАША\Клипатры 2007\клипатры 1\computer\pill-button-blue_benji_p_0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14810" y="3714752"/>
            <a:ext cx="762000" cy="257175"/>
          </a:xfrm>
          <a:prstGeom prst="rect">
            <a:avLst/>
          </a:prstGeom>
          <a:noFill/>
        </p:spPr>
      </p:pic>
      <p:sp>
        <p:nvSpPr>
          <p:cNvPr id="15" name="Плюс 14"/>
          <p:cNvSpPr/>
          <p:nvPr/>
        </p:nvSpPr>
        <p:spPr>
          <a:xfrm>
            <a:off x="2786050" y="1214422"/>
            <a:ext cx="642942" cy="500066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люс 15"/>
          <p:cNvSpPr/>
          <p:nvPr/>
        </p:nvSpPr>
        <p:spPr>
          <a:xfrm>
            <a:off x="5786446" y="1214422"/>
            <a:ext cx="571504" cy="428628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071538" y="4786322"/>
            <a:ext cx="76899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latin typeface="Georgia" pitchFamily="18" charset="0"/>
              </a:rPr>
              <a:t>УДАЧНЫЙ  ВЫБОР ПРОФЕССИИ</a:t>
            </a:r>
            <a:endParaRPr lang="ru-RU" sz="3600" dirty="0">
              <a:solidFill>
                <a:srgbClr val="C0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17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17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7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1745" grpId="0"/>
      <p:bldP spid="8" grpId="0"/>
      <p:bldP spid="9" grpId="0"/>
      <p:bldP spid="15" grpId="0" animBg="1"/>
      <p:bldP spid="16" grpId="0" animBg="1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2" name="Rectangle 2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14290"/>
            <a:ext cx="8893175" cy="915987"/>
          </a:xfrm>
        </p:spPr>
        <p:txBody>
          <a:bodyPr/>
          <a:lstStyle/>
          <a:p>
            <a:pPr algn="l"/>
            <a:r>
              <a:rPr lang="ru-RU" sz="3600" dirty="0">
                <a:effectLst/>
              </a:rPr>
              <a:t>ПРОФЕССИОНАЛЬНЫЙ ПРОГНОЗ</a:t>
            </a:r>
            <a:r>
              <a:rPr lang="ru-RU" sz="4000" dirty="0"/>
              <a:t/>
            </a:r>
            <a:br>
              <a:rPr lang="ru-RU" sz="4000" dirty="0"/>
            </a:br>
            <a:endParaRPr lang="ru-RU" sz="4000" dirty="0"/>
          </a:p>
        </p:txBody>
      </p:sp>
      <p:graphicFrame>
        <p:nvGraphicFramePr>
          <p:cNvPr id="20540" name="Group 60"/>
          <p:cNvGraphicFramePr>
            <a:graphicFrameLocks noGrp="1"/>
          </p:cNvGraphicFramePr>
          <p:nvPr>
            <p:ph sz="half" idx="4294967295"/>
          </p:nvPr>
        </p:nvGraphicFramePr>
        <p:xfrm>
          <a:off x="285720" y="857232"/>
          <a:ext cx="8643998" cy="5443002"/>
        </p:xfrm>
        <a:graphic>
          <a:graphicData uri="http://schemas.openxmlformats.org/drawingml/2006/table">
            <a:tbl>
              <a:tblPr/>
              <a:tblGrid>
                <a:gridCol w="1834817"/>
                <a:gridCol w="6339895"/>
                <a:gridCol w="469286"/>
              </a:tblGrid>
              <a:tr h="549881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Знаки Зодиака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Конкретные профессии 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134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ВОДОЛЕЙ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Инженер, механик, учитель, переводчик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43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РЫБЫ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Программист, бухгалтер, детектив, электрик, юрист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107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ОВЕН</a:t>
                      </a:r>
                      <a:r>
                        <a:rPr kumimoji="1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Учитель, актёр, фермер, врач, журналист, стюардесса 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720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ТЕЛЕЦ</a:t>
                      </a:r>
                      <a:endParaRPr kumimoji="1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Спортсмен, инженер, экономист, работник социального обслуживания 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2457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БЛИЗНЕЦЫ 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Инженер, военный, водитель, лётчик, переводчик 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484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РАК</a:t>
                      </a:r>
                      <a:endParaRPr kumimoji="1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Менеджер, бухгалтер 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48931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ЛЕВ 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ДЕВА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СКОРПИОН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СТРЕЛЕЦ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КОЗЕРОГ</a:t>
                      </a:r>
                      <a:endParaRPr kumimoji="1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Бизнесмен, менеджер, дизайнер, социальный работник </a:t>
                      </a:r>
                      <a:endParaRPr kumimoji="1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Инженер, психолог, врач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Программист, фермер, механик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Врач, криминалист, менеджер, летчик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Юрист, дипломат</a:t>
                      </a:r>
                      <a:endParaRPr kumimoji="1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0515" name="Picture 35" descr="individ-konsul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72396" y="571480"/>
            <a:ext cx="1408112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6" descr="ind_progn_1god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948264" y="5301208"/>
            <a:ext cx="1855788" cy="123983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0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0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0"/>
            <a:ext cx="5760640" cy="6678751"/>
          </a:xfrm>
          <a:prstGeom prst="rect">
            <a:avLst/>
          </a:prstGeom>
          <a:ln w="5715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</a:rPr>
              <a:t>Учитывая все эти факторы, формулу и даже профессиональный прогноз , похоже, что я иду по правильному пути:</a:t>
            </a:r>
          </a:p>
          <a:p>
            <a:pPr algn="ctr"/>
            <a:endParaRPr lang="ru-RU" sz="32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</a:endParaRPr>
          </a:p>
          <a:p>
            <a:pPr>
              <a:buFont typeface="Arial" charset="0"/>
              <a:buChar char="•"/>
            </a:pPr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</a:rPr>
              <a:t>  10 лет занимаюсь спортом(гимнастика, футбол, хоккей)</a:t>
            </a:r>
          </a:p>
          <a:p>
            <a:pPr>
              <a:buFont typeface="Arial" charset="0"/>
              <a:buChar char="•"/>
            </a:pPr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</a:rPr>
              <a:t> </a:t>
            </a:r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</a:rPr>
              <a:t>  за 2 последних года сделал выбор: </a:t>
            </a:r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</a:rPr>
              <a:t>хоккей – это мое будущее. </a:t>
            </a:r>
          </a:p>
          <a:p>
            <a:pPr>
              <a:buFont typeface="Arial" charset="0"/>
              <a:buChar char="•"/>
            </a:pPr>
            <a:endParaRPr lang="ru-RU" sz="32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C000"/>
              </a:solidFill>
            </a:endParaRPr>
          </a:p>
          <a:p>
            <a:pPr algn="ctr"/>
            <a:endParaRPr lang="ru-RU" sz="3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</a:endParaRPr>
          </a:p>
        </p:txBody>
      </p:sp>
      <p:pic>
        <p:nvPicPr>
          <p:cNvPr id="13" name="Рисунок 12" descr="DSCN1472_c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00192" y="1628800"/>
            <a:ext cx="2592288" cy="4032448"/>
          </a:xfrm>
          <a:prstGeom prst="rect">
            <a:avLst/>
          </a:prstGeom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85720" y="316320"/>
            <a:ext cx="8715436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3200" dirty="0" smtClean="0">
                <a:solidFill>
                  <a:srgbClr val="FFFF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Сегодня я уже уверенно могу сказать, что мой выбор сделан: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будущий хоккеист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будущий тренер (через 15-20 лет)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DSC014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2852936"/>
            <a:ext cx="2520280" cy="3744416"/>
          </a:xfrm>
          <a:prstGeom prst="rect">
            <a:avLst/>
          </a:prstGeom>
        </p:spPr>
      </p:pic>
      <p:pic>
        <p:nvPicPr>
          <p:cNvPr id="6" name="Рисунок 5" descr="_shTGpEPVg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00192" y="2564904"/>
            <a:ext cx="2520280" cy="3835697"/>
          </a:xfrm>
          <a:prstGeom prst="rect">
            <a:avLst/>
          </a:prstGeom>
        </p:spPr>
      </p:pic>
      <p:pic>
        <p:nvPicPr>
          <p:cNvPr id="7" name="Рисунок 6" descr="SVk8Z8Aursc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91880" y="3068960"/>
            <a:ext cx="2238375" cy="3181350"/>
          </a:xfrm>
          <a:prstGeom prst="rect">
            <a:avLst/>
          </a:prstGeom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/>
    </p:bldLst>
  </p:timing>
</p:sld>
</file>

<file path=ppt/theme/theme1.xml><?xml version="1.0" encoding="utf-8"?>
<a:theme xmlns:a="http://schemas.openxmlformats.org/drawingml/2006/main" name="Занавес">
  <a:themeElements>
    <a:clrScheme name="Занавес 2">
      <a:dk1>
        <a:srgbClr val="000066"/>
      </a:dk1>
      <a:lt1>
        <a:srgbClr val="FFFFFF"/>
      </a:lt1>
      <a:dk2>
        <a:srgbClr val="000099"/>
      </a:dk2>
      <a:lt2>
        <a:srgbClr val="D8F6F8"/>
      </a:lt2>
      <a:accent1>
        <a:srgbClr val="0099FF"/>
      </a:accent1>
      <a:accent2>
        <a:srgbClr val="00003A"/>
      </a:accent2>
      <a:accent3>
        <a:srgbClr val="AAAACA"/>
      </a:accent3>
      <a:accent4>
        <a:srgbClr val="DADADA"/>
      </a:accent4>
      <a:accent5>
        <a:srgbClr val="AACAFF"/>
      </a:accent5>
      <a:accent6>
        <a:srgbClr val="000034"/>
      </a:accent6>
      <a:hlink>
        <a:srgbClr val="DDD925"/>
      </a:hlink>
      <a:folHlink>
        <a:srgbClr val="72C676"/>
      </a:folHlink>
    </a:clrScheme>
    <a:fontScheme name="Занавес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Занавес 1">
        <a:dk1>
          <a:srgbClr val="602000"/>
        </a:dk1>
        <a:lt1>
          <a:srgbClr val="FFFFFF"/>
        </a:lt1>
        <a:dk2>
          <a:srgbClr val="800000"/>
        </a:dk2>
        <a:lt2>
          <a:srgbClr val="FFFFCC"/>
        </a:lt2>
        <a:accent1>
          <a:srgbClr val="FF3300"/>
        </a:accent1>
        <a:accent2>
          <a:srgbClr val="000000"/>
        </a:accent2>
        <a:accent3>
          <a:srgbClr val="C0AAAA"/>
        </a:accent3>
        <a:accent4>
          <a:srgbClr val="DADADA"/>
        </a:accent4>
        <a:accent5>
          <a:srgbClr val="FFADAA"/>
        </a:accent5>
        <a:accent6>
          <a:srgbClr val="000000"/>
        </a:accent6>
        <a:hlink>
          <a:srgbClr val="EBF25A"/>
        </a:hlink>
        <a:folHlink>
          <a:srgbClr val="F2AA6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2">
        <a:dk1>
          <a:srgbClr val="000066"/>
        </a:dk1>
        <a:lt1>
          <a:srgbClr val="FFFFFF"/>
        </a:lt1>
        <a:dk2>
          <a:srgbClr val="000099"/>
        </a:dk2>
        <a:lt2>
          <a:srgbClr val="D8F6F8"/>
        </a:lt2>
        <a:accent1>
          <a:srgbClr val="0099FF"/>
        </a:accent1>
        <a:accent2>
          <a:srgbClr val="00003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34"/>
        </a:accent6>
        <a:hlink>
          <a:srgbClr val="DDD925"/>
        </a:hlink>
        <a:folHlink>
          <a:srgbClr val="72C67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3">
        <a:dk1>
          <a:srgbClr val="4C3D57"/>
        </a:dk1>
        <a:lt1>
          <a:srgbClr val="FFFFFF"/>
        </a:lt1>
        <a:dk2>
          <a:srgbClr val="660066"/>
        </a:dk2>
        <a:lt2>
          <a:srgbClr val="FDFBE3"/>
        </a:lt2>
        <a:accent1>
          <a:srgbClr val="976C9E"/>
        </a:accent1>
        <a:accent2>
          <a:srgbClr val="1E1822"/>
        </a:accent2>
        <a:accent3>
          <a:srgbClr val="B8AAB8"/>
        </a:accent3>
        <a:accent4>
          <a:srgbClr val="DADADA"/>
        </a:accent4>
        <a:accent5>
          <a:srgbClr val="C9BACC"/>
        </a:accent5>
        <a:accent6>
          <a:srgbClr val="1A151E"/>
        </a:accent6>
        <a:hlink>
          <a:srgbClr val="D8C460"/>
        </a:hlink>
        <a:folHlink>
          <a:srgbClr val="C3C2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4">
        <a:dk1>
          <a:srgbClr val="334D3F"/>
        </a:dk1>
        <a:lt1>
          <a:srgbClr val="FFFFFF"/>
        </a:lt1>
        <a:dk2>
          <a:srgbClr val="008000"/>
        </a:dk2>
        <a:lt2>
          <a:srgbClr val="D3F1DB"/>
        </a:lt2>
        <a:accent1>
          <a:srgbClr val="4A6D84"/>
        </a:accent1>
        <a:accent2>
          <a:srgbClr val="213329"/>
        </a:accent2>
        <a:accent3>
          <a:srgbClr val="AAC0AA"/>
        </a:accent3>
        <a:accent4>
          <a:srgbClr val="DADADA"/>
        </a:accent4>
        <a:accent5>
          <a:srgbClr val="B1BAC2"/>
        </a:accent5>
        <a:accent6>
          <a:srgbClr val="1D2D24"/>
        </a:accent6>
        <a:hlink>
          <a:srgbClr val="F0B100"/>
        </a:hlink>
        <a:folHlink>
          <a:srgbClr val="C3710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5">
        <a:dk1>
          <a:srgbClr val="566858"/>
        </a:dk1>
        <a:lt1>
          <a:srgbClr val="FFFFFF"/>
        </a:lt1>
        <a:dk2>
          <a:srgbClr val="6D8771"/>
        </a:dk2>
        <a:lt2>
          <a:srgbClr val="ECECB2"/>
        </a:lt2>
        <a:accent1>
          <a:srgbClr val="76A571"/>
        </a:accent1>
        <a:accent2>
          <a:srgbClr val="465648"/>
        </a:accent2>
        <a:accent3>
          <a:srgbClr val="BAC3BB"/>
        </a:accent3>
        <a:accent4>
          <a:srgbClr val="DADADA"/>
        </a:accent4>
        <a:accent5>
          <a:srgbClr val="BDCFBB"/>
        </a:accent5>
        <a:accent6>
          <a:srgbClr val="3F4D40"/>
        </a:accent6>
        <a:hlink>
          <a:srgbClr val="FFDC0B"/>
        </a:hlink>
        <a:folHlink>
          <a:srgbClr val="FC991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6">
        <a:dk1>
          <a:srgbClr val="0A6866"/>
        </a:dk1>
        <a:lt1>
          <a:srgbClr val="FFFFFF"/>
        </a:lt1>
        <a:dk2>
          <a:srgbClr val="0D8784"/>
        </a:dk2>
        <a:lt2>
          <a:srgbClr val="B8DEC6"/>
        </a:lt2>
        <a:accent1>
          <a:srgbClr val="3C7652"/>
        </a:accent1>
        <a:accent2>
          <a:srgbClr val="005250"/>
        </a:accent2>
        <a:accent3>
          <a:srgbClr val="AAC3C2"/>
        </a:accent3>
        <a:accent4>
          <a:srgbClr val="DADADA"/>
        </a:accent4>
        <a:accent5>
          <a:srgbClr val="AFBDB3"/>
        </a:accent5>
        <a:accent6>
          <a:srgbClr val="004948"/>
        </a:accent6>
        <a:hlink>
          <a:srgbClr val="00E0A5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7">
        <a:dk1>
          <a:srgbClr val="50688C"/>
        </a:dk1>
        <a:lt1>
          <a:srgbClr val="FFFFFF"/>
        </a:lt1>
        <a:dk2>
          <a:srgbClr val="6E87AC"/>
        </a:dk2>
        <a:lt2>
          <a:srgbClr val="FFFFFF"/>
        </a:lt2>
        <a:accent1>
          <a:srgbClr val="376EA5"/>
        </a:accent1>
        <a:accent2>
          <a:srgbClr val="445876"/>
        </a:accent2>
        <a:accent3>
          <a:srgbClr val="BAC3D2"/>
        </a:accent3>
        <a:accent4>
          <a:srgbClr val="DADADA"/>
        </a:accent4>
        <a:accent5>
          <a:srgbClr val="AEBACF"/>
        </a:accent5>
        <a:accent6>
          <a:srgbClr val="3D4F6A"/>
        </a:accent6>
        <a:hlink>
          <a:srgbClr val="66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8">
        <a:dk1>
          <a:srgbClr val="000000"/>
        </a:dk1>
        <a:lt1>
          <a:srgbClr val="DDDCC5"/>
        </a:lt1>
        <a:dk2>
          <a:srgbClr val="000000"/>
        </a:dk2>
        <a:lt2>
          <a:srgbClr val="C9C6A5"/>
        </a:lt2>
        <a:accent1>
          <a:srgbClr val="C0C0C0"/>
        </a:accent1>
        <a:accent2>
          <a:srgbClr val="B0AC90"/>
        </a:accent2>
        <a:accent3>
          <a:srgbClr val="EBEBDF"/>
        </a:accent3>
        <a:accent4>
          <a:srgbClr val="000000"/>
        </a:accent4>
        <a:accent5>
          <a:srgbClr val="DCDCDC"/>
        </a:accent5>
        <a:accent6>
          <a:srgbClr val="9F9B82"/>
        </a:accent6>
        <a:hlink>
          <a:srgbClr val="666699"/>
        </a:hlink>
        <a:folHlink>
          <a:srgbClr val="905C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навес 9">
        <a:dk1>
          <a:srgbClr val="000000"/>
        </a:dk1>
        <a:lt1>
          <a:srgbClr val="FFFFFF"/>
        </a:lt1>
        <a:dk2>
          <a:srgbClr val="000099"/>
        </a:dk2>
        <a:lt2>
          <a:srgbClr val="DDDDDD"/>
        </a:lt2>
        <a:accent1>
          <a:srgbClr val="C6D4D4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DFE6E6"/>
        </a:accent5>
        <a:accent6>
          <a:srgbClr val="AEAEAE"/>
        </a:accent6>
        <a:hlink>
          <a:srgbClr val="6600FF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ноздрев</Template>
  <TotalTime>1712</TotalTime>
  <Words>387</Words>
  <Application>Microsoft Office PowerPoint</Application>
  <PresentationFormat>Экран (4:3)</PresentationFormat>
  <Paragraphs>83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Занавес</vt:lpstr>
      <vt:lpstr>« КЕМ  БЫТЬ?»  </vt:lpstr>
      <vt:lpstr>Слайд 2</vt:lpstr>
      <vt:lpstr>Слайд 3</vt:lpstr>
      <vt:lpstr>Слайд 4</vt:lpstr>
      <vt:lpstr>Слайд 5</vt:lpstr>
      <vt:lpstr>Слайд 6</vt:lpstr>
      <vt:lpstr>ПРОФЕССИОНАЛЬНЫЙ ПРОГНОЗ 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Артем</cp:lastModifiedBy>
  <cp:revision>178</cp:revision>
  <dcterms:modified xsi:type="dcterms:W3CDTF">2013-04-03T13:37:22Z</dcterms:modified>
</cp:coreProperties>
</file>