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88" r:id="rId3"/>
    <p:sldId id="293" r:id="rId4"/>
    <p:sldId id="294" r:id="rId5"/>
    <p:sldId id="258" r:id="rId6"/>
    <p:sldId id="259" r:id="rId7"/>
    <p:sldId id="283" r:id="rId8"/>
    <p:sldId id="260" r:id="rId9"/>
    <p:sldId id="284" r:id="rId10"/>
    <p:sldId id="289" r:id="rId11"/>
    <p:sldId id="262" r:id="rId12"/>
    <p:sldId id="290" r:id="rId13"/>
    <p:sldId id="263" r:id="rId14"/>
    <p:sldId id="264" r:id="rId15"/>
    <p:sldId id="291" r:id="rId16"/>
    <p:sldId id="266" r:id="rId17"/>
    <p:sldId id="267" r:id="rId18"/>
    <p:sldId id="268" r:id="rId19"/>
    <p:sldId id="286" r:id="rId20"/>
    <p:sldId id="270" r:id="rId21"/>
    <p:sldId id="271" r:id="rId22"/>
    <p:sldId id="272" r:id="rId23"/>
    <p:sldId id="273" r:id="rId24"/>
    <p:sldId id="274" r:id="rId25"/>
    <p:sldId id="278" r:id="rId26"/>
    <p:sldId id="280" r:id="rId27"/>
    <p:sldId id="281" r:id="rId28"/>
    <p:sldId id="295" r:id="rId29"/>
    <p:sldId id="282" r:id="rId30"/>
    <p:sldId id="269" r:id="rId31"/>
    <p:sldId id="296" r:id="rId32"/>
    <p:sldId id="287" r:id="rId33"/>
    <p:sldId id="28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15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06" autoAdjust="0"/>
    <p:restoredTop sz="94660"/>
  </p:normalViewPr>
  <p:slideViewPr>
    <p:cSldViewPr>
      <p:cViewPr varScale="1">
        <p:scale>
          <a:sx n="65" d="100"/>
          <a:sy n="65" d="100"/>
        </p:scale>
        <p:origin x="-1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CF8A544-B3B0-41FE-A7D7-DA21085823A3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C23A756-E8C7-4F34-9BCF-DA684A0C5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FD06D-EE7A-47EB-AE20-9CA7D6A26A8D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AC3DF-047C-4EB9-B002-A7F814E75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50C32-2333-420E-B84D-3197CE58D9D9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3539-1436-4AF7-881C-77F00851B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4CA01-51C2-453C-AE58-127D5D3DE558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09773-9E72-4750-92C2-F88BC75D6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95DE3-3D55-4B59-A957-921570937116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43302-B6A1-4A0D-9FEE-3588AC064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983AC-7492-41C5-8543-AEF78991AAF5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6CCD8-8D0E-4D95-8EA7-6110EE230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6D0ED-D4A4-4C98-B4ED-5552EFAA142C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6CF0C-9E77-435B-A7C0-58436E59C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CF64-19FE-4B30-BD86-0A8B1200C3D0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CB58F-480B-417E-8AE1-9951375DC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FC31-D3B7-4043-B794-2861F5DBD74A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C88F4-D259-46B0-B648-5E0FBD8FF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4EF5E-D72C-421B-998B-0807F0EBE800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06C65-81D9-47B8-B614-BB0D09E04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03E96-3B31-47BB-9D78-1F8D850CBBC5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3F9D-A2C8-44C8-8C04-279BC420F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39D15-5F91-483C-8FFB-E0F63F582663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D15DF-6644-4339-BB89-420A05628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8F0A3A-72A4-45D6-A577-375CCE87A8A1}" type="datetimeFigureOut">
              <a:rPr lang="ru-RU"/>
              <a:pPr>
                <a:defRPr/>
              </a:pPr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48C4F1-AC73-4554-9FC5-35A43DC76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1" dirty="0" smtClean="0"/>
              <a:t>Исследовательская </a:t>
            </a:r>
            <a:br>
              <a:rPr lang="ru-RU" b="0" i="1" dirty="0" smtClean="0"/>
            </a:br>
            <a:r>
              <a:rPr lang="ru-RU" b="0" i="1" dirty="0" smtClean="0"/>
              <a:t>работа по теме: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4900" dirty="0" smtClean="0"/>
              <a:t>Конус и его применение в быту»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8400" y="3716338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>
              <a:defRPr/>
            </a:pPr>
            <a:r>
              <a:rPr lang="ru-RU" sz="3100" b="0" i="1" dirty="0" smtClean="0">
                <a:solidFill>
                  <a:srgbClr val="0A157C"/>
                </a:solidFill>
              </a:rPr>
              <a:t>Выполнила: </a:t>
            </a:r>
          </a:p>
          <a:p>
            <a:pPr>
              <a:defRPr/>
            </a:pPr>
            <a:r>
              <a:rPr lang="ru-RU" sz="3100" b="0" i="1" dirty="0" smtClean="0">
                <a:solidFill>
                  <a:srgbClr val="0A157C"/>
                </a:solidFill>
              </a:rPr>
              <a:t>учащаяся 11 «А» класса</a:t>
            </a:r>
          </a:p>
          <a:p>
            <a:pPr>
              <a:defRPr/>
            </a:pPr>
            <a:r>
              <a:rPr lang="ru-RU" sz="3100" b="0" i="1" dirty="0" smtClean="0">
                <a:solidFill>
                  <a:srgbClr val="0A157C"/>
                </a:solidFill>
              </a:rPr>
              <a:t>МОБУ СОШ №23</a:t>
            </a:r>
          </a:p>
          <a:p>
            <a:pPr>
              <a:defRPr/>
            </a:pPr>
            <a:r>
              <a:rPr lang="ru-RU" sz="3100" b="0" i="1" dirty="0" smtClean="0">
                <a:solidFill>
                  <a:srgbClr val="0A157C"/>
                </a:solidFill>
              </a:rPr>
              <a:t> </a:t>
            </a:r>
            <a:r>
              <a:rPr lang="ru-RU" sz="3100" b="0" i="1" dirty="0" err="1" smtClean="0">
                <a:solidFill>
                  <a:srgbClr val="0A157C"/>
                </a:solidFill>
              </a:rPr>
              <a:t>Заярная</a:t>
            </a:r>
            <a:r>
              <a:rPr lang="ru-RU" sz="3100" b="0" i="1" dirty="0" smtClean="0">
                <a:solidFill>
                  <a:srgbClr val="0A157C"/>
                </a:solidFill>
              </a:rPr>
              <a:t> Виктория</a:t>
            </a:r>
          </a:p>
          <a:p>
            <a:pPr>
              <a:defRPr/>
            </a:pPr>
            <a:r>
              <a:rPr lang="ru-RU" sz="3100" b="0" i="1" dirty="0" smtClean="0">
                <a:solidFill>
                  <a:srgbClr val="0A157C"/>
                </a:solidFill>
              </a:rPr>
              <a:t>Руководитель: Юхно А.В</a:t>
            </a:r>
            <a:r>
              <a:rPr lang="ru-RU" sz="2600" b="0" i="1" dirty="0" smtClean="0">
                <a:solidFill>
                  <a:srgbClr val="0A157C"/>
                </a:solidFill>
              </a:rPr>
              <a:t>.</a:t>
            </a:r>
            <a:endParaRPr lang="ru-RU" sz="2400" b="0" i="1" dirty="0" smtClean="0">
              <a:solidFill>
                <a:srgbClr val="0A157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57237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Геометрия в ранний период своего развития достигла особенно высокого уровня в </a:t>
            </a:r>
            <a:r>
              <a:rPr lang="ru-RU" dirty="0" smtClean="0"/>
              <a:t>Египте</a:t>
            </a:r>
            <a:endParaRPr lang="ru-RU" dirty="0"/>
          </a:p>
        </p:txBody>
      </p:sp>
      <p:pic>
        <p:nvPicPr>
          <p:cNvPr id="12292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925" y="1916113"/>
            <a:ext cx="36179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1" y="2571744"/>
            <a:ext cx="283901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1143000" y="500063"/>
            <a:ext cx="7515225" cy="421481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Исследованиям конуса и других геометрических фигур положил начало Евклид в своей книге, которая так и называлась «Начала»</a:t>
            </a:r>
          </a:p>
        </p:txBody>
      </p:sp>
      <p:pic>
        <p:nvPicPr>
          <p:cNvPr id="13315" name="Рисунок 13" descr="evkl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3000375"/>
            <a:ext cx="2428875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268760"/>
            <a:ext cx="486630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err="1"/>
              <a:t>Аполлоний</a:t>
            </a:r>
            <a:r>
              <a:rPr lang="ru-RU" dirty="0"/>
              <a:t> </a:t>
            </a:r>
            <a:r>
              <a:rPr lang="ru-RU" dirty="0" err="1"/>
              <a:t>Пергский</a:t>
            </a:r>
            <a:r>
              <a:rPr lang="ru-RU" dirty="0"/>
              <a:t> – древнегреческий математик и астроном, ученик Евклида </a:t>
            </a:r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15888"/>
            <a:ext cx="3024187" cy="3706812"/>
          </a:xfrm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971550" y="3429000"/>
            <a:ext cx="33845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cs typeface="Aharoni" pitchFamily="2" charset="-79"/>
              </a:rPr>
              <a:t>Конической поверхностью называется поверхность, образованная прямыми (образующими конуса), проходящими через данную точку (вершину конуса) и пересекающими данную линию (направляющую конуса)</a:t>
            </a:r>
          </a:p>
        </p:txBody>
      </p:sp>
      <p:pic>
        <p:nvPicPr>
          <p:cNvPr id="14341" name="Рисунок 6"/>
          <p:cNvPicPr>
            <a:picLocks noChangeAspect="1"/>
          </p:cNvPicPr>
          <p:nvPr/>
        </p:nvPicPr>
        <p:blipFill>
          <a:blip r:embed="rId3" cstate="print"/>
          <a:srcRect b="6642"/>
          <a:stretch>
            <a:fillRect/>
          </a:stretch>
        </p:blipFill>
        <p:spPr bwMode="auto">
          <a:xfrm>
            <a:off x="4140200" y="3230563"/>
            <a:ext cx="31623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928688" y="500063"/>
            <a:ext cx="7729537" cy="421481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В жизни мы нередко встречаемся с конусами. Например, используем горшки для цветов, имеющие форму усечённого конуса</a:t>
            </a:r>
          </a:p>
        </p:txBody>
      </p:sp>
      <p:pic>
        <p:nvPicPr>
          <p:cNvPr id="15363" name="Рисунок 13" descr="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2857500"/>
            <a:ext cx="6911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928688" y="500063"/>
            <a:ext cx="7286625" cy="528637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Находясь на площади, на которой проходит митинг или демонстрация, мы можем увидеть человека с рупором в руках. Он служит для усиления звука. Имеет форму конуса</a:t>
            </a:r>
          </a:p>
        </p:txBody>
      </p:sp>
      <p:pic>
        <p:nvPicPr>
          <p:cNvPr id="16387" name="Рисунок 3" descr="13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430588"/>
            <a:ext cx="30099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7572375" cy="1143000"/>
          </a:xfrm>
        </p:spPr>
        <p:txBody>
          <a:bodyPr>
            <a:normAutofit fontScale="90000"/>
          </a:bodyPr>
          <a:lstStyle/>
          <a:p>
            <a:pPr algn="just">
              <a:defRPr/>
            </a:pPr>
            <a:r>
              <a:rPr lang="ru-RU" dirty="0"/>
              <a:t>Ц</a:t>
            </a:r>
            <a:r>
              <a:rPr lang="ru-RU" dirty="0" smtClean="0"/>
              <a:t>ерковный </a:t>
            </a:r>
            <a:r>
              <a:rPr lang="ru-RU" dirty="0"/>
              <a:t>колокол – металлическое </a:t>
            </a:r>
            <a:r>
              <a:rPr lang="ru-RU" dirty="0" smtClean="0"/>
              <a:t>изделие </a:t>
            </a:r>
            <a:r>
              <a:rPr lang="ru-RU" dirty="0"/>
              <a:t>в виде полого усечённого конуса с подвешенным внутри него для звона стержнем (языком</a:t>
            </a:r>
            <a:r>
              <a:rPr lang="ru-RU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004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928688" y="500063"/>
            <a:ext cx="7358062" cy="12858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Используется конус и в архитектуре башен и куполов </a:t>
            </a:r>
          </a:p>
        </p:txBody>
      </p:sp>
      <p:pic>
        <p:nvPicPr>
          <p:cNvPr id="19459" name="Рисунок 5" descr="9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20367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43050"/>
            <a:ext cx="3741737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929066"/>
            <a:ext cx="4052887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0" y="333375"/>
            <a:ext cx="4392613" cy="4751388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Причудливые  колпаки клоунов, колпак Санта - Клауса, новогодняя ёлка – конусы, придающие атмосферу праздника и веселья любому событию</a:t>
            </a:r>
          </a:p>
        </p:txBody>
      </p:sp>
      <p:pic>
        <p:nvPicPr>
          <p:cNvPr id="21509" name="Рисунок 9" descr="700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3512" y="285728"/>
            <a:ext cx="5170488" cy="58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928688" y="500063"/>
            <a:ext cx="7286625" cy="128587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Подарить эстетическое наслаждение поможет свернутая в форме конуса упаковка для букета цветов или духи в конусной бутылочке</a:t>
            </a:r>
          </a:p>
        </p:txBody>
      </p:sp>
      <p:pic>
        <p:nvPicPr>
          <p:cNvPr id="22531" name="Рисунок 3" descr="19926087_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2924175"/>
            <a:ext cx="38195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5602634"/>
          </a:xfrm>
        </p:spPr>
        <p:txBody>
          <a:bodyPr/>
          <a:lstStyle/>
          <a:p>
            <a:pPr>
              <a:defRPr/>
            </a:pPr>
            <a:r>
              <a:rPr lang="ru-RU" b="0" dirty="0" smtClean="0">
                <a:solidFill>
                  <a:schemeClr val="tx1"/>
                </a:solidFill>
              </a:rPr>
              <a:t>Рассмотрим преимущества использования предметов в форме конуса и докажем, что цветочная         упаковка конической формы гораздо </a:t>
            </a:r>
            <a:r>
              <a:rPr lang="ru-RU" b="0" u="sng" dirty="0" smtClean="0">
                <a:solidFill>
                  <a:schemeClr val="tx1"/>
                </a:solidFill>
              </a:rPr>
              <a:t>экономичнее</a:t>
            </a:r>
            <a:r>
              <a:rPr lang="ru-RU" b="0" dirty="0" smtClean="0">
                <a:solidFill>
                  <a:schemeClr val="tx1"/>
                </a:solidFill>
              </a:rPr>
              <a:t> и </a:t>
            </a:r>
            <a:r>
              <a:rPr lang="ru-RU" b="0" u="sng" dirty="0" smtClean="0">
                <a:solidFill>
                  <a:schemeClr val="tx1"/>
                </a:solidFill>
              </a:rPr>
              <a:t>практичнее</a:t>
            </a:r>
            <a:r>
              <a:rPr lang="ru-RU" b="0" dirty="0" smtClean="0">
                <a:solidFill>
                  <a:schemeClr val="tx1"/>
                </a:solidFill>
              </a:rPr>
              <a:t> упаковки в форме цилиндра</a:t>
            </a:r>
            <a:endParaRPr lang="ru-RU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Все, что окружает нас, состоит из геометрических фигур</a:t>
            </a:r>
            <a:endParaRPr lang="ru-RU" dirty="0"/>
          </a:p>
        </p:txBody>
      </p:sp>
      <p:pic>
        <p:nvPicPr>
          <p:cNvPr id="409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19322503">
            <a:off x="652648" y="1580694"/>
            <a:ext cx="1816100" cy="1817687"/>
          </a:xfrm>
        </p:spPr>
      </p:pic>
      <p:pic>
        <p:nvPicPr>
          <p:cNvPr id="4102" name="Рисунок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26673">
            <a:off x="6682464" y="2133875"/>
            <a:ext cx="19573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876"/>
            <a:ext cx="22637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1785926"/>
            <a:ext cx="4064000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981075" y="2349500"/>
            <a:ext cx="7286625" cy="128587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Возможно, при одном и том же объеме вместимость упаковок конусной формы выше, чем упаковок в форме цилиндра</a:t>
            </a:r>
          </a:p>
        </p:txBody>
      </p:sp>
      <p:sp>
        <p:nvSpPr>
          <p:cNvPr id="24579" name="Содержимое 2"/>
          <p:cNvSpPr txBox="1">
            <a:spLocks/>
          </p:cNvSpPr>
          <p:nvPr/>
        </p:nvSpPr>
        <p:spPr bwMode="auto">
          <a:xfrm>
            <a:off x="611188" y="1000125"/>
            <a:ext cx="7286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b="1">
                <a:solidFill>
                  <a:srgbClr val="254061"/>
                </a:solidFill>
                <a:cs typeface="Arial" charset="0"/>
              </a:rPr>
              <a:t>Гипотеза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  <p:bldP spid="2457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25605" name="Picture 17" descr="http://www.pm298.ru/Math/f212.JPG"/>
          <p:cNvPicPr>
            <a:picLocks noChangeAspect="1" noChangeArrowheads="1"/>
          </p:cNvPicPr>
          <p:nvPr/>
        </p:nvPicPr>
        <p:blipFill>
          <a:blip r:embed="rId2" cstate="print"/>
          <a:srcRect b="10860"/>
          <a:stretch>
            <a:fillRect/>
          </a:stretch>
        </p:blipFill>
        <p:spPr bwMode="auto">
          <a:xfrm>
            <a:off x="1098550" y="908050"/>
            <a:ext cx="43926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99892" y="3458482"/>
            <a:ext cx="1944216" cy="786177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5616" y="3645024"/>
            <a:ext cx="1886735" cy="800219"/>
          </a:xfrm>
          <a:prstGeom prst="rect">
            <a:avLst/>
          </a:prstGeom>
          <a:blipFill rotWithShape="1">
            <a:blip r:embed="rId4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25608" name="Picture 21" descr="http://live.mephist.ru/tests/mathege2010-5/get_att_jsp__att_id-356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190625"/>
            <a:ext cx="25241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TextBox 4"/>
          <p:cNvSpPr txBox="1">
            <a:spLocks noChangeArrowheads="1"/>
          </p:cNvSpPr>
          <p:nvPr/>
        </p:nvSpPr>
        <p:spPr bwMode="auto">
          <a:xfrm>
            <a:off x="7172325" y="1846263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</a:t>
            </a:r>
            <a:endParaRPr lang="ru-RU"/>
          </a:p>
        </p:txBody>
      </p:sp>
      <p:sp>
        <p:nvSpPr>
          <p:cNvPr id="25610" name="TextBox 7"/>
          <p:cNvSpPr txBox="1">
            <a:spLocks noChangeArrowheads="1"/>
          </p:cNvSpPr>
          <p:nvPr/>
        </p:nvSpPr>
        <p:spPr bwMode="auto">
          <a:xfrm>
            <a:off x="7729538" y="1600200"/>
            <a:ext cx="5746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</a:t>
            </a:r>
            <a:endParaRPr lang="ru-RU"/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387828" y="2387395"/>
            <a:ext cx="682815" cy="401970"/>
          </a:xfrm>
          <a:prstGeom prst="rect">
            <a:avLst/>
          </a:prstGeom>
          <a:blipFill rotWithShape="1">
            <a:blip r:embed="rId6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928688" y="500063"/>
            <a:ext cx="7286625" cy="1285875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Вывод: </a:t>
            </a:r>
            <a:r>
              <a:rPr lang="ru-RU" smtClean="0">
                <a:latin typeface="Arial" charset="0"/>
                <a:cs typeface="Arial" charset="0"/>
              </a:rPr>
              <a:t>очевидно, что площадь основания конуса больше площади основания цилиндра. Следовательно, использовать конусную упаковку выгоднее, так как при одинаковом объеме в конусной упаковке поместится больше цветов.</a:t>
            </a:r>
          </a:p>
          <a:p>
            <a:r>
              <a:rPr lang="ru-RU" smtClean="0">
                <a:latin typeface="Arial" charset="0"/>
                <a:cs typeface="Arial" charset="0"/>
              </a:rPr>
              <a:t>Гипотеза подтверждается.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900113" y="2133600"/>
            <a:ext cx="7286625" cy="128587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Предположим, при одном и том же объеме упаковок в форме конуса и цилиндра расход материала на упаковку в виде конуса меньше, чем на упаковку в форме цилиндра</a:t>
            </a:r>
          </a:p>
        </p:txBody>
      </p:sp>
      <p:sp>
        <p:nvSpPr>
          <p:cNvPr id="27651" name="Содержимое 2"/>
          <p:cNvSpPr txBox="1">
            <a:spLocks/>
          </p:cNvSpPr>
          <p:nvPr/>
        </p:nvSpPr>
        <p:spPr bwMode="auto">
          <a:xfrm>
            <a:off x="785813" y="981075"/>
            <a:ext cx="7286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b="1">
                <a:solidFill>
                  <a:srgbClr val="254061"/>
                </a:solidFill>
                <a:cs typeface="Arial" charset="0"/>
              </a:rPr>
              <a:t>Гипотеза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4288" y="555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8" name="Picture 15" descr="http://bse.sci-lib.com/a_pictures/18/10/259593689.jpg"/>
          <p:cNvPicPr>
            <a:picLocks noChangeAspect="1" noChangeArrowheads="1"/>
          </p:cNvPicPr>
          <p:nvPr/>
        </p:nvPicPr>
        <p:blipFill>
          <a:blip r:embed="rId2" cstate="print"/>
          <a:srcRect t="4932" r="317"/>
          <a:stretch>
            <a:fillRect/>
          </a:stretch>
        </p:blipFill>
        <p:spPr bwMode="auto">
          <a:xfrm>
            <a:off x="684213" y="939800"/>
            <a:ext cx="66389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Цилиндр 3"/>
          <p:cNvSpPr/>
          <p:nvPr/>
        </p:nvSpPr>
        <p:spPr>
          <a:xfrm>
            <a:off x="1101725" y="3573463"/>
            <a:ext cx="1585913" cy="2374900"/>
          </a:xfrm>
          <a:prstGeom prst="ca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675" y="3573463"/>
            <a:ext cx="4181475" cy="237648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21000" y="939800"/>
            <a:ext cx="4248150" cy="237648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2" name="TextBox 1"/>
          <p:cNvSpPr txBox="1">
            <a:spLocks noChangeArrowheads="1"/>
          </p:cNvSpPr>
          <p:nvPr/>
        </p:nvSpPr>
        <p:spPr bwMode="auto">
          <a:xfrm>
            <a:off x="1101725" y="284163"/>
            <a:ext cx="23907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</a:t>
            </a:r>
            <a:r>
              <a:rPr lang="ru-RU"/>
              <a:t>кон.=</a:t>
            </a:r>
            <a:r>
              <a:rPr lang="en-US"/>
              <a:t>V</a:t>
            </a:r>
            <a:r>
              <a:rPr lang="ru-RU"/>
              <a:t>цил.</a:t>
            </a:r>
          </a:p>
          <a:p>
            <a:r>
              <a:rPr lang="en-US"/>
              <a:t>S</a:t>
            </a:r>
            <a:r>
              <a:rPr lang="ru-RU"/>
              <a:t>мат.кон.</a:t>
            </a:r>
            <a:r>
              <a:rPr lang="en-US"/>
              <a:t>=S</a:t>
            </a:r>
            <a:r>
              <a:rPr lang="ru-RU"/>
              <a:t>мат.цил.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900113" y="1268413"/>
            <a:ext cx="7286625" cy="1285875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Вывод: </a:t>
            </a:r>
            <a:r>
              <a:rPr lang="ru-RU" smtClean="0">
                <a:latin typeface="Arial" charset="0"/>
                <a:cs typeface="Arial" charset="0"/>
              </a:rPr>
              <a:t>площадь материала для создания упаковки в форме конуса, (объемом равному площади цилиндра), меньше площади материала для создания упаковки в форме цилиндра.</a:t>
            </a:r>
          </a:p>
          <a:p>
            <a:r>
              <a:rPr lang="ru-RU" smtClean="0">
                <a:latin typeface="Arial" charset="0"/>
                <a:cs typeface="Arial" charset="0"/>
              </a:rPr>
              <a:t>Гипотеза подтверждается.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714375" y="2565400"/>
            <a:ext cx="7572375" cy="1285875"/>
          </a:xfrm>
        </p:spPr>
        <p:txBody>
          <a:bodyPr/>
          <a:lstStyle/>
          <a:p>
            <a:pPr marL="452438" indent="441325" algn="ctr" eaLnBrk="1" hangingPunct="1"/>
            <a:r>
              <a:rPr lang="ru-RU" smtClean="0">
                <a:solidFill>
                  <a:srgbClr val="0A157C"/>
                </a:solidFill>
                <a:latin typeface="Arial" charset="0"/>
                <a:cs typeface="Arial" charset="0"/>
              </a:rPr>
              <a:t>Возможно, использовать упаковку в форме конуса выгоднее, чем упаковку в форме цилиндра для одного и того же количества цветов</a:t>
            </a:r>
          </a:p>
        </p:txBody>
      </p:sp>
      <p:sp>
        <p:nvSpPr>
          <p:cNvPr id="30723" name="Содержимое 2"/>
          <p:cNvSpPr txBox="1">
            <a:spLocks/>
          </p:cNvSpPr>
          <p:nvPr/>
        </p:nvSpPr>
        <p:spPr bwMode="auto">
          <a:xfrm>
            <a:off x="827088" y="1276350"/>
            <a:ext cx="7286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b="1">
                <a:solidFill>
                  <a:srgbClr val="254061"/>
                </a:solidFill>
                <a:cs typeface="Arial" charset="0"/>
              </a:rPr>
              <a:t>Гипотеза №3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  <p:bldP spid="307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5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51" name="Rectangle 21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1752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53" name="Rectangle 24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175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55" name="Rectangle 27"/>
          <p:cNvSpPr>
            <a:spLocks noChangeArrowheads="1"/>
          </p:cNvSpPr>
          <p:nvPr/>
        </p:nvSpPr>
        <p:spPr bwMode="auto">
          <a:xfrm>
            <a:off x="0" y="809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1756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57" name="Rectangle 30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31758" name="Picture 17" descr="http://www.pm298.ru/Math/f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860"/>
          <a:stretch>
            <a:fillRect/>
          </a:stretch>
        </p:blipFill>
        <p:spPr>
          <a:xfrm>
            <a:off x="755650" y="685800"/>
            <a:ext cx="4405313" cy="2887663"/>
          </a:xfrm>
          <a:noFill/>
        </p:spPr>
      </p:pic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3742198"/>
            <a:ext cx="2140266" cy="461665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03848" y="3742198"/>
            <a:ext cx="1844416" cy="461665"/>
          </a:xfrm>
          <a:prstGeom prst="rect">
            <a:avLst/>
          </a:prstGeom>
          <a:blipFill rotWithShape="1">
            <a:blip r:embed="rId4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48064" y="2276872"/>
            <a:ext cx="1780551" cy="473591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957513" y="685800"/>
            <a:ext cx="0" cy="40465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58049" y="4182476"/>
            <a:ext cx="3063852" cy="549766"/>
          </a:xfrm>
          <a:prstGeom prst="rect">
            <a:avLst/>
          </a:prstGeom>
          <a:blipFill rotWithShape="1">
            <a:blip r:embed="rId6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7" name="Прямоугольник 1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1560" y="4270577"/>
            <a:ext cx="2140266" cy="461665"/>
          </a:xfrm>
          <a:prstGeom prst="rect">
            <a:avLst/>
          </a:prstGeom>
          <a:blipFill rotWithShape="1">
            <a:blip r:embed="rId7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87823" y="4734637"/>
            <a:ext cx="7568354" cy="1289712"/>
          </a:xfrm>
          <a:prstGeom prst="rect">
            <a:avLst/>
          </a:prstGeom>
          <a:blipFill rotWithShape="1">
            <a:blip r:embed="rId8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387350" y="404813"/>
            <a:ext cx="8229600" cy="31686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800" smtClean="0">
                <a:latin typeface="Arial" charset="0"/>
                <a:cs typeface="Arial" charset="0"/>
              </a:rPr>
              <a:t>Исходные данные:</a:t>
            </a:r>
          </a:p>
          <a:p>
            <a:pPr marL="0" indent="0">
              <a:buFontTx/>
              <a:buNone/>
            </a:pPr>
            <a:r>
              <a:rPr lang="en-US" sz="2800" smtClean="0">
                <a:latin typeface="Arial" charset="0"/>
                <a:cs typeface="Arial" charset="0"/>
              </a:rPr>
              <a:t>R=100</a:t>
            </a:r>
            <a:r>
              <a:rPr lang="ru-RU" sz="2800" smtClean="0">
                <a:latin typeface="Arial" charset="0"/>
                <a:cs typeface="Arial" charset="0"/>
              </a:rPr>
              <a:t>см, </a:t>
            </a:r>
            <a:r>
              <a:rPr lang="en-US" sz="2800" smtClean="0">
                <a:latin typeface="Arial" charset="0"/>
                <a:cs typeface="Arial" charset="0"/>
              </a:rPr>
              <a:t>H=10</a:t>
            </a:r>
            <a:r>
              <a:rPr lang="ru-RU" sz="2800" smtClean="0">
                <a:latin typeface="Arial" charset="0"/>
                <a:cs typeface="Arial" charset="0"/>
              </a:rPr>
              <a:t>см</a:t>
            </a:r>
          </a:p>
        </p:txBody>
      </p:sp>
      <p:pic>
        <p:nvPicPr>
          <p:cNvPr id="32771" name="Picture 17" descr="http://www.pm298.ru/Math/f212.JPG"/>
          <p:cNvPicPr>
            <a:picLocks noChangeAspect="1" noChangeArrowheads="1"/>
          </p:cNvPicPr>
          <p:nvPr/>
        </p:nvPicPr>
        <p:blipFill>
          <a:blip r:embed="rId2" cstate="print"/>
          <a:srcRect b="10860"/>
          <a:stretch>
            <a:fillRect/>
          </a:stretch>
        </p:blipFill>
        <p:spPr bwMode="auto">
          <a:xfrm>
            <a:off x="3635375" y="404813"/>
            <a:ext cx="4392613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64088" y="3099040"/>
            <a:ext cx="3253006" cy="401970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1823403"/>
            <a:ext cx="3556166" cy="400110"/>
          </a:xfrm>
          <a:prstGeom prst="rect">
            <a:avLst/>
          </a:prstGeom>
          <a:blipFill rotWithShape="1">
            <a:blip r:embed="rId4" cstate="print"/>
            <a:stretch>
              <a:fillRect b="-1666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2213517"/>
            <a:ext cx="3368614" cy="400110"/>
          </a:xfrm>
          <a:prstGeom prst="rect">
            <a:avLst/>
          </a:prstGeom>
          <a:blipFill rotWithShape="1">
            <a:blip r:embed="rId5" cstate="print"/>
            <a:stretch>
              <a:fillRect b="-1666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2775" name="TextBox 7"/>
          <p:cNvSpPr txBox="1">
            <a:spLocks noChangeArrowheads="1"/>
          </p:cNvSpPr>
          <p:nvPr/>
        </p:nvSpPr>
        <p:spPr bwMode="auto">
          <a:xfrm>
            <a:off x="395288" y="2684463"/>
            <a:ext cx="4464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Очевидно, что </a:t>
            </a:r>
            <a:r>
              <a:rPr lang="en-US" sz="2400"/>
              <a:t>S</a:t>
            </a:r>
            <a:r>
              <a:rPr lang="ru-RU" sz="2400"/>
              <a:t>бок.кон.</a:t>
            </a:r>
            <a:r>
              <a:rPr lang="en-US" sz="2400"/>
              <a:t>&gt;S</a:t>
            </a:r>
            <a:r>
              <a:rPr lang="ru-RU" sz="2400"/>
              <a:t>бок.цил</a:t>
            </a:r>
            <a:r>
              <a:rPr lang="ru-RU" sz="2000"/>
              <a:t>.</a:t>
            </a:r>
          </a:p>
        </p:txBody>
      </p:sp>
      <p:sp>
        <p:nvSpPr>
          <p:cNvPr id="32776" name="TextBox 8"/>
          <p:cNvSpPr txBox="1">
            <a:spLocks noChangeArrowheads="1"/>
          </p:cNvSpPr>
          <p:nvPr/>
        </p:nvSpPr>
        <p:spPr bwMode="auto">
          <a:xfrm>
            <a:off x="755650" y="3603625"/>
            <a:ext cx="1871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Вывод:</a:t>
            </a: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18672" y="4092027"/>
            <a:ext cx="1745478" cy="993157"/>
          </a:xfrm>
          <a:prstGeom prst="rect">
            <a:avLst/>
          </a:prstGeom>
          <a:blipFill rotWithShape="1">
            <a:blip r:embed="rId6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73619" y="5386574"/>
            <a:ext cx="1699055" cy="573940"/>
          </a:xfrm>
          <a:prstGeom prst="rect">
            <a:avLst/>
          </a:prstGeom>
          <a:blipFill rotWithShape="1">
            <a:blip r:embed="rId7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Из проведенного исследования стало очевидно, если </a:t>
            </a:r>
            <a:r>
              <a:rPr lang="en-US" smtClean="0">
                <a:latin typeface="Arial" charset="0"/>
                <a:cs typeface="Arial" charset="0"/>
              </a:rPr>
              <a:t>R</a:t>
            </a:r>
            <a:r>
              <a:rPr lang="ru-RU" smtClean="0">
                <a:latin typeface="Arial" charset="0"/>
                <a:cs typeface="Arial" charset="0"/>
              </a:rPr>
              <a:t> цветочной упаковки больше, чем стебель цветка, то выгоднее использовать упаковку в виде цилиндра. В случае для цветов с высокой ножкой экономичнее конусная упаковка.</a:t>
            </a: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3203575" y="620713"/>
            <a:ext cx="3097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A157C"/>
                </a:solidFill>
              </a:rPr>
              <a:t>Вывод: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85750"/>
            <a:ext cx="7183437" cy="3571875"/>
          </a:xfrm>
          <a:noFill/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1714500" y="3857625"/>
            <a:ext cx="5857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B0F0"/>
                </a:solidFill>
              </a:rPr>
              <a:t>Конус-тело, полученное объединением всех лучей, исходящих из одной точки(вершины конуса)и </a:t>
            </a:r>
          </a:p>
          <a:p>
            <a:r>
              <a:rPr lang="ru-RU" sz="2400" b="1" i="1">
                <a:solidFill>
                  <a:srgbClr val="00B0F0"/>
                </a:solidFill>
              </a:rPr>
              <a:t>проходящих через плоскую поверхность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243408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Выводы: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692150"/>
            <a:ext cx="7499350" cy="5545138"/>
          </a:xfrm>
        </p:spPr>
        <p:txBody>
          <a:bodyPr rtlCol="0">
            <a:normAutofit fontScale="32500" lnSpcReduction="20000"/>
          </a:bodyPr>
          <a:lstStyle/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ru-RU" sz="6200" dirty="0" smtClean="0"/>
              <a:t>1. Конус </a:t>
            </a:r>
            <a:r>
              <a:rPr lang="ru-RU" sz="6200" dirty="0"/>
              <a:t>- универсальная геометрическая форма</a:t>
            </a:r>
            <a:r>
              <a:rPr lang="ru-RU" sz="6200" dirty="0" smtClean="0"/>
              <a:t>, свойства  которой часто используются </a:t>
            </a:r>
            <a:r>
              <a:rPr lang="ru-RU" sz="6200" dirty="0"/>
              <a:t>в </a:t>
            </a:r>
            <a:r>
              <a:rPr lang="ru-RU" sz="6200" dirty="0" smtClean="0"/>
              <a:t>разных сферах жизни человека: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ru-RU" sz="4900" dirty="0"/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4900" b="0" dirty="0" smtClean="0"/>
              <a:t> в области архитектуры конические элементы используются человеком с древности и так же актуальны сегодня;</a:t>
            </a:r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endParaRPr lang="ru-RU" sz="4900" b="0" dirty="0"/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4900" b="0" dirty="0" smtClean="0"/>
              <a:t>коническая форма многих духовых музыкальных инструментов является универсальной, традиционной;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ru-RU" sz="4900" b="0" dirty="0"/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4900" b="0" dirty="0" smtClean="0"/>
              <a:t>предметы конической формы используются как средство усиления звука(рупор);</a:t>
            </a:r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endParaRPr lang="ru-RU" sz="4900" b="0" dirty="0" smtClean="0"/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4900" b="0" dirty="0" smtClean="0"/>
              <a:t>коническая форма разнообразных колпаков дарит веселье и радость, эстетическое наслаждение взрослым и детям;</a:t>
            </a:r>
          </a:p>
          <a:p>
            <a:pPr marL="342900" indent="-342900" algn="just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endParaRPr lang="ru-RU" sz="4900" dirty="0" smtClean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ru-RU" sz="5500" dirty="0" smtClean="0"/>
              <a:t>2. </a:t>
            </a:r>
            <a:r>
              <a:rPr lang="ru-RU" sz="6200" dirty="0" smtClean="0"/>
              <a:t>Имея равный объем, на площади основания конуса поместится большее количество цветов, нежели на основании цилиндра;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ru-RU" sz="6200" dirty="0" smtClean="0"/>
              <a:t>3. Конусная упаковка является экономичнее цилиндрической, так как на нее затрачивается меньшее количество материала;</a:t>
            </a:r>
          </a:p>
          <a:p>
            <a:pPr marL="342900" indent="-342900" algn="just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45259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800" b="1" smtClean="0">
                <a:solidFill>
                  <a:srgbClr val="0A157C"/>
                </a:solidFill>
                <a:latin typeface="Arial" charset="0"/>
                <a:cs typeface="Arial" charset="0"/>
              </a:rPr>
              <a:t>4.   Упаковка в форме конуса выгоднее при условии, когда цветы  имеют длинный стебель и их количество невелико. </a:t>
            </a:r>
          </a:p>
          <a:p>
            <a:pPr algn="just">
              <a:buFontTx/>
              <a:buNone/>
            </a:pPr>
            <a:r>
              <a:rPr lang="ru-RU" sz="2800" b="1" smtClean="0">
                <a:solidFill>
                  <a:srgbClr val="0A157C"/>
                </a:solidFill>
                <a:latin typeface="Arial" charset="0"/>
                <a:cs typeface="Arial" charset="0"/>
              </a:rPr>
              <a:t>        Если же цветы невысоки и их много, выгоднее использовать упаковку в форме цилиндра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401845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</a:rPr>
              <a:t>Присмотритесь повнимательнее к окружающим нас предметам - и вы увидите много интересных и полезных вещей!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714752"/>
            <a:ext cx="1928812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714752"/>
            <a:ext cx="37528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560263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147" name="Рисунок 13" descr="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74"/>
            <a:ext cx="5664200" cy="1866900"/>
          </a:xfrm>
          <a:noFill/>
        </p:spPr>
      </p:pic>
      <p:pic>
        <p:nvPicPr>
          <p:cNvPr id="6148" name="Рисунок 3" descr="130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00372"/>
            <a:ext cx="30099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3" descr="19926087_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4475" y="571480"/>
            <a:ext cx="38195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97807">
            <a:off x="1975692" y="3858135"/>
            <a:ext cx="2100262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Актуальность работы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714375" y="1428750"/>
            <a:ext cx="8229600" cy="27987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данная работа представляет собой исследование, в котором в качестве объекта</a:t>
            </a:r>
            <a:r>
              <a:rPr lang="ru-RU" b="1" smtClean="0">
                <a:latin typeface="Arial" charset="0"/>
                <a:cs typeface="Arial" charset="0"/>
              </a:rPr>
              <a:t> </a:t>
            </a:r>
            <a:r>
              <a:rPr lang="ru-RU" smtClean="0">
                <a:latin typeface="Arial" charset="0"/>
                <a:cs typeface="Arial" charset="0"/>
              </a:rPr>
              <a:t>рассматривается применение конуса в  повседневной жизни человека и  доказывается универсальность этой фигуры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28625" y="2143125"/>
            <a:ext cx="8229600" cy="2043113"/>
          </a:xfrm>
        </p:spPr>
        <p:txBody>
          <a:bodyPr/>
          <a:lstStyle/>
          <a:p>
            <a:pPr marL="452438" indent="-271463" eaLnBrk="1" hangingPunct="1"/>
            <a:r>
              <a:rPr lang="ru-RU" smtClean="0">
                <a:latin typeface="Arial" charset="0"/>
                <a:cs typeface="Arial" charset="0"/>
              </a:rPr>
              <a:t>доказать универсальность этой фигуры и показать разнообразие применения свойств конуса в различных областях жизнедеятельности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572375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857250"/>
            <a:ext cx="8229600" cy="5068888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изучить различные печатные источники и  СМИ по заявленной теме; </a:t>
            </a:r>
          </a:p>
          <a:p>
            <a:pPr>
              <a:defRPr/>
            </a:pPr>
            <a:r>
              <a:rPr lang="ru-RU" dirty="0" smtClean="0"/>
              <a:t>изучить историю математического описания конуса;</a:t>
            </a:r>
          </a:p>
          <a:p>
            <a:pPr>
              <a:defRPr/>
            </a:pPr>
            <a:r>
              <a:rPr lang="ru-RU" dirty="0" smtClean="0"/>
              <a:t>рассмотреть возможности использования конуса в окружающем мире;</a:t>
            </a:r>
          </a:p>
          <a:p>
            <a:pPr>
              <a:defRPr/>
            </a:pPr>
            <a:r>
              <a:rPr lang="ru-RU" dirty="0" smtClean="0"/>
              <a:t>показать многообразие предметов конической формы в жизни человека</a:t>
            </a:r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2043112"/>
          </a:xfrm>
        </p:spPr>
        <p:txBody>
          <a:bodyPr/>
          <a:lstStyle/>
          <a:p>
            <a:pPr marL="452438" indent="441325" algn="just" eaLnBrk="1" hangingPunct="1"/>
            <a:r>
              <a:rPr lang="ru-RU" sz="2800" smtClean="0">
                <a:solidFill>
                  <a:srgbClr val="0A157C"/>
                </a:solidFill>
                <a:latin typeface="Arial" charset="0"/>
                <a:cs typeface="Arial" charset="0"/>
              </a:rPr>
              <a:t> возможно, при одном и том же объеме вместимость упаковок конусной формы выше, чем упаковок в форме цилиндра;</a:t>
            </a:r>
          </a:p>
          <a:p>
            <a:pPr marL="452438" indent="441325" algn="just" eaLnBrk="1" hangingPunct="1"/>
            <a:r>
              <a:rPr lang="ru-RU" sz="2800" smtClean="0">
                <a:solidFill>
                  <a:srgbClr val="0A157C"/>
                </a:solidFill>
                <a:latin typeface="Arial" charset="0"/>
                <a:cs typeface="Arial" charset="0"/>
              </a:rPr>
              <a:t>предположим, что при одном и том же объеме упаковок в форме конуса и цилиндра расход материала на упаковку в виде конуса меньше, чем на упаковку в форме цилиндра;</a:t>
            </a:r>
          </a:p>
          <a:p>
            <a:pPr marL="452438" indent="441325" algn="just" eaLnBrk="1" hangingPunct="1"/>
            <a:r>
              <a:rPr lang="ru-RU" sz="2800" smtClean="0">
                <a:solidFill>
                  <a:srgbClr val="0A157C"/>
                </a:solidFill>
                <a:latin typeface="Arial" charset="0"/>
                <a:cs typeface="Arial" charset="0"/>
              </a:rPr>
              <a:t>предположим, что использовать упаковку в форме конуса выгоднее, чем упаковку в форме цилиндра для одного и того же количества цветов</a:t>
            </a:r>
            <a:endParaRPr lang="ru-RU" smtClean="0">
              <a:solidFill>
                <a:srgbClr val="0A157C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8374062" cy="5257800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изучение и анализ справочных материалов, материалов математических журналов, научно-популярной литературы;</a:t>
            </a:r>
          </a:p>
          <a:p>
            <a:r>
              <a:rPr lang="ru-RU" smtClean="0">
                <a:latin typeface="Arial" charset="0"/>
                <a:cs typeface="Arial" charset="0"/>
              </a:rPr>
              <a:t>наблюдение над использованием предметов конической формы в разных сферах человеческой жизни;</a:t>
            </a:r>
          </a:p>
          <a:p>
            <a:r>
              <a:rPr lang="ru-RU" smtClean="0">
                <a:latin typeface="Arial" charset="0"/>
                <a:cs typeface="Arial" charset="0"/>
              </a:rPr>
              <a:t>математические расчёты;</a:t>
            </a:r>
          </a:p>
          <a:p>
            <a:r>
              <a:rPr lang="ru-RU" smtClean="0">
                <a:latin typeface="Arial" charset="0"/>
                <a:cs typeface="Arial" charset="0"/>
              </a:rPr>
              <a:t>метод практического эксперимента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906</TotalTime>
  <Words>819</Words>
  <Application>Microsoft Office PowerPoint</Application>
  <PresentationFormat>Экран (4:3)</PresentationFormat>
  <Paragraphs>91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Times New Roman</vt:lpstr>
      <vt:lpstr>Aharoni</vt:lpstr>
      <vt:lpstr>Wingdings</vt:lpstr>
      <vt:lpstr>Презентация c кнопками</vt:lpstr>
      <vt:lpstr>  Исследовательская  работа по теме:  «Конус и его применение в быту»</vt:lpstr>
      <vt:lpstr>Все, что окружает нас, состоит из геометрических фигур</vt:lpstr>
      <vt:lpstr>Слайд 3</vt:lpstr>
      <vt:lpstr>Слайд 4</vt:lpstr>
      <vt:lpstr>Актуальность работы:</vt:lpstr>
      <vt:lpstr>Цель работы:</vt:lpstr>
      <vt:lpstr>Задачи:</vt:lpstr>
      <vt:lpstr>Гипотеза:</vt:lpstr>
      <vt:lpstr>Методы исследования:</vt:lpstr>
      <vt:lpstr>Геометрия в ранний период своего развития достигла особенно высокого уровня в Египте</vt:lpstr>
      <vt:lpstr>Слайд 11</vt:lpstr>
      <vt:lpstr>Аполлоний Пергский – древнегреческий математик и астроном, ученик Евклида </vt:lpstr>
      <vt:lpstr>Слайд 13</vt:lpstr>
      <vt:lpstr>Слайд 14</vt:lpstr>
      <vt:lpstr>Церковный колокол – металлическое изделие в виде полого усечённого конуса с подвешенным внутри него для звона стержнем (языком) </vt:lpstr>
      <vt:lpstr>Слайд 16</vt:lpstr>
      <vt:lpstr>Слайд 17</vt:lpstr>
      <vt:lpstr>Слайд 18</vt:lpstr>
      <vt:lpstr>Рассмотрим преимущества использования предметов в форме конуса и докажем, что цветочная         упаковка конической формы гораздо экономичнее и практичнее упаковки в форме цилиндра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Выводы:</vt:lpstr>
      <vt:lpstr>Слайд 31</vt:lpstr>
      <vt:lpstr>Присмотритесь повнимательнее к окружающим нас предметам - и вы увидите много интересных и полезных вещей!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98</cp:revision>
  <dcterms:created xsi:type="dcterms:W3CDTF">2011-07-13T11:42:07Z</dcterms:created>
  <dcterms:modified xsi:type="dcterms:W3CDTF">2013-05-04T13:14:21Z</dcterms:modified>
</cp:coreProperties>
</file>