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74" r:id="rId6"/>
    <p:sldId id="293" r:id="rId7"/>
    <p:sldId id="275" r:id="rId8"/>
    <p:sldId id="299" r:id="rId9"/>
    <p:sldId id="276" r:id="rId10"/>
    <p:sldId id="300" r:id="rId11"/>
    <p:sldId id="277" r:id="rId12"/>
    <p:sldId id="278" r:id="rId13"/>
    <p:sldId id="279" r:id="rId14"/>
    <p:sldId id="280" r:id="rId15"/>
    <p:sldId id="301" r:id="rId16"/>
    <p:sldId id="281" r:id="rId17"/>
    <p:sldId id="282" r:id="rId18"/>
    <p:sldId id="283" r:id="rId19"/>
    <p:sldId id="284" r:id="rId20"/>
    <p:sldId id="286" r:id="rId21"/>
    <p:sldId id="285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4" r:id="rId30"/>
    <p:sldId id="265" r:id="rId31"/>
    <p:sldId id="295" r:id="rId32"/>
    <p:sldId id="266" r:id="rId33"/>
    <p:sldId id="267" r:id="rId34"/>
    <p:sldId id="268" r:id="rId35"/>
    <p:sldId id="289" r:id="rId36"/>
    <p:sldId id="298" r:id="rId37"/>
    <p:sldId id="269" r:id="rId38"/>
    <p:sldId id="297" r:id="rId39"/>
    <p:sldId id="270" r:id="rId40"/>
    <p:sldId id="294" r:id="rId41"/>
    <p:sldId id="271" r:id="rId42"/>
    <p:sldId id="296" r:id="rId43"/>
    <p:sldId id="287" r:id="rId44"/>
    <p:sldId id="273" r:id="rId45"/>
    <p:sldId id="288" r:id="rId46"/>
    <p:sldId id="290" r:id="rId47"/>
    <p:sldId id="291" r:id="rId48"/>
    <p:sldId id="272" r:id="rId49"/>
    <p:sldId id="292" r:id="rId5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79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а245 группа\наша газета 245\конституция\big_fut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Открытый классный час в 245 группе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895600"/>
            <a:ext cx="8062912" cy="3048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Тема</a:t>
            </a:r>
          </a:p>
          <a:p>
            <a:pPr algn="ctr"/>
            <a:r>
              <a:rPr lang="ru-RU" sz="5700" b="1" dirty="0" smtClean="0">
                <a:solidFill>
                  <a:schemeClr val="bg1"/>
                </a:solidFill>
              </a:rPr>
              <a:t> «понятие и виды </a:t>
            </a:r>
          </a:p>
          <a:p>
            <a:pPr algn="ctr"/>
            <a:r>
              <a:rPr lang="ru-RU" sz="5700" b="1" dirty="0" smtClean="0">
                <a:solidFill>
                  <a:schemeClr val="bg1"/>
                </a:solidFill>
              </a:rPr>
              <a:t>юридической ответственности»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состава правонарушения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09956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объект,</a:t>
            </a:r>
          </a:p>
          <a:p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chemeClr val="bg1"/>
                </a:solidFill>
              </a:rPr>
              <a:t>объективная сторона,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 субъект,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субъективная сторона.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2836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4400" b="1" dirty="0" smtClean="0"/>
              <a:t>Объект правонарушения</a:t>
            </a:r>
            <a:r>
              <a:rPr lang="ru-RU" sz="4400" dirty="0" smtClean="0"/>
              <a:t> - это область общественных отношений, регулируемых и охраняемых правом, в которой произошло деяние и (или) которой этим деянием причинен вред.( например, жизнь, здоровье, честь, достоинство)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:\а245 группа\кл час 010210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5216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rgbClr val="000000"/>
                </a:solidFill>
              </a:rPr>
              <a:t>Объективная сторона</a:t>
            </a:r>
            <a:r>
              <a:rPr lang="ru-RU" sz="4400" dirty="0" smtClean="0">
                <a:solidFill>
                  <a:srgbClr val="000000"/>
                </a:solidFill>
              </a:rPr>
              <a:t> - </a:t>
            </a:r>
            <a:r>
              <a:rPr lang="ru-RU" sz="4000" b="1" dirty="0" smtClean="0">
                <a:solidFill>
                  <a:srgbClr val="000000"/>
                </a:solidFill>
              </a:rPr>
              <a:t>характеристика деяния, способа его совершения (группой, систематически, повторно, с применением оружия, специальных технических средств), обстоятельств (во время эпидемии, в военное время, во время стихийных бедствий).</a:t>
            </a:r>
            <a:endParaRPr lang="ru-RU" sz="4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4102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800" b="1" dirty="0" smtClean="0"/>
              <a:t>Субъект правонарушения</a:t>
            </a:r>
            <a:r>
              <a:rPr lang="ru-RU" sz="4800" dirty="0" smtClean="0"/>
              <a:t> - кто совершил правонарушение, характеристика правонарушителя.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6360"/>
          </a:xfr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Субъективная сторона - формы вины.</a:t>
            </a:r>
          </a:p>
          <a:p>
            <a:pPr>
              <a:buNone/>
            </a:pPr>
            <a:r>
              <a:rPr lang="ru-RU" sz="4000" dirty="0" smtClean="0"/>
              <a:t>Различают вину в форме умысла и неосторожности 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(легкомыслие и небрежность).</a:t>
            </a:r>
            <a:endParaRPr lang="ru-RU" sz="4000" b="1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1828800" y="3810000"/>
            <a:ext cx="1524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4495800" y="3810000"/>
            <a:ext cx="1524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5216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800" dirty="0" smtClean="0"/>
              <a:t>Правонарушения делятся на преступления и проступки.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Преступлением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признается виновно совершенное общественно опасное деяние, запрещенное под угрозой наказания уголовным кодексом.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Правонарушением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- называется противоправное, виновное деяние деликтоспособных лиц, влекущее за собой юридическую ответственность.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а245 группа\наша газета 245\9 мая\конституция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296400" cy="701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0676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0000"/>
                </a:solidFill>
              </a:rPr>
              <a:t>Юридическая ответственность</a:t>
            </a:r>
            <a:endParaRPr lang="ru-RU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ОТВЕТСТВЕННОСТЬ - одна из основных юридических категорий, широко используемая в правоприменительной деятельности.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Однако сам термин "ответственность" многозначен и употребляется в различных аспектах.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Можно различать социальную, моральную, политическую, юридическую ответственность.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Социальная ответственность - обобщающее понятие, включающее все виды ответственности в обществе.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этой точки зрения моральная и юридическая ответственность - разновидности (формы) социальной ответственности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1427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Правонарушением</a:t>
            </a:r>
            <a:r>
              <a:rPr lang="ru-RU" sz="3600" b="1" dirty="0" smtClean="0"/>
              <a:t> называется виновное противоправное деяние, совершенное деликтоспособным лицом.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628570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Моральная ответственность </a:t>
            </a:r>
            <a:r>
              <a:rPr lang="ru-RU" dirty="0" smtClean="0"/>
              <a:t>-</a:t>
            </a:r>
            <a:r>
              <a:rPr lang="ru-RU" sz="3600" b="1" dirty="0" smtClean="0">
                <a:solidFill>
                  <a:srgbClr val="FFFF00"/>
                </a:solidFill>
              </a:rPr>
              <a:t>ответственность лица не только перед другими членами общества или социальными образованиями, но и нравственная ответственность перед самим собой, рассматриваемая как чувство долга, как "ответственное поведение", как моральная обязанность и готовность дать отчет в своих действиях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Юридическая ответственность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всегда следствие правонарушения, т.е. нарушения правовых предписаний, но не моральных запретов или велений нравственности (хотя последние в ряде случаев и лежат в основе юридических норм).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13330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Юридическая ответственность </a:t>
            </a:r>
            <a:r>
              <a:rPr lang="ru-RU" dirty="0" smtClean="0"/>
              <a:t>-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представляет собой одну из форм государственно-принудительного воздействия на нарушителей норм права, заключающуюся в применении к ним предусмотренных законом санкций - мер ответственности, влекущих для них дополнительные неблагоприятные последствия.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Виды юридической ответственности: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667000"/>
            <a:ext cx="7010400" cy="28315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Гражданско-правовая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Административная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Уголовная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Материальная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Дисциплинарная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Гражданско-правовая ответственность -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981200"/>
            <a:ext cx="8610600" cy="4031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одна из форм государственного принуждения,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состоящая во взыскании судом с правонарушителя в пользу потерпевшего имущественных санкций, перелагающих на правонарушителя невыгодные имущественные последствия его поведения и направленных на восстановление нарушенной имущественной сферы потерпевшего.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1427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Виды гражданско-правовой ответственности:</a:t>
            </a:r>
            <a:br>
              <a:rPr lang="ru-RU" dirty="0" smtClean="0"/>
            </a:br>
            <a:r>
              <a:rPr lang="ru-RU" dirty="0" smtClean="0"/>
              <a:t>1. договорная</a:t>
            </a:r>
            <a:br>
              <a:rPr lang="ru-RU" dirty="0" smtClean="0"/>
            </a:br>
            <a:r>
              <a:rPr lang="ru-RU" dirty="0" smtClean="0"/>
              <a:t>2.внедоговорная(деликтная)</a:t>
            </a:r>
            <a:br>
              <a:rPr lang="ru-RU" dirty="0" smtClean="0"/>
            </a:br>
            <a:r>
              <a:rPr lang="ru-RU" dirty="0" smtClean="0"/>
              <a:t>3.солидарная</a:t>
            </a:r>
            <a:br>
              <a:rPr lang="ru-RU" dirty="0" smtClean="0"/>
            </a:br>
            <a:r>
              <a:rPr lang="ru-RU" dirty="0" smtClean="0"/>
              <a:t>4. субсидиарная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Условия гражданско-правовой ответственности: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8458200" cy="48320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haroni" pitchFamily="2" charset="-79"/>
              </a:rPr>
              <a:t>1) противоправный характер поведения (действий или бездействия) лица, на которое предполагается возложить ответственность (либо наступление иных, специально предусмотренных законом или договором обстоятельств);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наличие у потерпевшего лица вреда или убытков;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причинная связь между противоправным поведением нарушителя и наступившими вредоносными последствиями;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вина правонарушителя.	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Административная ответственность -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2133600"/>
            <a:ext cx="8305801" cy="44012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вид юридической ответственности, который выражается в применении уполномоченным органом или должностным лицом административного наказания к лицу, совершившему правонарушение.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а245 группа\кл час 010210\1241087757-_aac4557+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057106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800" b="1" dirty="0" smtClean="0"/>
              <a:t>Возраст, с которого наступает административная ответственность</a:t>
            </a:r>
            <a:br>
              <a:rPr lang="ru-RU" sz="4800" b="1" dirty="0" smtClean="0"/>
            </a:br>
            <a:r>
              <a:rPr lang="ru-RU" sz="4800" b="1" dirty="0" smtClean="0"/>
              <a:t> </a:t>
            </a:r>
            <a:r>
              <a:rPr lang="ru-RU" sz="6000" b="1" dirty="0" smtClean="0"/>
              <a:t>16 лет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а245 группа\кл час 010210\1140013_1233570342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40890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216000" algn="ctr"/>
            <a:r>
              <a:rPr lang="ru-RU" sz="3200" b="1" dirty="0" smtClean="0"/>
              <a:t>Основные черты административной ответственности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905000"/>
            <a:ext cx="8763000" cy="501675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Административная ответственность устанавливается Федеральным законом об административном правонарушении;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Основанием административной ответственности является административный правонарушение;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Субъектами административных правонарушений могут быть как физические, так и юридические лица;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За административное правонарушение предусмотрено административное наказание;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Административное наказание применяется широким кругом уполномоченных органов и должностных лиц: суды, ОВД, налоговые органы и т.д.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Применение административного наказания не влечет судимости;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Меры административной ответственности применяются в соответствии с законодательством регламентирующим производство по делам об административных правонарушениях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285706"/>
          </a:xfrm>
          <a:ln w="28575"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200" dirty="0" smtClean="0"/>
              <a:t>                           Административные наказания:</a:t>
            </a:r>
            <a:br>
              <a:rPr lang="ru-RU" sz="2200" dirty="0" smtClean="0"/>
            </a:br>
            <a:r>
              <a:rPr lang="ru-RU" sz="2200" dirty="0" smtClean="0"/>
              <a:t>1) предупреждение;</a:t>
            </a:r>
            <a:br>
              <a:rPr lang="ru-RU" sz="2200" dirty="0" smtClean="0"/>
            </a:br>
            <a:r>
              <a:rPr lang="ru-RU" sz="2200" dirty="0" smtClean="0"/>
              <a:t>2) административный штраф;</a:t>
            </a:r>
            <a:br>
              <a:rPr lang="ru-RU" sz="2200" dirty="0" smtClean="0"/>
            </a:br>
            <a:r>
              <a:rPr lang="ru-RU" sz="2200" dirty="0" smtClean="0"/>
              <a:t>3) возмездное изъятие орудия совершения или предмета административного правонарушения;</a:t>
            </a:r>
            <a:br>
              <a:rPr lang="ru-RU" sz="2200" dirty="0" smtClean="0"/>
            </a:br>
            <a:r>
              <a:rPr lang="ru-RU" sz="2200" dirty="0" smtClean="0"/>
              <a:t>4) конфискация орудия совершения или предмета административного правонарушения;</a:t>
            </a:r>
            <a:br>
              <a:rPr lang="ru-RU" sz="2200" dirty="0" smtClean="0"/>
            </a:br>
            <a:r>
              <a:rPr lang="ru-RU" sz="2200" dirty="0" smtClean="0"/>
              <a:t>5) лишение специального права, предоставленного физическому лицу;</a:t>
            </a:r>
            <a:br>
              <a:rPr lang="ru-RU" sz="2200" dirty="0" smtClean="0"/>
            </a:br>
            <a:r>
              <a:rPr lang="ru-RU" sz="2200" dirty="0" smtClean="0"/>
              <a:t>6) административный арест;</a:t>
            </a:r>
            <a:br>
              <a:rPr lang="ru-RU" sz="2200" dirty="0" smtClean="0"/>
            </a:br>
            <a:r>
              <a:rPr lang="ru-RU" sz="2200" dirty="0" smtClean="0"/>
              <a:t>7) административное выдворение за пределы Российской Федерации иностранного гражданина или лица без гражданства;</a:t>
            </a:r>
            <a:br>
              <a:rPr lang="ru-RU" sz="2200" dirty="0" smtClean="0"/>
            </a:br>
            <a:r>
              <a:rPr lang="ru-RU" sz="2200" dirty="0" smtClean="0"/>
              <a:t>8) дисквалификация;</a:t>
            </a:r>
            <a:br>
              <a:rPr lang="ru-RU" sz="2200" dirty="0" smtClean="0"/>
            </a:br>
            <a:r>
              <a:rPr lang="ru-RU" sz="2200" dirty="0" smtClean="0"/>
              <a:t>9) административное приостановление 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14400" y="1600200"/>
            <a:ext cx="7238999" cy="2308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 мира по факту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953000"/>
            <a:ext cx="18192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953000"/>
            <a:ext cx="18192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:\а245 группа\кл час 010210\be2cd9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9809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100" b="1" dirty="0" smtClean="0"/>
              <a:t>Уголовная ответственность - это сложное социально-правовое последствие совершения преступления, которое включает: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1. обязанность лица дать отчет в содеянном перед государством;</a:t>
            </a:r>
            <a:br>
              <a:rPr lang="ru-RU" sz="3100" dirty="0" smtClean="0"/>
            </a:br>
            <a:r>
              <a:rPr lang="ru-RU" sz="3100" dirty="0" smtClean="0"/>
              <a:t>2. выраженную в судебном приговоре отрицательную оценку деяния;</a:t>
            </a:r>
            <a:br>
              <a:rPr lang="ru-RU" sz="3100" dirty="0" smtClean="0"/>
            </a:br>
            <a:r>
              <a:rPr lang="ru-RU" sz="3100" dirty="0" smtClean="0"/>
              <a:t>3. назначенное виновному наказание;</a:t>
            </a:r>
            <a:br>
              <a:rPr lang="ru-RU" sz="3100" dirty="0" smtClean="0"/>
            </a:br>
            <a:r>
              <a:rPr lang="ru-RU" sz="3100" dirty="0" smtClean="0"/>
              <a:t>4. судимость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:\а245 группа\кл час 010210\a6c62163aa60681a07d5b1543bb57075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257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Уголовная ответственность наступает с 16 лет, </a:t>
            </a:r>
            <a:br>
              <a:rPr lang="ru-RU" dirty="0" smtClean="0"/>
            </a:br>
            <a:r>
              <a:rPr lang="ru-RU" dirty="0" smtClean="0"/>
              <a:t>в исключительных случаях с 14 лет за совершение убийства, изнасилования, разбоя, вымогательства и других видов преступлений(ст.20 УК РФ)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а245 группа\кл час 010210\200802041351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52370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Уголовной ответственности подлежит только физическое вменяемое лицо, достигшее уголовно наказуемого возраста </a:t>
            </a:r>
            <a:br>
              <a:rPr lang="ru-RU" b="1" dirty="0" smtClean="0"/>
            </a:br>
            <a:r>
              <a:rPr lang="ru-RU" b="1" dirty="0" smtClean="0"/>
              <a:t>(14-16 лет)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а245 группа\кл час 010210\1259321862_b_1076701.jpg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980906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Действие</a:t>
            </a:r>
            <a:r>
              <a:rPr lang="ru-RU" dirty="0" smtClean="0"/>
              <a:t> - акт активного поведения (кража, драка, взятка, бандитизм, пиратство и т.п.).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4851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/>
              <a:t>Статистика преступлений по Лаишевскому району за 2009 год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905000"/>
            <a:ext cx="8382000" cy="440120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Всего совершено 643 преступления из них</a:t>
            </a:r>
          </a:p>
          <a:p>
            <a:r>
              <a:rPr lang="ru-RU" sz="2000" b="1" dirty="0" smtClean="0"/>
              <a:t>Особо тяжких 8</a:t>
            </a:r>
          </a:p>
          <a:p>
            <a:r>
              <a:rPr lang="ru-RU" sz="2000" b="1" dirty="0" smtClean="0"/>
              <a:t>Убийств 3</a:t>
            </a:r>
          </a:p>
          <a:p>
            <a:r>
              <a:rPr lang="ru-RU" sz="2000" b="1" dirty="0" smtClean="0"/>
              <a:t>Причинение тяжкого вреда здоровью 7</a:t>
            </a:r>
          </a:p>
          <a:p>
            <a:r>
              <a:rPr lang="ru-RU" sz="2000" b="1" dirty="0" smtClean="0"/>
              <a:t>Грабежей 19</a:t>
            </a:r>
          </a:p>
          <a:p>
            <a:r>
              <a:rPr lang="ru-RU" sz="2000" b="1" dirty="0" smtClean="0"/>
              <a:t>Разбоев 5</a:t>
            </a:r>
          </a:p>
          <a:p>
            <a:r>
              <a:rPr lang="ru-RU" sz="2000" b="1" dirty="0" smtClean="0"/>
              <a:t>Наркотики 5</a:t>
            </a:r>
          </a:p>
          <a:p>
            <a:pPr algn="ctr"/>
            <a:r>
              <a:rPr lang="ru-RU" sz="2000" b="1" dirty="0" smtClean="0"/>
              <a:t>Несовершеннолетними 29 из которых</a:t>
            </a:r>
          </a:p>
          <a:p>
            <a:r>
              <a:rPr lang="ru-RU" sz="2000" b="1" dirty="0" smtClean="0"/>
              <a:t>Тяжкий вред здоровью 2</a:t>
            </a:r>
          </a:p>
          <a:p>
            <a:r>
              <a:rPr lang="ru-RU" sz="2000" b="1" dirty="0" smtClean="0"/>
              <a:t>Изнасилование 1</a:t>
            </a:r>
          </a:p>
          <a:p>
            <a:r>
              <a:rPr lang="ru-RU" sz="2000" b="1" dirty="0" smtClean="0"/>
              <a:t>Разбой 2</a:t>
            </a:r>
          </a:p>
          <a:p>
            <a:r>
              <a:rPr lang="ru-RU" sz="2000" b="1" dirty="0" smtClean="0"/>
              <a:t>Грабеж 3</a:t>
            </a:r>
          </a:p>
          <a:p>
            <a:r>
              <a:rPr lang="ru-RU" sz="2000" b="1" dirty="0" smtClean="0"/>
              <a:t>Кража 12</a:t>
            </a:r>
          </a:p>
          <a:p>
            <a:r>
              <a:rPr lang="ru-RU" sz="2000" b="1" dirty="0" smtClean="0"/>
              <a:t>Убийство 1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543800" cy="31242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pPr marL="216000" algn="just"/>
            <a:r>
              <a:rPr lang="ru-RU" sz="6700" b="1" kern="0" dirty="0" smtClean="0">
                <a:latin typeface="Times New Roman" pitchFamily="18" charset="0"/>
                <a:cs typeface="Times New Roman" pitchFamily="18" charset="0"/>
              </a:rPr>
              <a:t>Nullum crimen, nulla poena, sine lege </a:t>
            </a:r>
            <a:r>
              <a:rPr lang="ru-RU" sz="5400" b="1" kern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kern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kern="0" dirty="0" smtClean="0">
                <a:latin typeface="Times New Roman" pitchFamily="18" charset="0"/>
                <a:cs typeface="Times New Roman" pitchFamily="18" charset="0"/>
              </a:rPr>
              <a:t>(лат. - без закона нет ни преступления, ни наказания)</a:t>
            </a:r>
            <a:endParaRPr lang="ru-RU" sz="4400" b="1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9047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u="sng" dirty="0" smtClean="0"/>
              <a:t>Материальная ответственность </a:t>
            </a:r>
            <a:r>
              <a:rPr lang="ru-RU" b="1" dirty="0" smtClean="0"/>
              <a:t>есть обязанность стороны трудового договора, причинившей ущерб (вред) другой стороне возместить его в размере и порядке, установленном законодательством.</a:t>
            </a:r>
            <a:endParaRPr lang="ru-RU" b="1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5999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Материальная ответственность работника перед работодателем за причиненный ущерб бывает следующих видов: ограниченная;</a:t>
            </a:r>
            <a:br>
              <a:rPr lang="ru-RU" b="1" dirty="0" smtClean="0"/>
            </a:br>
            <a:r>
              <a:rPr lang="ru-RU" b="1" dirty="0" smtClean="0"/>
              <a:t>полная; </a:t>
            </a:r>
            <a:br>
              <a:rPr lang="ru-RU" b="1" dirty="0" smtClean="0"/>
            </a:br>
            <a:r>
              <a:rPr lang="ru-RU" b="1" dirty="0" smtClean="0"/>
              <a:t>коллективная; индивидуальная.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20950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Дисциплинарная ответственность представляет собой обязанность работника понести наказание, предусмотренное нормами трудового права, за противоправное неисполнение своих трудовых обязанностей.</a:t>
            </a:r>
            <a:endParaRPr lang="ru-RU" b="1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01850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Определите вид юридической ответственности в следующих случаях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514600"/>
            <a:ext cx="9144000" cy="397031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1. Сидоров пришел на работу на 2 часа позже.</a:t>
            </a:r>
          </a:p>
          <a:p>
            <a:pPr algn="just"/>
            <a:r>
              <a:rPr lang="ru-RU" sz="2800" b="1" dirty="0" smtClean="0"/>
              <a:t>2.Студент украл кошелек, в котором находилось 700 рублей.</a:t>
            </a:r>
          </a:p>
          <a:p>
            <a:pPr algn="just"/>
            <a:r>
              <a:rPr lang="ru-RU" sz="2800" b="1" dirty="0" smtClean="0"/>
              <a:t>3. ОАО «Луч» не оплатило в срок ООО «Сапфир», полученную от них продукцию.</a:t>
            </a:r>
          </a:p>
          <a:p>
            <a:pPr algn="just"/>
            <a:r>
              <a:rPr lang="ru-RU" sz="2800" b="1" dirty="0" smtClean="0"/>
              <a:t>4.Ученик 7кл. пропустил занятие в школе.</a:t>
            </a:r>
          </a:p>
          <a:p>
            <a:pPr algn="just"/>
            <a:r>
              <a:rPr lang="ru-RU" sz="2800" b="1" dirty="0" smtClean="0"/>
              <a:t>5. Петров нанес телесные повреждения Миронову, в результате чего Миронов скончался.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6133306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8000" b="1" dirty="0" smtClean="0"/>
              <a:t>Спасибо</a:t>
            </a:r>
            <a:br>
              <a:rPr lang="ru-RU" sz="8000" b="1" dirty="0" smtClean="0"/>
            </a:br>
            <a:r>
              <a:rPr lang="ru-RU" sz="8000" b="1" dirty="0" smtClean="0"/>
              <a:t> за внимание!!!!</a:t>
            </a:r>
            <a:endParaRPr lang="ru-RU" sz="8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:\а245 группа\кл час 010210\Безимени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90470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Бездействие признается деянием, если по служебному долгу или по ситуации нужно было что-то сделать, но сделано не было (прогул, халатность должностного лица, уклонение от уплаты налогов, проезд без билета в общественном транспорте, оставление человека в опасном для жизни или здоровья состоянии без помощи и т.п.).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:\а245 группа\кл час 010210\584546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05710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Вина</a:t>
            </a:r>
            <a:r>
              <a:rPr lang="ru-RU" b="1" dirty="0" smtClean="0"/>
              <a:t> - это психическое отношение лица к собственному поведению и к его результатам, в котором выражено отрицательное или легкомысленное отношение к праву, к интересам общества и государства, к правам и свободам других лиц.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20950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Деликтоспособностью </a:t>
            </a:r>
            <a:r>
              <a:rPr lang="ru-RU" dirty="0" smtClean="0">
                <a:solidFill>
                  <a:srgbClr val="C00000"/>
                </a:solidFill>
              </a:rPr>
              <a:t>называется признанная законом способность лица сознавать значение своих противоправных деяний и нести за них юридическую ответственность.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674</TotalTime>
  <Words>939</Words>
  <PresentationFormat>Экран (4:3)</PresentationFormat>
  <Paragraphs>92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46</vt:i4>
      </vt:variant>
    </vt:vector>
  </HeadingPairs>
  <TitlesOfParts>
    <vt:vector size="50" baseType="lpstr">
      <vt:lpstr>Яркая</vt:lpstr>
      <vt:lpstr>Апекс</vt:lpstr>
      <vt:lpstr>Бумажная</vt:lpstr>
      <vt:lpstr>Городская</vt:lpstr>
      <vt:lpstr>Открытый классный час в 245 группе</vt:lpstr>
      <vt:lpstr>Правонарушением называется виновное противоправное деяние, совершенное деликтоспособным лицом.</vt:lpstr>
      <vt:lpstr>Слайд 3</vt:lpstr>
      <vt:lpstr>Действие - акт активного поведения (кража, драка, взятка, бандитизм, пиратство и т.п.). </vt:lpstr>
      <vt:lpstr>Слайд 5</vt:lpstr>
      <vt:lpstr>Бездействие признается деянием, если по служебному долгу или по ситуации нужно было что-то сделать, но сделано не было (прогул, халатность должностного лица, уклонение от уплаты налогов, проезд без билета в общественном транспорте, оставление человека в опасном для жизни или здоровья состоянии без помощи и т.п.).</vt:lpstr>
      <vt:lpstr>Слайд 7</vt:lpstr>
      <vt:lpstr>Вина - это психическое отношение лица к собственному поведению и к его результатам, в котором выражено отрицательное или легкомысленное отношение к праву, к интересам общества и государства, к правам и свободам других лиц.</vt:lpstr>
      <vt:lpstr>Деликтоспособностью называется признанная законом способность лица сознавать значение своих противоправных деяний и нести за них юридическую ответственность. </vt:lpstr>
      <vt:lpstr>состава правонарушения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Юридическая ответственность</vt:lpstr>
      <vt:lpstr>Слайд 19</vt:lpstr>
      <vt:lpstr>Моральная ответственность -ответственность лица не только перед другими членами общества или социальными образованиями, но и нравственная ответственность перед самим собой, рассматриваемая как чувство долга, как "ответственное поведение", как моральная обязанность и готовность дать отчет в своих действиях</vt:lpstr>
      <vt:lpstr>Юридическая ответственность - всегда следствие правонарушения, т.е. нарушения правовых предписаний, но не моральных запретов или велений нравственности (хотя последние в ряде случаев и лежат в основе юридических норм).</vt:lpstr>
      <vt:lpstr>Юридическая ответственность -  представляет собой одну из форм государственно-принудительного воздействия на нарушителей норм права, заключающуюся в применении к ним предусмотренных законом санкций - мер ответственности, влекущих для них дополнительные неблагоприятные последствия. </vt:lpstr>
      <vt:lpstr>Виды юридической ответственности:</vt:lpstr>
      <vt:lpstr>Гражданско-правовая ответственность - </vt:lpstr>
      <vt:lpstr>Виды гражданско-правовой ответственности: 1. договорная 2.внедоговорная(деликтная) 3.солидарная 4. субсидиарная </vt:lpstr>
      <vt:lpstr>Условия гражданско-правовой ответственности:</vt:lpstr>
      <vt:lpstr>Административная ответственность - </vt:lpstr>
      <vt:lpstr>Слайд 28</vt:lpstr>
      <vt:lpstr>Возраст, с которого наступает административная ответственность  16 лет.</vt:lpstr>
      <vt:lpstr>Основные черты административной ответственности</vt:lpstr>
      <vt:lpstr>                           Административные наказания: 1) предупреждение; 2) административный штраф; 3) возмездное изъятие орудия совершения или предмета административного правонарушения; 4) конфискация орудия совершения или предмета административного правонарушения; 5) лишение специального права, предоставленного физическому лицу; 6) административный арест; 7) административное выдворение за пределы Российской Федерации иностранного гражданина или лица без гражданства; 8) дисквалификация; 9) административное приостановление деятельности. </vt:lpstr>
      <vt:lpstr>Слайд 32</vt:lpstr>
      <vt:lpstr>Слайд 33</vt:lpstr>
      <vt:lpstr> Уголовная ответственность - это сложное социально-правовое последствие совершения преступления, которое включает: 1. обязанность лица дать отчет в содеянном перед государством; 2. выраженную в судебном приговоре отрицательную оценку деяния; 3. назначенное виновному наказание; 4. судимость</vt:lpstr>
      <vt:lpstr>Слайд 35</vt:lpstr>
      <vt:lpstr>Уголовная ответственность наступает с 16 лет,  в исключительных случаях с 14 лет за совершение убийства, изнасилования, разбоя, вымогательства и других видов преступлений(ст.20 УК РФ) </vt:lpstr>
      <vt:lpstr>Слайд 37</vt:lpstr>
      <vt:lpstr>Уголовной ответственности подлежит только физическое вменяемое лицо, достигшее уголовно наказуемого возраста  (14-16 лет)</vt:lpstr>
      <vt:lpstr>Слайд 39</vt:lpstr>
      <vt:lpstr>Статистика преступлений по Лаишевскому району за 2009 год</vt:lpstr>
      <vt:lpstr>Nullum crimen, nulla poena, sine lege  (лат. - без закона нет ни преступления, ни наказания)</vt:lpstr>
      <vt:lpstr>Материальная ответственность есть обязанность стороны трудового договора, причинившей ущерб (вред) другой стороне возместить его в размере и порядке, установленном законодательством.</vt:lpstr>
      <vt:lpstr>Материальная ответственность работника перед работодателем за причиненный ущерб бывает следующих видов: ограниченная; полная;  коллективная; индивидуальная. </vt:lpstr>
      <vt:lpstr>Дисциплинарная ответственность представляет собой обязанность работника понести наказание, предусмотренное нормами трудового права, за противоправное неисполнение своих трудовых обязанностей.</vt:lpstr>
      <vt:lpstr>Определите вид юридической ответственности в следующих случаях</vt:lpstr>
      <vt:lpstr>Спасибо  за внимание!!!!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классный час в 245 группе</dc:title>
  <dc:creator>нина владимировна</dc:creator>
  <cp:lastModifiedBy>User</cp:lastModifiedBy>
  <cp:revision>71</cp:revision>
  <dcterms:created xsi:type="dcterms:W3CDTF">2010-02-02T13:43:21Z</dcterms:created>
  <dcterms:modified xsi:type="dcterms:W3CDTF">2010-02-05T07:40:05Z</dcterms:modified>
</cp:coreProperties>
</file>