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1" r:id="rId4"/>
    <p:sldId id="273" r:id="rId5"/>
    <p:sldId id="258" r:id="rId6"/>
    <p:sldId id="259" r:id="rId7"/>
    <p:sldId id="260" r:id="rId8"/>
    <p:sldId id="264" r:id="rId9"/>
    <p:sldId id="261" r:id="rId10"/>
    <p:sldId id="262" r:id="rId11"/>
    <p:sldId id="263" r:id="rId12"/>
    <p:sldId id="265" r:id="rId13"/>
    <p:sldId id="266" r:id="rId14"/>
    <p:sldId id="267" r:id="rId15"/>
    <p:sldId id="269"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176" autoAdjust="0"/>
    <p:restoredTop sz="94660"/>
  </p:normalViewPr>
  <p:slideViewPr>
    <p:cSldViewPr>
      <p:cViewPr varScale="1">
        <p:scale>
          <a:sx n="68" d="100"/>
          <a:sy n="68" d="100"/>
        </p:scale>
        <p:origin x="-142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22AE3C9-91CB-4843-B256-DDF57C816BD4}" type="datetimeFigureOut">
              <a:rPr lang="ru-RU" smtClean="0"/>
              <a:pPr/>
              <a:t>22.11.2012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22A774D4-9276-40CA-905F-240D721CDA80}"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22AE3C9-91CB-4843-B256-DDF57C816BD4}" type="datetimeFigureOut">
              <a:rPr lang="ru-RU" smtClean="0"/>
              <a:pPr/>
              <a:t>22.11.2012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22A774D4-9276-40CA-905F-240D721CDA80}"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22AE3C9-91CB-4843-B256-DDF57C816BD4}" type="datetimeFigureOut">
              <a:rPr lang="ru-RU" smtClean="0"/>
              <a:pPr/>
              <a:t>22.11.2012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22A774D4-9276-40CA-905F-240D721CDA80}"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22AE3C9-91CB-4843-B256-DDF57C816BD4}" type="datetimeFigureOut">
              <a:rPr lang="ru-RU" smtClean="0"/>
              <a:pPr/>
              <a:t>22.11.2012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22A774D4-9276-40CA-905F-240D721CDA80}"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22AE3C9-91CB-4843-B256-DDF57C816BD4}" type="datetimeFigureOut">
              <a:rPr lang="ru-RU" smtClean="0"/>
              <a:pPr/>
              <a:t>22.11.2012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22A774D4-9276-40CA-905F-240D721CDA80}"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22AE3C9-91CB-4843-B256-DDF57C816BD4}" type="datetimeFigureOut">
              <a:rPr lang="ru-RU" smtClean="0"/>
              <a:pPr/>
              <a:t>22.11.2012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22A774D4-9276-40CA-905F-240D721CDA80}"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22AE3C9-91CB-4843-B256-DDF57C816BD4}" type="datetimeFigureOut">
              <a:rPr lang="ru-RU" smtClean="0"/>
              <a:pPr/>
              <a:t>22.11.2012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22A774D4-9276-40CA-905F-240D721CDA80}"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22AE3C9-91CB-4843-B256-DDF57C816BD4}" type="datetimeFigureOut">
              <a:rPr lang="ru-RU" smtClean="0"/>
              <a:pPr/>
              <a:t>22.11.2012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22A774D4-9276-40CA-905F-240D721CDA80}"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22AE3C9-91CB-4843-B256-DDF57C816BD4}" type="datetimeFigureOut">
              <a:rPr lang="ru-RU" smtClean="0"/>
              <a:pPr/>
              <a:t>22.11.2012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22A774D4-9276-40CA-905F-240D721CDA80}"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22AE3C9-91CB-4843-B256-DDF57C816BD4}" type="datetimeFigureOut">
              <a:rPr lang="ru-RU" smtClean="0"/>
              <a:pPr/>
              <a:t>22.11.2012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22A774D4-9276-40CA-905F-240D721CDA80}"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22AE3C9-91CB-4843-B256-DDF57C816BD4}" type="datetimeFigureOut">
              <a:rPr lang="ru-RU" smtClean="0"/>
              <a:pPr/>
              <a:t>22.11.2012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22A774D4-9276-40CA-905F-240D721CDA80}"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1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2AE3C9-91CB-4843-B256-DDF57C816BD4}" type="datetimeFigureOut">
              <a:rPr lang="ru-RU" smtClean="0"/>
              <a:pPr/>
              <a:t>22.11.2012</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774D4-9276-40CA-905F-240D721CDA80}"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hyperlink" Target="http://ru.wikipedia.org/wiki/%D0%91%D0%B8%D1%81%D0%B5%D1%80"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1571612"/>
            <a:ext cx="7772400" cy="1470025"/>
          </a:xfrm>
        </p:spPr>
        <p:txBody>
          <a:bodyPr>
            <a:normAutofit fontScale="90000"/>
          </a:bodyPr>
          <a:lstStyle/>
          <a:p>
            <a:r>
              <a:rPr lang="ru-RU" sz="6000" dirty="0" smtClean="0"/>
              <a:t>Творческий проект на тему: «</a:t>
            </a:r>
            <a:r>
              <a:rPr lang="ru-RU" sz="6000" dirty="0" err="1" smtClean="0"/>
              <a:t>Бисероплетение</a:t>
            </a:r>
            <a:r>
              <a:rPr lang="ru-RU" sz="6000" dirty="0" smtClean="0"/>
              <a:t>»</a:t>
            </a:r>
            <a:br>
              <a:rPr lang="ru-RU" sz="6000" dirty="0" smtClean="0"/>
            </a:br>
            <a:endParaRPr lang="ru-RU" sz="6000" dirty="0"/>
          </a:p>
        </p:txBody>
      </p:sp>
      <p:sp>
        <p:nvSpPr>
          <p:cNvPr id="3" name="Подзаголовок 2"/>
          <p:cNvSpPr>
            <a:spLocks noGrp="1"/>
          </p:cNvSpPr>
          <p:nvPr>
            <p:ph type="subTitle" idx="1"/>
          </p:nvPr>
        </p:nvSpPr>
        <p:spPr>
          <a:xfrm>
            <a:off x="2743200" y="3714752"/>
            <a:ext cx="6400800" cy="1752600"/>
          </a:xfrm>
        </p:spPr>
        <p:txBody>
          <a:bodyPr>
            <a:normAutofit lnSpcReduction="10000"/>
          </a:bodyPr>
          <a:lstStyle/>
          <a:p>
            <a:r>
              <a:rPr lang="ru-RU" sz="2400" dirty="0" smtClean="0">
                <a:solidFill>
                  <a:schemeClr val="tx1"/>
                </a:solidFill>
              </a:rPr>
              <a:t>Выполнила ученица 11 А класса </a:t>
            </a:r>
          </a:p>
          <a:p>
            <a:r>
              <a:rPr lang="ru-RU" sz="2400" dirty="0" smtClean="0">
                <a:solidFill>
                  <a:schemeClr val="tx1"/>
                </a:solidFill>
              </a:rPr>
              <a:t>МБОУ СОШ №4 г.Азнакаево РТ</a:t>
            </a:r>
          </a:p>
          <a:p>
            <a:r>
              <a:rPr lang="ru-RU" sz="2400" dirty="0" smtClean="0">
                <a:solidFill>
                  <a:schemeClr val="tx1"/>
                </a:solidFill>
              </a:rPr>
              <a:t>Ибрагимова Юлия</a:t>
            </a:r>
          </a:p>
          <a:p>
            <a:r>
              <a:rPr lang="ru-RU" sz="2400" dirty="0" smtClean="0">
                <a:solidFill>
                  <a:schemeClr val="tx1"/>
                </a:solidFill>
              </a:rPr>
              <a:t>Преподаватель </a:t>
            </a:r>
            <a:r>
              <a:rPr lang="ru-RU" sz="2400" dirty="0" err="1" smtClean="0">
                <a:solidFill>
                  <a:schemeClr val="tx1"/>
                </a:solidFill>
              </a:rPr>
              <a:t>Галиева</a:t>
            </a:r>
            <a:r>
              <a:rPr lang="ru-RU" sz="2400" dirty="0" smtClean="0">
                <a:solidFill>
                  <a:schemeClr val="tx1"/>
                </a:solidFill>
              </a:rPr>
              <a:t> Лилия </a:t>
            </a:r>
            <a:r>
              <a:rPr lang="ru-RU" sz="2400" dirty="0" err="1" smtClean="0">
                <a:solidFill>
                  <a:schemeClr val="tx1"/>
                </a:solidFill>
              </a:rPr>
              <a:t>Раефовна</a:t>
            </a:r>
            <a:r>
              <a:rPr lang="ru-RU" sz="2400" dirty="0" smtClean="0">
                <a:solidFill>
                  <a:schemeClr val="tx1"/>
                </a:solidFill>
              </a:rPr>
              <a:t>.</a:t>
            </a:r>
            <a:endParaRPr lang="ru-RU" sz="24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ru-RU" sz="3200" b="1" dirty="0" smtClean="0"/>
              <a:t>Украшения</a:t>
            </a:r>
            <a:r>
              <a:rPr lang="ru-RU" sz="3200" dirty="0" smtClean="0"/>
              <a:t> </a:t>
            </a:r>
            <a:r>
              <a:rPr lang="ru-RU" sz="3200" b="1" dirty="0" smtClean="0"/>
              <a:t>из</a:t>
            </a:r>
            <a:r>
              <a:rPr lang="ru-RU" sz="3200" dirty="0" smtClean="0"/>
              <a:t> </a:t>
            </a:r>
            <a:r>
              <a:rPr lang="ru-RU" sz="3200" b="1" dirty="0" smtClean="0"/>
              <a:t>бисера</a:t>
            </a:r>
            <a:r>
              <a:rPr lang="ru-RU" sz="3200" dirty="0" smtClean="0"/>
              <a:t/>
            </a:r>
            <a:br>
              <a:rPr lang="ru-RU" sz="3200" dirty="0" smtClean="0"/>
            </a:br>
            <a:endParaRPr lang="ru-RU" sz="3200" dirty="0"/>
          </a:p>
        </p:txBody>
      </p:sp>
      <p:sp>
        <p:nvSpPr>
          <p:cNvPr id="3" name="Содержимое 2"/>
          <p:cNvSpPr>
            <a:spLocks noGrp="1"/>
          </p:cNvSpPr>
          <p:nvPr>
            <p:ph idx="1"/>
          </p:nvPr>
        </p:nvSpPr>
        <p:spPr>
          <a:xfrm>
            <a:off x="214282" y="857232"/>
            <a:ext cx="8229600" cy="4525963"/>
          </a:xfrm>
        </p:spPr>
        <p:txBody>
          <a:bodyPr>
            <a:normAutofit/>
          </a:bodyPr>
          <a:lstStyle/>
          <a:p>
            <a:pPr>
              <a:buNone/>
            </a:pPr>
            <a:r>
              <a:rPr lang="ru-RU" sz="2000" dirty="0" smtClean="0"/>
              <a:t>            Украшения – это одна из слабостей любой современной девушки. Однако просто пойти и купить очередной браслет или ожерелье уже не так интересно. Да и перед подругами хотелось бы похвастаться  какой-нибудь особенной и уникальной вещицей. Поэтому сделать украшения своими руками, например, из бисера – это отличный шанс обзавестись  действительно необычным  аксессуаром , непохожим на остальные.</a:t>
            </a:r>
          </a:p>
          <a:p>
            <a:pPr>
              <a:buNone/>
            </a:pPr>
            <a:r>
              <a:rPr lang="ru-RU" sz="2000" dirty="0" smtClean="0"/>
              <a:t>Образцы украшений :</a:t>
            </a:r>
            <a:endParaRPr lang="ru-RU" sz="2000" dirty="0"/>
          </a:p>
        </p:txBody>
      </p:sp>
      <p:pic>
        <p:nvPicPr>
          <p:cNvPr id="4" name="Рисунок 3" descr="PC-img126.jpg"/>
          <p:cNvPicPr>
            <a:picLocks noChangeAspect="1"/>
          </p:cNvPicPr>
          <p:nvPr/>
        </p:nvPicPr>
        <p:blipFill>
          <a:blip r:embed="rId2"/>
          <a:stretch>
            <a:fillRect/>
          </a:stretch>
        </p:blipFill>
        <p:spPr>
          <a:xfrm>
            <a:off x="214282" y="3500438"/>
            <a:ext cx="2857520" cy="2857520"/>
          </a:xfrm>
          <a:prstGeom prst="rect">
            <a:avLst/>
          </a:prstGeom>
        </p:spPr>
      </p:pic>
      <p:pic>
        <p:nvPicPr>
          <p:cNvPr id="5" name="Рисунок 4" descr="jeannette_03.jpg"/>
          <p:cNvPicPr>
            <a:picLocks noChangeAspect="1"/>
          </p:cNvPicPr>
          <p:nvPr/>
        </p:nvPicPr>
        <p:blipFill>
          <a:blip r:embed="rId3"/>
          <a:stretch>
            <a:fillRect/>
          </a:stretch>
        </p:blipFill>
        <p:spPr>
          <a:xfrm>
            <a:off x="6072198" y="3500438"/>
            <a:ext cx="2928958" cy="2786082"/>
          </a:xfrm>
          <a:prstGeom prst="rect">
            <a:avLst/>
          </a:prstGeom>
        </p:spPr>
      </p:pic>
      <p:pic>
        <p:nvPicPr>
          <p:cNvPr id="6" name="Рисунок 5" descr="k-20.jpg"/>
          <p:cNvPicPr>
            <a:picLocks noChangeAspect="1"/>
          </p:cNvPicPr>
          <p:nvPr/>
        </p:nvPicPr>
        <p:blipFill>
          <a:blip r:embed="rId4"/>
          <a:stretch>
            <a:fillRect/>
          </a:stretch>
        </p:blipFill>
        <p:spPr>
          <a:xfrm>
            <a:off x="3286116" y="3571876"/>
            <a:ext cx="2547938" cy="250031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8229600" cy="939784"/>
          </a:xfrm>
        </p:spPr>
        <p:txBody>
          <a:bodyPr>
            <a:normAutofit/>
          </a:bodyPr>
          <a:lstStyle/>
          <a:p>
            <a:r>
              <a:rPr lang="ru-RU" sz="4000" dirty="0" smtClean="0"/>
              <a:t>Цветы и деревья из бисера</a:t>
            </a:r>
            <a:endParaRPr lang="ru-RU" sz="4000" dirty="0"/>
          </a:p>
        </p:txBody>
      </p:sp>
      <p:sp>
        <p:nvSpPr>
          <p:cNvPr id="3" name="Содержимое 2"/>
          <p:cNvSpPr>
            <a:spLocks noGrp="1"/>
          </p:cNvSpPr>
          <p:nvPr>
            <p:ph idx="1"/>
          </p:nvPr>
        </p:nvSpPr>
        <p:spPr>
          <a:xfrm>
            <a:off x="214282" y="1071546"/>
            <a:ext cx="8229600" cy="4525963"/>
          </a:xfrm>
        </p:spPr>
        <p:txBody>
          <a:bodyPr/>
          <a:lstStyle/>
          <a:p>
            <a:pPr>
              <a:buNone/>
            </a:pPr>
            <a:r>
              <a:rPr lang="ru-RU" sz="1800" b="1" dirty="0" smtClean="0"/>
              <a:t>Цветы , букеты и деревья выполненные из бисера</a:t>
            </a:r>
          </a:p>
          <a:p>
            <a:pPr>
              <a:buNone/>
            </a:pPr>
            <a:r>
              <a:rPr lang="ru-RU" sz="1800" dirty="0" smtClean="0"/>
              <a:t>        Фантазия человека безгранична. Убедиться в этом можно, увидев сказочно красивые цветы из бисера. Используя всего несколько техник плетения, мастера </a:t>
            </a:r>
            <a:r>
              <a:rPr lang="ru-RU" sz="1800" dirty="0" err="1" smtClean="0"/>
              <a:t>бисероплетения</a:t>
            </a:r>
            <a:r>
              <a:rPr lang="ru-RU" sz="1800" dirty="0" smtClean="0"/>
              <a:t> добиваются фантастического сходства с оригиналом. </a:t>
            </a:r>
          </a:p>
          <a:p>
            <a:pPr>
              <a:buNone/>
            </a:pPr>
            <a:r>
              <a:rPr lang="ru-RU" sz="1800" dirty="0" smtClean="0"/>
              <a:t>         Деревья, так же как и цветы, волнуют воображение рукодельниц.</a:t>
            </a:r>
          </a:p>
          <a:p>
            <a:pPr>
              <a:buNone/>
            </a:pPr>
            <a:endParaRPr lang="ru-RU" sz="1800" dirty="0" smtClean="0"/>
          </a:p>
          <a:p>
            <a:pPr>
              <a:buNone/>
            </a:pPr>
            <a:endParaRPr lang="ru-RU" sz="1800" dirty="0" smtClean="0"/>
          </a:p>
          <a:p>
            <a:pPr>
              <a:buNone/>
            </a:pPr>
            <a:endParaRPr lang="ru-RU" dirty="0"/>
          </a:p>
        </p:txBody>
      </p:sp>
      <p:pic>
        <p:nvPicPr>
          <p:cNvPr id="4" name="Рисунок 3" descr="76238085_1245162342_80a3f2cc13fef9b9f9.jpg"/>
          <p:cNvPicPr>
            <a:picLocks noChangeAspect="1"/>
          </p:cNvPicPr>
          <p:nvPr/>
        </p:nvPicPr>
        <p:blipFill>
          <a:blip r:embed="rId2"/>
          <a:stretch>
            <a:fillRect/>
          </a:stretch>
        </p:blipFill>
        <p:spPr>
          <a:xfrm>
            <a:off x="2786050" y="2786058"/>
            <a:ext cx="3143272" cy="3620015"/>
          </a:xfrm>
          <a:prstGeom prst="rect">
            <a:avLst/>
          </a:prstGeom>
        </p:spPr>
      </p:pic>
      <p:pic>
        <p:nvPicPr>
          <p:cNvPr id="5" name="Рисунок 4" descr="63583538_1---.jpg"/>
          <p:cNvPicPr>
            <a:picLocks noChangeAspect="1"/>
          </p:cNvPicPr>
          <p:nvPr/>
        </p:nvPicPr>
        <p:blipFill>
          <a:blip r:embed="rId3"/>
          <a:stretch>
            <a:fillRect/>
          </a:stretch>
        </p:blipFill>
        <p:spPr>
          <a:xfrm>
            <a:off x="285720" y="3143248"/>
            <a:ext cx="2290768" cy="2768300"/>
          </a:xfrm>
          <a:prstGeom prst="rect">
            <a:avLst/>
          </a:prstGeom>
        </p:spPr>
      </p:pic>
      <p:pic>
        <p:nvPicPr>
          <p:cNvPr id="6" name="Рисунок 5" descr="biser.info_9290_cvetushheje-derevo_1235748525.preview.jpg"/>
          <p:cNvPicPr>
            <a:picLocks noChangeAspect="1"/>
          </p:cNvPicPr>
          <p:nvPr/>
        </p:nvPicPr>
        <p:blipFill>
          <a:blip r:embed="rId4"/>
          <a:stretch>
            <a:fillRect/>
          </a:stretch>
        </p:blipFill>
        <p:spPr>
          <a:xfrm>
            <a:off x="6286512" y="2714620"/>
            <a:ext cx="2643206" cy="391953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2852"/>
            <a:ext cx="8229600" cy="1143000"/>
          </a:xfrm>
        </p:spPr>
        <p:txBody>
          <a:bodyPr>
            <a:normAutofit/>
          </a:bodyPr>
          <a:lstStyle/>
          <a:p>
            <a:r>
              <a:rPr lang="ru-RU" sz="4000" dirty="0" smtClean="0"/>
              <a:t>Подарки и сувениры</a:t>
            </a:r>
            <a:endParaRPr lang="ru-RU" sz="4000" dirty="0"/>
          </a:p>
        </p:txBody>
      </p:sp>
      <p:sp>
        <p:nvSpPr>
          <p:cNvPr id="3" name="Содержимое 2"/>
          <p:cNvSpPr>
            <a:spLocks noGrp="1"/>
          </p:cNvSpPr>
          <p:nvPr>
            <p:ph idx="1"/>
          </p:nvPr>
        </p:nvSpPr>
        <p:spPr>
          <a:xfrm>
            <a:off x="0" y="1142984"/>
            <a:ext cx="8229600" cy="4525963"/>
          </a:xfrm>
        </p:spPr>
        <p:txBody>
          <a:bodyPr>
            <a:normAutofit/>
          </a:bodyPr>
          <a:lstStyle/>
          <a:p>
            <a:pPr>
              <a:buNone/>
            </a:pPr>
            <a:r>
              <a:rPr lang="ru-RU" sz="2000" dirty="0" smtClean="0"/>
              <a:t>Возможности бисера безграничны. Человек может воплотить из бисера все что ни пожелает. Используя самые разнообразные техники, для украшения домашнего интерьера, создания уюта можно сплести салфетки, разнообразные шкатулочки, корзиночки, брелоки,  вазы, рамки для фотографий и многое </a:t>
            </a:r>
            <a:r>
              <a:rPr lang="ru-RU" sz="2000" dirty="0" err="1" smtClean="0"/>
              <a:t>многое</a:t>
            </a:r>
            <a:r>
              <a:rPr lang="ru-RU" sz="2000" dirty="0" smtClean="0"/>
              <a:t> другое.</a:t>
            </a:r>
            <a:endParaRPr lang="ru-RU" sz="2000" dirty="0"/>
          </a:p>
        </p:txBody>
      </p:sp>
      <p:pic>
        <p:nvPicPr>
          <p:cNvPr id="4" name="Рисунок 3" descr="0.jpg"/>
          <p:cNvPicPr>
            <a:picLocks noChangeAspect="1"/>
          </p:cNvPicPr>
          <p:nvPr/>
        </p:nvPicPr>
        <p:blipFill>
          <a:blip r:embed="rId2"/>
          <a:stretch>
            <a:fillRect/>
          </a:stretch>
        </p:blipFill>
        <p:spPr>
          <a:xfrm>
            <a:off x="2786050" y="4714884"/>
            <a:ext cx="2286016" cy="1860817"/>
          </a:xfrm>
          <a:prstGeom prst="rect">
            <a:avLst/>
          </a:prstGeom>
        </p:spPr>
      </p:pic>
      <p:pic>
        <p:nvPicPr>
          <p:cNvPr id="6" name="Рисунок 5" descr="_________________4e774564d298d_400x400.jpg"/>
          <p:cNvPicPr>
            <a:picLocks noChangeAspect="1"/>
          </p:cNvPicPr>
          <p:nvPr/>
        </p:nvPicPr>
        <p:blipFill>
          <a:blip r:embed="rId3"/>
          <a:stretch>
            <a:fillRect/>
          </a:stretch>
        </p:blipFill>
        <p:spPr>
          <a:xfrm>
            <a:off x="6357950" y="3000372"/>
            <a:ext cx="2286016" cy="3258426"/>
          </a:xfrm>
          <a:prstGeom prst="rect">
            <a:avLst/>
          </a:prstGeom>
        </p:spPr>
      </p:pic>
      <p:pic>
        <p:nvPicPr>
          <p:cNvPr id="7" name="Рисунок 6" descr="mishka_04.jpg"/>
          <p:cNvPicPr>
            <a:picLocks noChangeAspect="1"/>
          </p:cNvPicPr>
          <p:nvPr/>
        </p:nvPicPr>
        <p:blipFill>
          <a:blip r:embed="rId4"/>
          <a:stretch>
            <a:fillRect/>
          </a:stretch>
        </p:blipFill>
        <p:spPr>
          <a:xfrm>
            <a:off x="3214678" y="2928934"/>
            <a:ext cx="3000396" cy="1643074"/>
          </a:xfrm>
          <a:prstGeom prst="rect">
            <a:avLst/>
          </a:prstGeom>
        </p:spPr>
      </p:pic>
      <p:pic>
        <p:nvPicPr>
          <p:cNvPr id="8" name="Рисунок 7" descr="1050428270109.jpg"/>
          <p:cNvPicPr>
            <a:picLocks noChangeAspect="1"/>
          </p:cNvPicPr>
          <p:nvPr/>
        </p:nvPicPr>
        <p:blipFill>
          <a:blip r:embed="rId5"/>
          <a:stretch>
            <a:fillRect/>
          </a:stretch>
        </p:blipFill>
        <p:spPr>
          <a:xfrm>
            <a:off x="357158" y="3071810"/>
            <a:ext cx="2000000" cy="2548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857232"/>
          </a:xfrm>
        </p:spPr>
        <p:txBody>
          <a:bodyPr>
            <a:normAutofit/>
          </a:bodyPr>
          <a:lstStyle/>
          <a:p>
            <a:r>
              <a:rPr lang="ru-RU" sz="3200" b="1" dirty="0" smtClean="0"/>
              <a:t>Актуальность </a:t>
            </a:r>
            <a:r>
              <a:rPr lang="ru-RU" sz="3200" b="1" dirty="0" err="1" smtClean="0"/>
              <a:t>бисероплетения</a:t>
            </a:r>
            <a:endParaRPr lang="ru-RU" sz="3200" b="1" dirty="0"/>
          </a:p>
        </p:txBody>
      </p:sp>
      <p:sp>
        <p:nvSpPr>
          <p:cNvPr id="3" name="Содержимое 2"/>
          <p:cNvSpPr>
            <a:spLocks noGrp="1"/>
          </p:cNvSpPr>
          <p:nvPr>
            <p:ph idx="1"/>
          </p:nvPr>
        </p:nvSpPr>
        <p:spPr>
          <a:xfrm>
            <a:off x="0" y="857232"/>
            <a:ext cx="8929718" cy="5572164"/>
          </a:xfrm>
        </p:spPr>
        <p:txBody>
          <a:bodyPr>
            <a:normAutofit/>
          </a:bodyPr>
          <a:lstStyle/>
          <a:p>
            <a:pPr>
              <a:buNone/>
            </a:pPr>
            <a:r>
              <a:rPr lang="ru-RU" sz="2000" dirty="0" smtClean="0"/>
              <a:t> </a:t>
            </a:r>
            <a:r>
              <a:rPr lang="ru-RU" sz="1700" b="1" dirty="0" smtClean="0"/>
              <a:t>Модное хобби – </a:t>
            </a:r>
            <a:r>
              <a:rPr lang="ru-RU" sz="1700" b="1" dirty="0" err="1" smtClean="0"/>
              <a:t>бисероплетение</a:t>
            </a:r>
            <a:r>
              <a:rPr lang="ru-RU" sz="1700" b="1" dirty="0" smtClean="0"/>
              <a:t> – актуально практически во всех областях жизни. Бисером украшают джинсы, платья, обувь и аксессуары вплоть до галстуков и ремней, декорируют блокноты и предметы интерьера, вышивают целые картины. А украшения из бисера, бусин и полудрагоценных камней который год демонстрируются на подиумах мира.</a:t>
            </a:r>
            <a:r>
              <a:rPr lang="ru-RU" sz="1700" dirty="0" smtClean="0"/>
              <a:t/>
            </a:r>
            <a:br>
              <a:rPr lang="ru-RU" sz="1700" dirty="0" smtClean="0"/>
            </a:br>
            <a:r>
              <a:rPr lang="ru-RU" sz="1700" dirty="0" smtClean="0"/>
              <a:t>Можно говорить о том, что изделия из бисера – это модно, стильно и дорого. Колье и кулоны из бисера носят практически все звезды, их подбирают не только к повседневным комплектам, но и вечерним платьям, такие аксессуары дополнены кристаллами </a:t>
            </a:r>
            <a:r>
              <a:rPr lang="ru-RU" sz="1700" dirty="0" err="1" smtClean="0"/>
              <a:t>Сваровски</a:t>
            </a:r>
            <a:r>
              <a:rPr lang="ru-RU" sz="1700" dirty="0" smtClean="0"/>
              <a:t>, жемчугом и полудрагоценными камнями. Каждое из украшений делается в единственном экземпляре, а потому имеет наценку и за уникальность, и за бренд – имя художника, разработавшего эскиз и воплотившего задумку в жизнь. Между тем, большинство подобных украшений не отличается сложностью, и рукодельницы, занимающиеся </a:t>
            </a:r>
            <a:r>
              <a:rPr lang="ru-RU" sz="1700" dirty="0" err="1" smtClean="0"/>
              <a:t>бисероплетением</a:t>
            </a:r>
            <a:r>
              <a:rPr lang="ru-RU" sz="1700" dirty="0" smtClean="0"/>
              <a:t>, легко копируют </a:t>
            </a:r>
            <a:r>
              <a:rPr lang="ru-RU" sz="1700" dirty="0" err="1" smtClean="0"/>
              <a:t>подиумные</a:t>
            </a:r>
            <a:r>
              <a:rPr lang="ru-RU" sz="1700" dirty="0" smtClean="0"/>
              <a:t> аксессуары и придумывают свои.</a:t>
            </a:r>
            <a:endParaRPr lang="ru-RU" sz="1700" dirty="0"/>
          </a:p>
        </p:txBody>
      </p:sp>
      <p:pic>
        <p:nvPicPr>
          <p:cNvPr id="4" name="Рисунок 3" descr="812ed22154a0.jpg"/>
          <p:cNvPicPr>
            <a:picLocks noChangeAspect="1"/>
          </p:cNvPicPr>
          <p:nvPr/>
        </p:nvPicPr>
        <p:blipFill>
          <a:blip r:embed="rId2"/>
          <a:stretch>
            <a:fillRect/>
          </a:stretch>
        </p:blipFill>
        <p:spPr>
          <a:xfrm>
            <a:off x="4643438" y="4357694"/>
            <a:ext cx="2000264" cy="2303189"/>
          </a:xfrm>
          <a:prstGeom prst="rect">
            <a:avLst/>
          </a:prstGeom>
        </p:spPr>
      </p:pic>
      <p:pic>
        <p:nvPicPr>
          <p:cNvPr id="5" name="Рисунок 4" descr="i.jpg"/>
          <p:cNvPicPr>
            <a:picLocks noChangeAspect="1"/>
          </p:cNvPicPr>
          <p:nvPr/>
        </p:nvPicPr>
        <p:blipFill>
          <a:blip r:embed="rId3"/>
          <a:stretch>
            <a:fillRect/>
          </a:stretch>
        </p:blipFill>
        <p:spPr>
          <a:xfrm>
            <a:off x="1071538" y="4786322"/>
            <a:ext cx="2543175" cy="142875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8229600" cy="1143000"/>
          </a:xfrm>
        </p:spPr>
        <p:txBody>
          <a:bodyPr>
            <a:normAutofit/>
          </a:bodyPr>
          <a:lstStyle/>
          <a:p>
            <a:r>
              <a:rPr lang="ru-RU" sz="4000" b="1" dirty="0" smtClean="0"/>
              <a:t>Выбор </a:t>
            </a:r>
            <a:r>
              <a:rPr lang="ru-RU" sz="4000" b="1" dirty="0" smtClean="0"/>
              <a:t>рисунка</a:t>
            </a:r>
            <a:endParaRPr lang="ru-RU" sz="4000" b="1" dirty="0"/>
          </a:p>
        </p:txBody>
      </p:sp>
      <p:sp>
        <p:nvSpPr>
          <p:cNvPr id="3" name="Содержимое 2"/>
          <p:cNvSpPr>
            <a:spLocks noGrp="1"/>
          </p:cNvSpPr>
          <p:nvPr>
            <p:ph idx="1"/>
          </p:nvPr>
        </p:nvSpPr>
        <p:spPr>
          <a:xfrm>
            <a:off x="214282" y="1071546"/>
            <a:ext cx="8229600" cy="4525963"/>
          </a:xfrm>
        </p:spPr>
        <p:txBody>
          <a:bodyPr>
            <a:normAutofit/>
          </a:bodyPr>
          <a:lstStyle/>
          <a:p>
            <a:pPr>
              <a:buNone/>
            </a:pPr>
            <a:r>
              <a:rPr lang="ru-RU" sz="1600" b="1" dirty="0" smtClean="0"/>
              <a:t>Колье</a:t>
            </a:r>
            <a:r>
              <a:rPr lang="ru-RU" sz="1600" dirty="0" smtClean="0"/>
              <a:t>, пожалуй, самый оптимальный вариант украшения из бисера. Легкое, почти невесомое, или напротив, массивное или выполненное в виде воротника, — такое </a:t>
            </a:r>
            <a:r>
              <a:rPr lang="ru-RU" sz="1600" b="1" dirty="0" smtClean="0"/>
              <a:t>колье</a:t>
            </a:r>
            <a:r>
              <a:rPr lang="ru-RU" sz="1600" dirty="0" smtClean="0"/>
              <a:t> является прекрасным дополнением и летнего костюма, и вечернего платья. Очень привлекательно выглядят </a:t>
            </a:r>
            <a:r>
              <a:rPr lang="ru-RU" sz="1600" b="1" dirty="0" smtClean="0"/>
              <a:t>колье из бисера</a:t>
            </a:r>
            <a:r>
              <a:rPr lang="ru-RU" sz="1600" dirty="0" smtClean="0"/>
              <a:t>, выполненные с добавлением стекляруса и натуральных или искусственных камней. </a:t>
            </a:r>
          </a:p>
          <a:p>
            <a:pPr>
              <a:buNone/>
            </a:pPr>
            <a:r>
              <a:rPr lang="ru-RU" sz="2000" dirty="0" smtClean="0"/>
              <a:t>         Варианты колье:</a:t>
            </a:r>
          </a:p>
          <a:p>
            <a:pPr>
              <a:buNone/>
            </a:pPr>
            <a:r>
              <a:rPr lang="ru-RU" sz="2000" dirty="0" smtClean="0"/>
              <a:t>           № 1                   №2                      №3                        №4                  №</a:t>
            </a:r>
            <a:r>
              <a:rPr lang="ru-RU" sz="2000" dirty="0" smtClean="0"/>
              <a:t>5</a:t>
            </a:r>
          </a:p>
          <a:p>
            <a:pPr>
              <a:buNone/>
            </a:pPr>
            <a:endParaRPr lang="ru-RU" sz="2000" dirty="0" smtClean="0"/>
          </a:p>
          <a:p>
            <a:pPr>
              <a:buNone/>
            </a:pPr>
            <a:endParaRPr lang="ru-RU" sz="2000" dirty="0" smtClean="0"/>
          </a:p>
          <a:p>
            <a:pPr>
              <a:buNone/>
            </a:pPr>
            <a:endParaRPr lang="ru-RU" sz="2000" dirty="0" smtClean="0"/>
          </a:p>
          <a:p>
            <a:pPr>
              <a:buNone/>
            </a:pPr>
            <a:endParaRPr lang="ru-RU" sz="2000" dirty="0" smtClean="0"/>
          </a:p>
          <a:p>
            <a:pPr>
              <a:buNone/>
            </a:pPr>
            <a:endParaRPr lang="ru-RU" sz="2000" dirty="0" smtClean="0"/>
          </a:p>
          <a:p>
            <a:pPr>
              <a:buNone/>
            </a:pPr>
            <a:r>
              <a:rPr lang="ru-RU" dirty="0" smtClean="0"/>
              <a:t>                          Колье из бисера</a:t>
            </a:r>
            <a:endParaRPr lang="ru-RU" dirty="0"/>
          </a:p>
        </p:txBody>
      </p:sp>
      <p:pic>
        <p:nvPicPr>
          <p:cNvPr id="4" name="Рисунок 3" descr="рьрь 001.jpg"/>
          <p:cNvPicPr>
            <a:picLocks noChangeAspect="1"/>
          </p:cNvPicPr>
          <p:nvPr/>
        </p:nvPicPr>
        <p:blipFill>
          <a:blip r:embed="rId2" cstate="print"/>
          <a:stretch>
            <a:fillRect/>
          </a:stretch>
        </p:blipFill>
        <p:spPr>
          <a:xfrm>
            <a:off x="1928794" y="3143248"/>
            <a:ext cx="1572013" cy="1580348"/>
          </a:xfrm>
          <a:prstGeom prst="rect">
            <a:avLst/>
          </a:prstGeom>
        </p:spPr>
      </p:pic>
      <p:pic>
        <p:nvPicPr>
          <p:cNvPr id="5" name="Рисунок 4" descr=".лд 001 - копия - копия.jpg"/>
          <p:cNvPicPr>
            <a:picLocks noChangeAspect="1"/>
          </p:cNvPicPr>
          <p:nvPr/>
        </p:nvPicPr>
        <p:blipFill>
          <a:blip r:embed="rId3" cstate="print"/>
          <a:stretch>
            <a:fillRect/>
          </a:stretch>
        </p:blipFill>
        <p:spPr>
          <a:xfrm>
            <a:off x="428596" y="3143248"/>
            <a:ext cx="1428760" cy="1577663"/>
          </a:xfrm>
          <a:prstGeom prst="rect">
            <a:avLst/>
          </a:prstGeom>
        </p:spPr>
      </p:pic>
      <p:pic>
        <p:nvPicPr>
          <p:cNvPr id="6" name="Рисунок 5" descr=".лд 001 - копия.jpg"/>
          <p:cNvPicPr>
            <a:picLocks noChangeAspect="1"/>
          </p:cNvPicPr>
          <p:nvPr/>
        </p:nvPicPr>
        <p:blipFill>
          <a:blip r:embed="rId4" cstate="print"/>
          <a:stretch>
            <a:fillRect/>
          </a:stretch>
        </p:blipFill>
        <p:spPr>
          <a:xfrm>
            <a:off x="3571868" y="3143248"/>
            <a:ext cx="1575630" cy="1571768"/>
          </a:xfrm>
          <a:prstGeom prst="rect">
            <a:avLst/>
          </a:prstGeom>
        </p:spPr>
      </p:pic>
      <p:pic>
        <p:nvPicPr>
          <p:cNvPr id="7" name="Рисунок 6" descr=".лд 001 - копия (2).jpg"/>
          <p:cNvPicPr>
            <a:picLocks noChangeAspect="1"/>
          </p:cNvPicPr>
          <p:nvPr/>
        </p:nvPicPr>
        <p:blipFill>
          <a:blip r:embed="rId5" cstate="print"/>
          <a:stretch>
            <a:fillRect/>
          </a:stretch>
        </p:blipFill>
        <p:spPr>
          <a:xfrm>
            <a:off x="5286380" y="3143248"/>
            <a:ext cx="1382246" cy="1571636"/>
          </a:xfrm>
          <a:prstGeom prst="rect">
            <a:avLst/>
          </a:prstGeom>
        </p:spPr>
      </p:pic>
      <p:pic>
        <p:nvPicPr>
          <p:cNvPr id="8" name="Рисунок 7" descr=".лд 001.jpg"/>
          <p:cNvPicPr>
            <a:picLocks noChangeAspect="1"/>
          </p:cNvPicPr>
          <p:nvPr/>
        </p:nvPicPr>
        <p:blipFill>
          <a:blip r:embed="rId6" cstate="print"/>
          <a:stretch>
            <a:fillRect/>
          </a:stretch>
        </p:blipFill>
        <p:spPr>
          <a:xfrm>
            <a:off x="6786578" y="3143248"/>
            <a:ext cx="1428760" cy="1567139"/>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229600" cy="1143000"/>
          </a:xfrm>
        </p:spPr>
        <p:txBody>
          <a:bodyPr>
            <a:normAutofit/>
          </a:bodyPr>
          <a:lstStyle/>
          <a:p>
            <a:r>
              <a:rPr lang="ru-RU" b="1" dirty="0" smtClean="0"/>
              <a:t>Технологическая карта</a:t>
            </a:r>
            <a:endParaRPr lang="ru-RU" b="1" dirty="0"/>
          </a:p>
        </p:txBody>
      </p:sp>
      <p:sp>
        <p:nvSpPr>
          <p:cNvPr id="3" name="Содержимое 2"/>
          <p:cNvSpPr>
            <a:spLocks noGrp="1"/>
          </p:cNvSpPr>
          <p:nvPr>
            <p:ph idx="1"/>
          </p:nvPr>
        </p:nvSpPr>
        <p:spPr>
          <a:xfrm>
            <a:off x="285720" y="1071546"/>
            <a:ext cx="8229600" cy="4525963"/>
          </a:xfrm>
        </p:spPr>
        <p:txBody>
          <a:bodyPr>
            <a:normAutofit/>
          </a:bodyPr>
          <a:lstStyle/>
          <a:p>
            <a:pPr marL="457200" indent="-457200">
              <a:buAutoNum type="arabicParenR"/>
            </a:pPr>
            <a:r>
              <a:rPr lang="ru-RU" sz="2000" dirty="0" smtClean="0"/>
              <a:t>Нанизываем бисер на капроновую нить. Делаем три одинаковые нитки с бисером.</a:t>
            </a:r>
          </a:p>
          <a:p>
            <a:pPr marL="457200" indent="-457200">
              <a:buAutoNum type="arabicParenR"/>
            </a:pPr>
            <a:r>
              <a:rPr lang="ru-RU" sz="2000" dirty="0" smtClean="0"/>
              <a:t>Нанизываем на полученную нить бусины округлой формы и уже увеличиваем число ниток с бисером и так два раза.</a:t>
            </a:r>
          </a:p>
          <a:p>
            <a:pPr marL="457200" indent="-457200">
              <a:buAutoNum type="arabicParenR"/>
            </a:pPr>
            <a:r>
              <a:rPr lang="ru-RU" sz="2000" dirty="0" smtClean="0"/>
              <a:t>Изготавливаем медальон по </a:t>
            </a:r>
            <a:r>
              <a:rPr lang="ru-RU" sz="2000" dirty="0" smtClean="0"/>
              <a:t>картинке №2.</a:t>
            </a:r>
            <a:endParaRPr lang="ru-RU" sz="2000" dirty="0" smtClean="0"/>
          </a:p>
          <a:p>
            <a:pPr marL="457200" indent="-457200">
              <a:buAutoNum type="arabicParenR"/>
            </a:pPr>
            <a:r>
              <a:rPr lang="ru-RU" sz="2000" dirty="0" smtClean="0"/>
              <a:t>Соединяем медальон с основой колье.</a:t>
            </a:r>
          </a:p>
          <a:p>
            <a:pPr marL="457200" indent="-457200">
              <a:buNone/>
            </a:pPr>
            <a:r>
              <a:rPr lang="ru-RU" sz="2000" dirty="0" smtClean="0"/>
              <a:t>    Вот наше готовое изделие :</a:t>
            </a:r>
            <a:endParaRPr lang="ru-RU" sz="2000" dirty="0"/>
          </a:p>
        </p:txBody>
      </p:sp>
      <p:pic>
        <p:nvPicPr>
          <p:cNvPr id="4" name="Рисунок 3" descr="имтьми 001.jpg"/>
          <p:cNvPicPr>
            <a:picLocks noChangeAspect="1"/>
          </p:cNvPicPr>
          <p:nvPr/>
        </p:nvPicPr>
        <p:blipFill>
          <a:blip r:embed="rId2" cstate="print"/>
          <a:stretch>
            <a:fillRect/>
          </a:stretch>
        </p:blipFill>
        <p:spPr>
          <a:xfrm>
            <a:off x="2143108" y="3571876"/>
            <a:ext cx="6643734" cy="307183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smtClean="0"/>
              <a:t>Оценка материальных затрат</a:t>
            </a:r>
            <a:endParaRPr lang="ru-RU" sz="4000" b="1" dirty="0"/>
          </a:p>
        </p:txBody>
      </p:sp>
      <p:sp>
        <p:nvSpPr>
          <p:cNvPr id="3" name="Содержимое 2"/>
          <p:cNvSpPr>
            <a:spLocks noGrp="1"/>
          </p:cNvSpPr>
          <p:nvPr>
            <p:ph idx="1"/>
          </p:nvPr>
        </p:nvSpPr>
        <p:spPr/>
        <p:txBody>
          <a:bodyPr>
            <a:normAutofit/>
          </a:bodyPr>
          <a:lstStyle/>
          <a:p>
            <a:pPr>
              <a:buNone/>
            </a:pPr>
            <a:r>
              <a:rPr lang="ru-RU" sz="2600" dirty="0" smtClean="0"/>
              <a:t>Материалы которые мне понадобились для изготовления колье: </a:t>
            </a:r>
          </a:p>
          <a:p>
            <a:r>
              <a:rPr lang="ru-RU" sz="2600" dirty="0" smtClean="0"/>
              <a:t>Сердоликовые и деревянные бусины округлой формы 6 штук – 3*6=18 руб.</a:t>
            </a:r>
          </a:p>
          <a:p>
            <a:r>
              <a:rPr lang="ru-RU" sz="2600" dirty="0" smtClean="0"/>
              <a:t>Бусины вытянутой формы 5 штук – 3*5=15 руб.</a:t>
            </a:r>
          </a:p>
          <a:p>
            <a:r>
              <a:rPr lang="ru-RU" sz="2600" dirty="0" smtClean="0"/>
              <a:t>Капроновая нить – 20 руб.</a:t>
            </a:r>
          </a:p>
          <a:p>
            <a:r>
              <a:rPr lang="ru-RU" sz="2600" dirty="0" smtClean="0"/>
              <a:t>Мелкий коралловый бисер 4 пачки – 5*4=20 руб.</a:t>
            </a:r>
          </a:p>
          <a:p>
            <a:pPr>
              <a:buNone/>
            </a:pPr>
            <a:r>
              <a:rPr lang="ru-RU" sz="2600" b="1" dirty="0" smtClean="0"/>
              <a:t>     Итого : 73 руб.</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229600" cy="1143000"/>
          </a:xfrm>
        </p:spPr>
        <p:txBody>
          <a:bodyPr/>
          <a:lstStyle/>
          <a:p>
            <a:r>
              <a:rPr lang="ru-RU" dirty="0" smtClean="0"/>
              <a:t>Содержание</a:t>
            </a:r>
            <a:endParaRPr lang="ru-RU" dirty="0"/>
          </a:p>
        </p:txBody>
      </p:sp>
      <p:sp>
        <p:nvSpPr>
          <p:cNvPr id="3" name="Содержимое 2"/>
          <p:cNvSpPr>
            <a:spLocks noGrp="1"/>
          </p:cNvSpPr>
          <p:nvPr>
            <p:ph idx="1"/>
          </p:nvPr>
        </p:nvSpPr>
        <p:spPr>
          <a:xfrm>
            <a:off x="142844" y="1214422"/>
            <a:ext cx="8229600" cy="4525963"/>
          </a:xfrm>
        </p:spPr>
        <p:txBody>
          <a:bodyPr>
            <a:normAutofit fontScale="92500" lnSpcReduction="10000"/>
          </a:bodyPr>
          <a:lstStyle/>
          <a:p>
            <a:pPr>
              <a:buFont typeface="Wingdings" pitchFamily="2" charset="2"/>
              <a:buChar char="v"/>
            </a:pPr>
            <a:r>
              <a:rPr lang="ru-RU" sz="2000" dirty="0" smtClean="0"/>
              <a:t>План исследовательской работы</a:t>
            </a:r>
          </a:p>
          <a:p>
            <a:pPr>
              <a:buFont typeface="Wingdings" pitchFamily="2" charset="2"/>
              <a:buChar char="v"/>
            </a:pPr>
            <a:r>
              <a:rPr lang="ru-RU" sz="2000" dirty="0" smtClean="0"/>
              <a:t>Целесообразность выбора изделия</a:t>
            </a:r>
          </a:p>
          <a:p>
            <a:pPr>
              <a:buFont typeface="Wingdings" pitchFamily="2" charset="2"/>
              <a:buChar char="v"/>
            </a:pPr>
            <a:r>
              <a:rPr lang="ru-RU" sz="2000" dirty="0" smtClean="0"/>
              <a:t>Бисер и </a:t>
            </a:r>
            <a:r>
              <a:rPr lang="ru-RU" sz="2000" dirty="0" err="1" smtClean="0"/>
              <a:t>бисероплетение</a:t>
            </a:r>
            <a:r>
              <a:rPr lang="ru-RU" sz="2000" dirty="0" smtClean="0"/>
              <a:t>.</a:t>
            </a:r>
          </a:p>
          <a:p>
            <a:pPr>
              <a:buFont typeface="Wingdings" pitchFamily="2" charset="2"/>
              <a:buChar char="v"/>
            </a:pPr>
            <a:r>
              <a:rPr lang="ru-RU" sz="2000" dirty="0" smtClean="0"/>
              <a:t>Историческая справка</a:t>
            </a:r>
          </a:p>
          <a:p>
            <a:pPr>
              <a:buFont typeface="Wingdings" pitchFamily="2" charset="2"/>
              <a:buChar char="v"/>
            </a:pPr>
            <a:r>
              <a:rPr lang="ru-RU" sz="2000" dirty="0" smtClean="0"/>
              <a:t>Выбор материала. Виды бисера</a:t>
            </a:r>
          </a:p>
          <a:p>
            <a:pPr>
              <a:buFont typeface="Wingdings" pitchFamily="2" charset="2"/>
              <a:buChar char="v"/>
            </a:pPr>
            <a:r>
              <a:rPr lang="ru-RU" sz="2000" dirty="0" smtClean="0"/>
              <a:t>Основные технологии </a:t>
            </a:r>
            <a:r>
              <a:rPr lang="ru-RU" sz="2000" dirty="0" err="1" smtClean="0"/>
              <a:t>бисероплетения</a:t>
            </a:r>
            <a:endParaRPr lang="ru-RU" sz="2000" dirty="0" smtClean="0"/>
          </a:p>
          <a:p>
            <a:pPr>
              <a:buFont typeface="Wingdings" pitchFamily="2" charset="2"/>
              <a:buChar char="v"/>
            </a:pPr>
            <a:r>
              <a:rPr lang="ru-RU" sz="2000" dirty="0" smtClean="0"/>
              <a:t>Выбор цветовой гаммы</a:t>
            </a:r>
          </a:p>
          <a:p>
            <a:pPr>
              <a:buFont typeface="Wingdings" pitchFamily="2" charset="2"/>
              <a:buChar char="v"/>
            </a:pPr>
            <a:r>
              <a:rPr lang="ru-RU" sz="2000" dirty="0" smtClean="0"/>
              <a:t>Украшения из бисера </a:t>
            </a:r>
          </a:p>
          <a:p>
            <a:pPr>
              <a:buFont typeface="Wingdings" pitchFamily="2" charset="2"/>
              <a:buChar char="v"/>
            </a:pPr>
            <a:r>
              <a:rPr lang="ru-RU" sz="2000" dirty="0" smtClean="0"/>
              <a:t>Цветы и деревья из бисера</a:t>
            </a:r>
          </a:p>
          <a:p>
            <a:pPr>
              <a:buFont typeface="Wingdings" pitchFamily="2" charset="2"/>
              <a:buChar char="v"/>
            </a:pPr>
            <a:r>
              <a:rPr lang="ru-RU" sz="2000" dirty="0" smtClean="0"/>
              <a:t>Подарки и сувениры</a:t>
            </a:r>
          </a:p>
          <a:p>
            <a:pPr>
              <a:buFont typeface="Wingdings" pitchFamily="2" charset="2"/>
              <a:buChar char="v"/>
            </a:pPr>
            <a:r>
              <a:rPr lang="ru-RU" sz="2000" dirty="0" smtClean="0"/>
              <a:t>Актуальность </a:t>
            </a:r>
            <a:r>
              <a:rPr lang="ru-RU" sz="2000" dirty="0" err="1" smtClean="0"/>
              <a:t>бисероплетения</a:t>
            </a:r>
            <a:endParaRPr lang="ru-RU" sz="2000" dirty="0" smtClean="0"/>
          </a:p>
          <a:p>
            <a:pPr>
              <a:buFont typeface="Wingdings" pitchFamily="2" charset="2"/>
              <a:buChar char="v"/>
            </a:pPr>
            <a:r>
              <a:rPr lang="ru-RU" sz="2000" dirty="0" smtClean="0"/>
              <a:t>Выбор </a:t>
            </a:r>
            <a:r>
              <a:rPr lang="ru-RU" sz="2000" dirty="0" smtClean="0"/>
              <a:t>рисунка</a:t>
            </a:r>
          </a:p>
          <a:p>
            <a:pPr>
              <a:buFont typeface="Wingdings" pitchFamily="2" charset="2"/>
              <a:buChar char="v"/>
            </a:pPr>
            <a:r>
              <a:rPr lang="ru-RU" sz="2000" dirty="0" smtClean="0"/>
              <a:t>Технологическая карта</a:t>
            </a:r>
          </a:p>
          <a:p>
            <a:pPr>
              <a:buFont typeface="Wingdings" pitchFamily="2" charset="2"/>
              <a:buChar char="v"/>
            </a:pPr>
            <a:r>
              <a:rPr lang="ru-RU" sz="2000" dirty="0" smtClean="0"/>
              <a:t>Оценка материальных затрат</a:t>
            </a:r>
          </a:p>
          <a:p>
            <a:pPr>
              <a:buNone/>
            </a:pPr>
            <a:endParaRPr lang="ru-RU" sz="2000" dirty="0" smtClean="0"/>
          </a:p>
          <a:p>
            <a:pPr>
              <a:buFont typeface="Wingdings" pitchFamily="2" charset="2"/>
              <a:buChar char="v"/>
            </a:pPr>
            <a:endParaRPr lang="ru-RU" sz="2000" dirty="0" smtClean="0"/>
          </a:p>
          <a:p>
            <a:pPr>
              <a:buFont typeface="Wingdings" pitchFamily="2" charset="2"/>
              <a:buChar char="v"/>
            </a:pPr>
            <a:endParaRPr lang="ru-RU" sz="2000" dirty="0" smtClean="0"/>
          </a:p>
          <a:p>
            <a:pPr>
              <a:buFont typeface="Wingdings" pitchFamily="2" charset="2"/>
              <a:buChar char="v"/>
            </a:pPr>
            <a:endParaRPr lang="ru-RU" sz="2000" dirty="0" smtClean="0"/>
          </a:p>
          <a:p>
            <a:pPr>
              <a:buFont typeface="Wingdings" pitchFamily="2" charset="2"/>
              <a:buChar char="v"/>
            </a:pPr>
            <a:endParaRPr lang="ru-RU" sz="2000" dirty="0" smtClean="0"/>
          </a:p>
          <a:p>
            <a:pPr>
              <a:buFont typeface="Wingdings" pitchFamily="2" charset="2"/>
              <a:buChar char="v"/>
            </a:pPr>
            <a:endParaRPr lang="ru-RU"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smtClean="0"/>
              <a:t>План исследовательской работы</a:t>
            </a:r>
            <a:endParaRPr lang="ru-RU" sz="4000" dirty="0"/>
          </a:p>
        </p:txBody>
      </p:sp>
      <p:sp>
        <p:nvSpPr>
          <p:cNvPr id="3" name="Содержимое 2"/>
          <p:cNvSpPr>
            <a:spLocks noGrp="1"/>
          </p:cNvSpPr>
          <p:nvPr>
            <p:ph idx="1"/>
          </p:nvPr>
        </p:nvSpPr>
        <p:spPr/>
        <p:txBody>
          <a:bodyPr/>
          <a:lstStyle/>
          <a:p>
            <a:endParaRPr lang="ru-RU" dirty="0"/>
          </a:p>
        </p:txBody>
      </p:sp>
      <p:sp>
        <p:nvSpPr>
          <p:cNvPr id="4" name="Блок-схема: альтернативный процесс 3"/>
          <p:cNvSpPr/>
          <p:nvPr/>
        </p:nvSpPr>
        <p:spPr>
          <a:xfrm>
            <a:off x="3214678" y="2928934"/>
            <a:ext cx="2214578" cy="1357322"/>
          </a:xfrm>
          <a:prstGeom prst="flowChartAlternateProcess">
            <a:avLst/>
          </a:prstGeom>
          <a:ln/>
        </p:spPr>
        <p:style>
          <a:lnRef idx="2">
            <a:schemeClr val="dk1"/>
          </a:lnRef>
          <a:fillRef idx="1">
            <a:schemeClr val="lt1"/>
          </a:fillRef>
          <a:effectRef idx="0">
            <a:schemeClr val="dk1"/>
          </a:effectRef>
          <a:fontRef idx="minor">
            <a:schemeClr val="dk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Колье из бисера</a:t>
            </a: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cxnSp>
        <p:nvCxnSpPr>
          <p:cNvPr id="6" name="Прямая соединительная линия 5"/>
          <p:cNvCxnSpPr/>
          <p:nvPr/>
        </p:nvCxnSpPr>
        <p:spPr>
          <a:xfrm rot="10800000">
            <a:off x="2214546" y="2143116"/>
            <a:ext cx="1071570" cy="857256"/>
          </a:xfrm>
          <a:prstGeom prst="line">
            <a:avLst/>
          </a:prstGeom>
        </p:spPr>
        <p:style>
          <a:lnRef idx="1">
            <a:schemeClr val="dk1"/>
          </a:lnRef>
          <a:fillRef idx="0">
            <a:schemeClr val="dk1"/>
          </a:fillRef>
          <a:effectRef idx="0">
            <a:schemeClr val="dk1"/>
          </a:effectRef>
          <a:fontRef idx="minor">
            <a:schemeClr val="tx1"/>
          </a:fontRef>
        </p:style>
      </p:cxnSp>
      <p:sp>
        <p:nvSpPr>
          <p:cNvPr id="9" name="Скругленный прямоугольник 8"/>
          <p:cNvSpPr/>
          <p:nvPr/>
        </p:nvSpPr>
        <p:spPr>
          <a:xfrm>
            <a:off x="1000100" y="1857364"/>
            <a:ext cx="1500198" cy="71438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1200" dirty="0" smtClean="0"/>
              <a:t>Целесообразность выбора изделия</a:t>
            </a:r>
            <a:endParaRPr lang="ru-RU" sz="1200" dirty="0"/>
          </a:p>
        </p:txBody>
      </p:sp>
      <p:cxnSp>
        <p:nvCxnSpPr>
          <p:cNvPr id="11" name="Прямая соединительная линия 10"/>
          <p:cNvCxnSpPr/>
          <p:nvPr/>
        </p:nvCxnSpPr>
        <p:spPr>
          <a:xfrm rot="10800000">
            <a:off x="2214546" y="3357562"/>
            <a:ext cx="1000132" cy="0"/>
          </a:xfrm>
          <a:prstGeom prst="line">
            <a:avLst/>
          </a:prstGeom>
        </p:spPr>
        <p:style>
          <a:lnRef idx="1">
            <a:schemeClr val="dk1"/>
          </a:lnRef>
          <a:fillRef idx="0">
            <a:schemeClr val="dk1"/>
          </a:fillRef>
          <a:effectRef idx="0">
            <a:schemeClr val="dk1"/>
          </a:effectRef>
          <a:fontRef idx="minor">
            <a:schemeClr val="tx1"/>
          </a:fontRef>
        </p:style>
      </p:cxnSp>
      <p:sp>
        <p:nvSpPr>
          <p:cNvPr id="12" name="Скругленный прямоугольник 11"/>
          <p:cNvSpPr/>
          <p:nvPr/>
        </p:nvSpPr>
        <p:spPr>
          <a:xfrm>
            <a:off x="1071538" y="2928934"/>
            <a:ext cx="1357322" cy="71438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1200" dirty="0" smtClean="0"/>
              <a:t>Бисер и </a:t>
            </a:r>
            <a:r>
              <a:rPr lang="ru-RU" sz="1200" dirty="0" err="1" smtClean="0"/>
              <a:t>бисероплетение</a:t>
            </a:r>
            <a:endParaRPr lang="ru-RU" sz="1200" dirty="0"/>
          </a:p>
        </p:txBody>
      </p:sp>
      <p:cxnSp>
        <p:nvCxnSpPr>
          <p:cNvPr id="14" name="Прямая соединительная линия 13"/>
          <p:cNvCxnSpPr/>
          <p:nvPr/>
        </p:nvCxnSpPr>
        <p:spPr>
          <a:xfrm rot="16200000" flipV="1">
            <a:off x="3286116" y="2357430"/>
            <a:ext cx="857256" cy="285752"/>
          </a:xfrm>
          <a:prstGeom prst="line">
            <a:avLst/>
          </a:prstGeom>
        </p:spPr>
        <p:style>
          <a:lnRef idx="1">
            <a:schemeClr val="dk1"/>
          </a:lnRef>
          <a:fillRef idx="0">
            <a:schemeClr val="dk1"/>
          </a:fillRef>
          <a:effectRef idx="0">
            <a:schemeClr val="dk1"/>
          </a:effectRef>
          <a:fontRef idx="minor">
            <a:schemeClr val="tx1"/>
          </a:fontRef>
        </p:style>
      </p:cxnSp>
      <p:cxnSp>
        <p:nvCxnSpPr>
          <p:cNvPr id="16" name="Прямая соединительная линия 15"/>
          <p:cNvCxnSpPr/>
          <p:nvPr/>
        </p:nvCxnSpPr>
        <p:spPr>
          <a:xfrm rot="5400000" flipH="1" flipV="1">
            <a:off x="4321967" y="2321711"/>
            <a:ext cx="1000132" cy="214314"/>
          </a:xfrm>
          <a:prstGeom prst="line">
            <a:avLst/>
          </a:prstGeom>
        </p:spPr>
        <p:style>
          <a:lnRef idx="1">
            <a:schemeClr val="dk1"/>
          </a:lnRef>
          <a:fillRef idx="0">
            <a:schemeClr val="dk1"/>
          </a:fillRef>
          <a:effectRef idx="0">
            <a:schemeClr val="dk1"/>
          </a:effectRef>
          <a:fontRef idx="minor">
            <a:schemeClr val="tx1"/>
          </a:fontRef>
        </p:style>
      </p:cxnSp>
      <p:sp>
        <p:nvSpPr>
          <p:cNvPr id="17" name="Скругленный прямоугольник 16"/>
          <p:cNvSpPr/>
          <p:nvPr/>
        </p:nvSpPr>
        <p:spPr>
          <a:xfrm>
            <a:off x="2786050" y="1571612"/>
            <a:ext cx="1285884" cy="64294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1400" dirty="0" smtClean="0"/>
              <a:t>Историческая справка</a:t>
            </a:r>
            <a:endParaRPr lang="ru-RU" sz="1400" dirty="0"/>
          </a:p>
        </p:txBody>
      </p:sp>
      <p:sp>
        <p:nvSpPr>
          <p:cNvPr id="18" name="Скругленный прямоугольник 17"/>
          <p:cNvSpPr/>
          <p:nvPr/>
        </p:nvSpPr>
        <p:spPr>
          <a:xfrm>
            <a:off x="4500562" y="1571612"/>
            <a:ext cx="1428760" cy="64294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1400" dirty="0" smtClean="0"/>
              <a:t>Выбор материала. Виды бисера</a:t>
            </a:r>
            <a:endParaRPr lang="ru-RU" sz="1400" dirty="0"/>
          </a:p>
        </p:txBody>
      </p:sp>
      <p:cxnSp>
        <p:nvCxnSpPr>
          <p:cNvPr id="20" name="Прямая соединительная линия 19"/>
          <p:cNvCxnSpPr/>
          <p:nvPr/>
        </p:nvCxnSpPr>
        <p:spPr>
          <a:xfrm flipV="1">
            <a:off x="5429256" y="2214554"/>
            <a:ext cx="1214446" cy="928694"/>
          </a:xfrm>
          <a:prstGeom prst="line">
            <a:avLst/>
          </a:prstGeom>
        </p:spPr>
        <p:style>
          <a:lnRef idx="1">
            <a:schemeClr val="dk1"/>
          </a:lnRef>
          <a:fillRef idx="0">
            <a:schemeClr val="dk1"/>
          </a:fillRef>
          <a:effectRef idx="0">
            <a:schemeClr val="dk1"/>
          </a:effectRef>
          <a:fontRef idx="minor">
            <a:schemeClr val="tx1"/>
          </a:fontRef>
        </p:style>
      </p:cxnSp>
      <p:sp>
        <p:nvSpPr>
          <p:cNvPr id="24" name="Скругленный прямоугольник 23"/>
          <p:cNvSpPr/>
          <p:nvPr/>
        </p:nvSpPr>
        <p:spPr>
          <a:xfrm>
            <a:off x="6143636" y="1857364"/>
            <a:ext cx="1643074" cy="71438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1400" dirty="0" smtClean="0"/>
              <a:t>Основные технологии </a:t>
            </a:r>
            <a:r>
              <a:rPr lang="ru-RU" sz="1400" dirty="0" err="1" smtClean="0"/>
              <a:t>бисероплетения</a:t>
            </a:r>
            <a:endParaRPr lang="ru-RU" sz="1400" dirty="0"/>
          </a:p>
        </p:txBody>
      </p:sp>
      <p:cxnSp>
        <p:nvCxnSpPr>
          <p:cNvPr id="28" name="Прямая соединительная линия 27"/>
          <p:cNvCxnSpPr/>
          <p:nvPr/>
        </p:nvCxnSpPr>
        <p:spPr>
          <a:xfrm>
            <a:off x="5429256" y="3357562"/>
            <a:ext cx="928694" cy="0"/>
          </a:xfrm>
          <a:prstGeom prst="line">
            <a:avLst/>
          </a:prstGeom>
        </p:spPr>
        <p:style>
          <a:lnRef idx="1">
            <a:schemeClr val="dk1"/>
          </a:lnRef>
          <a:fillRef idx="0">
            <a:schemeClr val="dk1"/>
          </a:fillRef>
          <a:effectRef idx="0">
            <a:schemeClr val="dk1"/>
          </a:effectRef>
          <a:fontRef idx="minor">
            <a:schemeClr val="tx1"/>
          </a:fontRef>
        </p:style>
      </p:cxnSp>
      <p:sp>
        <p:nvSpPr>
          <p:cNvPr id="29" name="Скругленный прямоугольник 28"/>
          <p:cNvSpPr/>
          <p:nvPr/>
        </p:nvSpPr>
        <p:spPr>
          <a:xfrm>
            <a:off x="6215074" y="2928934"/>
            <a:ext cx="1428760" cy="64294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1400" dirty="0" smtClean="0"/>
              <a:t>Выбор цветовой гаммы</a:t>
            </a:r>
            <a:endParaRPr lang="ru-RU" sz="1400" dirty="0"/>
          </a:p>
        </p:txBody>
      </p:sp>
      <p:cxnSp>
        <p:nvCxnSpPr>
          <p:cNvPr id="31" name="Прямая соединительная линия 30"/>
          <p:cNvCxnSpPr/>
          <p:nvPr/>
        </p:nvCxnSpPr>
        <p:spPr>
          <a:xfrm>
            <a:off x="5429256" y="3929066"/>
            <a:ext cx="1357322" cy="285752"/>
          </a:xfrm>
          <a:prstGeom prst="line">
            <a:avLst/>
          </a:prstGeom>
        </p:spPr>
        <p:style>
          <a:lnRef idx="1">
            <a:schemeClr val="dk1"/>
          </a:lnRef>
          <a:fillRef idx="0">
            <a:schemeClr val="dk1"/>
          </a:fillRef>
          <a:effectRef idx="0">
            <a:schemeClr val="dk1"/>
          </a:effectRef>
          <a:fontRef idx="minor">
            <a:schemeClr val="tx1"/>
          </a:fontRef>
        </p:style>
      </p:cxnSp>
      <p:cxnSp>
        <p:nvCxnSpPr>
          <p:cNvPr id="33" name="Прямая соединительная линия 32"/>
          <p:cNvCxnSpPr/>
          <p:nvPr/>
        </p:nvCxnSpPr>
        <p:spPr>
          <a:xfrm rot="10800000" flipV="1">
            <a:off x="2214546" y="3929066"/>
            <a:ext cx="1000132" cy="357190"/>
          </a:xfrm>
          <a:prstGeom prst="line">
            <a:avLst/>
          </a:prstGeom>
        </p:spPr>
        <p:style>
          <a:lnRef idx="1">
            <a:schemeClr val="dk1"/>
          </a:lnRef>
          <a:fillRef idx="0">
            <a:schemeClr val="dk1"/>
          </a:fillRef>
          <a:effectRef idx="0">
            <a:schemeClr val="dk1"/>
          </a:effectRef>
          <a:fontRef idx="minor">
            <a:schemeClr val="tx1"/>
          </a:fontRef>
        </p:style>
      </p:cxnSp>
      <p:sp>
        <p:nvSpPr>
          <p:cNvPr id="34" name="Скругленный прямоугольник 33"/>
          <p:cNvSpPr/>
          <p:nvPr/>
        </p:nvSpPr>
        <p:spPr>
          <a:xfrm>
            <a:off x="1071538" y="4000504"/>
            <a:ext cx="1357322" cy="78581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1400" dirty="0" smtClean="0"/>
              <a:t>Украшения из бисера</a:t>
            </a:r>
            <a:endParaRPr lang="ru-RU" sz="1400" dirty="0"/>
          </a:p>
        </p:txBody>
      </p:sp>
      <p:cxnSp>
        <p:nvCxnSpPr>
          <p:cNvPr id="36" name="Прямая соединительная линия 35"/>
          <p:cNvCxnSpPr/>
          <p:nvPr/>
        </p:nvCxnSpPr>
        <p:spPr>
          <a:xfrm rot="10800000" flipV="1">
            <a:off x="2143108" y="4214818"/>
            <a:ext cx="1143008" cy="1000132"/>
          </a:xfrm>
          <a:prstGeom prst="line">
            <a:avLst/>
          </a:prstGeom>
        </p:spPr>
        <p:style>
          <a:lnRef idx="1">
            <a:schemeClr val="dk1"/>
          </a:lnRef>
          <a:fillRef idx="0">
            <a:schemeClr val="dk1"/>
          </a:fillRef>
          <a:effectRef idx="0">
            <a:schemeClr val="dk1"/>
          </a:effectRef>
          <a:fontRef idx="minor">
            <a:schemeClr val="tx1"/>
          </a:fontRef>
        </p:style>
      </p:cxnSp>
      <p:cxnSp>
        <p:nvCxnSpPr>
          <p:cNvPr id="38" name="Прямая соединительная линия 37"/>
          <p:cNvCxnSpPr/>
          <p:nvPr/>
        </p:nvCxnSpPr>
        <p:spPr>
          <a:xfrm rot="5400000">
            <a:off x="2928926" y="4643446"/>
            <a:ext cx="1071570" cy="357190"/>
          </a:xfrm>
          <a:prstGeom prst="line">
            <a:avLst/>
          </a:prstGeom>
        </p:spPr>
        <p:style>
          <a:lnRef idx="1">
            <a:schemeClr val="dk1"/>
          </a:lnRef>
          <a:fillRef idx="0">
            <a:schemeClr val="dk1"/>
          </a:fillRef>
          <a:effectRef idx="0">
            <a:schemeClr val="dk1"/>
          </a:effectRef>
          <a:fontRef idx="minor">
            <a:schemeClr val="tx1"/>
          </a:fontRef>
        </p:style>
      </p:cxnSp>
      <p:cxnSp>
        <p:nvCxnSpPr>
          <p:cNvPr id="40" name="Прямая соединительная линия 39"/>
          <p:cNvCxnSpPr/>
          <p:nvPr/>
        </p:nvCxnSpPr>
        <p:spPr>
          <a:xfrm rot="5400000">
            <a:off x="3857620" y="5000636"/>
            <a:ext cx="1428760" cy="0"/>
          </a:xfrm>
          <a:prstGeom prst="line">
            <a:avLst/>
          </a:prstGeom>
        </p:spPr>
        <p:style>
          <a:lnRef idx="1">
            <a:schemeClr val="dk1"/>
          </a:lnRef>
          <a:fillRef idx="0">
            <a:schemeClr val="dk1"/>
          </a:fillRef>
          <a:effectRef idx="0">
            <a:schemeClr val="dk1"/>
          </a:effectRef>
          <a:fontRef idx="minor">
            <a:schemeClr val="tx1"/>
          </a:fontRef>
        </p:style>
      </p:cxnSp>
      <p:sp>
        <p:nvSpPr>
          <p:cNvPr id="45" name="Скругленный прямоугольник 44"/>
          <p:cNvSpPr/>
          <p:nvPr/>
        </p:nvSpPr>
        <p:spPr>
          <a:xfrm>
            <a:off x="1000100" y="5000636"/>
            <a:ext cx="1428760" cy="78581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1400" dirty="0" smtClean="0"/>
              <a:t>Цветы и деревья из бисера</a:t>
            </a:r>
            <a:endParaRPr lang="ru-RU" sz="1400" dirty="0"/>
          </a:p>
        </p:txBody>
      </p:sp>
      <p:sp>
        <p:nvSpPr>
          <p:cNvPr id="46" name="Скругленный прямоугольник 45"/>
          <p:cNvSpPr/>
          <p:nvPr/>
        </p:nvSpPr>
        <p:spPr>
          <a:xfrm>
            <a:off x="2643174" y="5214950"/>
            <a:ext cx="1214446" cy="78581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1400" dirty="0" smtClean="0"/>
              <a:t>Подарки и сувениры</a:t>
            </a:r>
            <a:endParaRPr lang="ru-RU" sz="1400" dirty="0"/>
          </a:p>
        </p:txBody>
      </p:sp>
      <p:sp>
        <p:nvSpPr>
          <p:cNvPr id="50" name="Скругленный прямоугольник 49"/>
          <p:cNvSpPr/>
          <p:nvPr/>
        </p:nvSpPr>
        <p:spPr>
          <a:xfrm>
            <a:off x="3929058" y="5214950"/>
            <a:ext cx="1285884" cy="78581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1400" dirty="0" smtClean="0"/>
              <a:t>Актуальность </a:t>
            </a:r>
            <a:r>
              <a:rPr lang="ru-RU" sz="1400" dirty="0" err="1" smtClean="0"/>
              <a:t>бисероплетения</a:t>
            </a:r>
            <a:endParaRPr lang="ru-RU" sz="1400" dirty="0"/>
          </a:p>
        </p:txBody>
      </p:sp>
      <p:cxnSp>
        <p:nvCxnSpPr>
          <p:cNvPr id="52" name="Прямая соединительная линия 51"/>
          <p:cNvCxnSpPr/>
          <p:nvPr/>
        </p:nvCxnSpPr>
        <p:spPr>
          <a:xfrm>
            <a:off x="5429256" y="4214818"/>
            <a:ext cx="1428760" cy="785818"/>
          </a:xfrm>
          <a:prstGeom prst="line">
            <a:avLst/>
          </a:prstGeom>
        </p:spPr>
        <p:style>
          <a:lnRef idx="1">
            <a:schemeClr val="dk1"/>
          </a:lnRef>
          <a:fillRef idx="0">
            <a:schemeClr val="dk1"/>
          </a:fillRef>
          <a:effectRef idx="0">
            <a:schemeClr val="dk1"/>
          </a:effectRef>
          <a:fontRef idx="minor">
            <a:schemeClr val="tx1"/>
          </a:fontRef>
        </p:style>
      </p:cxnSp>
      <p:cxnSp>
        <p:nvCxnSpPr>
          <p:cNvPr id="54" name="Прямая соединительная линия 53"/>
          <p:cNvCxnSpPr/>
          <p:nvPr/>
        </p:nvCxnSpPr>
        <p:spPr>
          <a:xfrm rot="16200000" flipH="1">
            <a:off x="5000628" y="4500570"/>
            <a:ext cx="1285884" cy="857256"/>
          </a:xfrm>
          <a:prstGeom prst="line">
            <a:avLst/>
          </a:prstGeom>
        </p:spPr>
        <p:style>
          <a:lnRef idx="1">
            <a:schemeClr val="dk1"/>
          </a:lnRef>
          <a:fillRef idx="0">
            <a:schemeClr val="dk1"/>
          </a:fillRef>
          <a:effectRef idx="0">
            <a:schemeClr val="dk1"/>
          </a:effectRef>
          <a:fontRef idx="minor">
            <a:schemeClr val="tx1"/>
          </a:fontRef>
        </p:style>
      </p:cxnSp>
      <p:sp>
        <p:nvSpPr>
          <p:cNvPr id="56" name="Скругленный прямоугольник 55"/>
          <p:cNvSpPr/>
          <p:nvPr/>
        </p:nvSpPr>
        <p:spPr>
          <a:xfrm>
            <a:off x="6357950" y="3857628"/>
            <a:ext cx="1571636" cy="64294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1400" dirty="0" smtClean="0"/>
              <a:t>Технологическая карта</a:t>
            </a:r>
            <a:endParaRPr lang="ru-RU" sz="1400" dirty="0"/>
          </a:p>
        </p:txBody>
      </p:sp>
      <p:sp>
        <p:nvSpPr>
          <p:cNvPr id="57" name="Скругленный прямоугольник 56"/>
          <p:cNvSpPr/>
          <p:nvPr/>
        </p:nvSpPr>
        <p:spPr>
          <a:xfrm>
            <a:off x="5429256" y="5214950"/>
            <a:ext cx="1285884" cy="64294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1400" dirty="0" smtClean="0"/>
              <a:t>Выбор рисунка</a:t>
            </a:r>
            <a:endParaRPr lang="ru-RU" sz="1400" dirty="0"/>
          </a:p>
        </p:txBody>
      </p:sp>
      <p:sp>
        <p:nvSpPr>
          <p:cNvPr id="58" name="Скругленный прямоугольник 57"/>
          <p:cNvSpPr/>
          <p:nvPr/>
        </p:nvSpPr>
        <p:spPr>
          <a:xfrm>
            <a:off x="6572264" y="4714884"/>
            <a:ext cx="1571636" cy="42862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1400" dirty="0" smtClean="0"/>
              <a:t>Реклама</a:t>
            </a:r>
            <a:endParaRPr lang="ru-RU" sz="1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smtClean="0"/>
              <a:t>Целесообразность выбора изделия</a:t>
            </a:r>
            <a:endParaRPr lang="ru-RU" sz="3600" b="1" dirty="0"/>
          </a:p>
        </p:txBody>
      </p:sp>
      <p:sp>
        <p:nvSpPr>
          <p:cNvPr id="3" name="Содержимое 2"/>
          <p:cNvSpPr>
            <a:spLocks noGrp="1"/>
          </p:cNvSpPr>
          <p:nvPr>
            <p:ph idx="1"/>
          </p:nvPr>
        </p:nvSpPr>
        <p:spPr>
          <a:xfrm>
            <a:off x="357158" y="1214422"/>
            <a:ext cx="8229600" cy="4525963"/>
          </a:xfrm>
        </p:spPr>
        <p:txBody>
          <a:bodyPr>
            <a:normAutofit/>
          </a:bodyPr>
          <a:lstStyle/>
          <a:p>
            <a:pPr>
              <a:buNone/>
            </a:pPr>
            <a:r>
              <a:rPr lang="ru-RU" sz="1600" dirty="0" smtClean="0"/>
              <a:t>            Бисерные украшения и аксессуары - модный тренд, популярность которого, кажется, растет с каждым сезоном. Секрет популярности бисера в том, что он сочетается с любой одеждой и необыкновенно разнообразен. Я  учусь в 11 классе и мой выпускной вечер не за горами , поэтому я решила сделать украшение своими руками. Колье не только сэкономит бюджет нашей семьи ( всем известно ,что затраты на праздники очень велики) ,но и будет </a:t>
            </a:r>
            <a:r>
              <a:rPr lang="ru-RU" sz="1600" dirty="0" smtClean="0"/>
              <a:t>уникальным украшением ,непохожим на все остальные. </a:t>
            </a:r>
            <a:r>
              <a:rPr lang="ru-RU" sz="1600" dirty="0" smtClean="0"/>
              <a:t>Его не сложно изготовить,  он подходит и для вечеров, и для повседневного дня. Примерно таким будет моё платье, и я сделала подходящее по цветовой гамме и стилю колье.</a:t>
            </a:r>
          </a:p>
          <a:p>
            <a:pPr>
              <a:buNone/>
            </a:pPr>
            <a:r>
              <a:rPr lang="ru-RU" sz="1600" dirty="0" smtClean="0"/>
              <a:t>                                                   Также колье подойдет и к таким платьям: </a:t>
            </a:r>
          </a:p>
          <a:p>
            <a:pPr>
              <a:buNone/>
            </a:pPr>
            <a:r>
              <a:rPr lang="ru-RU" sz="1600" dirty="0" smtClean="0"/>
              <a:t>                                                  </a:t>
            </a:r>
            <a:endParaRPr lang="ru-RU" sz="1600" dirty="0"/>
          </a:p>
        </p:txBody>
      </p:sp>
      <p:pic>
        <p:nvPicPr>
          <p:cNvPr id="5" name="Рисунок 4" descr="ywF_c_lDMf8.jpg"/>
          <p:cNvPicPr>
            <a:picLocks noChangeAspect="1"/>
          </p:cNvPicPr>
          <p:nvPr/>
        </p:nvPicPr>
        <p:blipFill>
          <a:blip r:embed="rId2"/>
          <a:stretch>
            <a:fillRect/>
          </a:stretch>
        </p:blipFill>
        <p:spPr>
          <a:xfrm>
            <a:off x="857224" y="3214686"/>
            <a:ext cx="1531620" cy="2194560"/>
          </a:xfrm>
          <a:prstGeom prst="rect">
            <a:avLst/>
          </a:prstGeom>
        </p:spPr>
      </p:pic>
      <p:pic>
        <p:nvPicPr>
          <p:cNvPr id="9" name="Рисунок 8" descr="f2fd1217c337.jpg"/>
          <p:cNvPicPr>
            <a:picLocks noChangeAspect="1"/>
          </p:cNvPicPr>
          <p:nvPr/>
        </p:nvPicPr>
        <p:blipFill>
          <a:blip r:embed="rId3"/>
          <a:stretch>
            <a:fillRect/>
          </a:stretch>
        </p:blipFill>
        <p:spPr>
          <a:xfrm>
            <a:off x="3357554" y="3714752"/>
            <a:ext cx="2076447" cy="2595559"/>
          </a:xfrm>
          <a:prstGeom prst="rect">
            <a:avLst/>
          </a:prstGeom>
        </p:spPr>
      </p:pic>
      <p:pic>
        <p:nvPicPr>
          <p:cNvPr id="10" name="Рисунок 9" descr="227b473c5d9194b6160bb6a528ceef98.jpg"/>
          <p:cNvPicPr>
            <a:picLocks noChangeAspect="1"/>
          </p:cNvPicPr>
          <p:nvPr/>
        </p:nvPicPr>
        <p:blipFill>
          <a:blip r:embed="rId4"/>
          <a:stretch>
            <a:fillRect/>
          </a:stretch>
        </p:blipFill>
        <p:spPr>
          <a:xfrm>
            <a:off x="5929322" y="3643314"/>
            <a:ext cx="1714512" cy="277275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smtClean="0"/>
              <a:t>Бисер и </a:t>
            </a:r>
            <a:r>
              <a:rPr lang="ru-RU" sz="3600" b="1" dirty="0" err="1" smtClean="0"/>
              <a:t>бисероплетение</a:t>
            </a:r>
            <a:r>
              <a:rPr lang="ru-RU" sz="3600" b="1" dirty="0" smtClean="0"/>
              <a:t>.</a:t>
            </a:r>
            <a:endParaRPr lang="ru-RU" sz="3600" b="1" dirty="0"/>
          </a:p>
        </p:txBody>
      </p:sp>
      <p:sp>
        <p:nvSpPr>
          <p:cNvPr id="3" name="Содержимое 2"/>
          <p:cNvSpPr>
            <a:spLocks noGrp="1"/>
          </p:cNvSpPr>
          <p:nvPr>
            <p:ph idx="1"/>
          </p:nvPr>
        </p:nvSpPr>
        <p:spPr>
          <a:xfrm>
            <a:off x="357158" y="1214423"/>
            <a:ext cx="8229600" cy="4286279"/>
          </a:xfrm>
        </p:spPr>
        <p:txBody>
          <a:bodyPr>
            <a:noAutofit/>
          </a:bodyPr>
          <a:lstStyle/>
          <a:p>
            <a:r>
              <a:rPr lang="ru-RU" sz="1800" b="1" dirty="0"/>
              <a:t>Бисер</a:t>
            </a:r>
            <a:r>
              <a:rPr lang="ru-RU" sz="1800" dirty="0"/>
              <a:t> – это мелкие круглые или граненые шарики из стекла (фарфора, металла, пластмассы или кости) со сквозными отверстиями для низания. </a:t>
            </a:r>
            <a:endParaRPr lang="ru-RU" sz="1800" dirty="0" smtClean="0"/>
          </a:p>
          <a:p>
            <a:r>
              <a:rPr lang="ru-RU" sz="1800" b="1" dirty="0" err="1" smtClean="0"/>
              <a:t>Бисероплетение</a:t>
            </a:r>
            <a:r>
              <a:rPr lang="ru-RU" sz="1800" dirty="0" smtClean="0"/>
              <a:t> — вид декоративно-прикладного искусства, рукоделия; создание украшений, художественных изделий из </a:t>
            </a:r>
            <a:r>
              <a:rPr lang="ru-RU" sz="1800" dirty="0" smtClean="0">
                <a:hlinkClick r:id="rId2" tooltip="Бисер"/>
              </a:rPr>
              <a:t>бисера</a:t>
            </a:r>
            <a:r>
              <a:rPr lang="ru-RU" sz="1800" dirty="0" smtClean="0"/>
              <a:t>, в котором, в отличие от других техник, где он применяется (ткачество с бисером, вязание с бисером, плетение из проволоки с бисером — так называемых бисерных плетений, бисерной мозаики и вышивки бисером), бисер является не только декоративным элементом, но и конструктивно-технологическим. </a:t>
            </a:r>
          </a:p>
          <a:p>
            <a:pPr>
              <a:buNone/>
            </a:pPr>
            <a:r>
              <a:rPr lang="ru-RU" sz="1800" i="1" dirty="0" smtClean="0"/>
              <a:t>           </a:t>
            </a:r>
            <a:r>
              <a:rPr lang="ru-RU" sz="1800" dirty="0" smtClean="0"/>
              <a:t>Это хобби – одно из самых популярных видов рукоделия. Научиться делать изделия (не только украшения, но и предметы интерьера) – легко! Главное – желание! Можно делать такие шедевры из наших любимых бусинок! Разнообразные бусины и бисер – дают «волшебный пинок» для творчества. </a:t>
            </a:r>
          </a:p>
          <a:p>
            <a:pPr>
              <a:buNone/>
            </a:pPr>
            <a:r>
              <a:rPr lang="ru-RU" sz="2000" b="1" dirty="0" smtClean="0"/>
              <a:t/>
            </a:r>
            <a:br>
              <a:rPr lang="ru-RU" sz="2000" b="1" dirty="0" smtClean="0"/>
            </a:br>
            <a:endParaRPr lang="ru-RU" sz="2000" dirty="0" smtClean="0"/>
          </a:p>
          <a:p>
            <a:endParaRPr lang="ru-RU"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1143000"/>
          </a:xfrm>
        </p:spPr>
        <p:txBody>
          <a:bodyPr/>
          <a:lstStyle/>
          <a:p>
            <a:r>
              <a:rPr lang="ru-RU" b="1" dirty="0" smtClean="0"/>
              <a:t>Историческая справка</a:t>
            </a:r>
            <a:endParaRPr lang="ru-RU" b="1" dirty="0"/>
          </a:p>
        </p:txBody>
      </p:sp>
      <p:sp>
        <p:nvSpPr>
          <p:cNvPr id="3" name="Содержимое 2"/>
          <p:cNvSpPr>
            <a:spLocks noGrp="1"/>
          </p:cNvSpPr>
          <p:nvPr>
            <p:ph idx="1"/>
          </p:nvPr>
        </p:nvSpPr>
        <p:spPr>
          <a:xfrm>
            <a:off x="357158" y="1071546"/>
            <a:ext cx="8229600" cy="4525963"/>
          </a:xfrm>
        </p:spPr>
        <p:txBody>
          <a:bodyPr>
            <a:normAutofit fontScale="25000" lnSpcReduction="20000"/>
          </a:bodyPr>
          <a:lstStyle/>
          <a:p>
            <a:pPr>
              <a:buNone/>
            </a:pPr>
            <a:r>
              <a:rPr lang="ru-RU" dirty="0" smtClean="0"/>
              <a:t>                      </a:t>
            </a:r>
            <a:r>
              <a:rPr lang="ru-RU" sz="5600" dirty="0" smtClean="0"/>
              <a:t>Бисер — один из самых удивительных материалов для рукоделия: в нём и загадочный блеск, и сочность красок, и четкость линий, и неограниченные возможности творческого поиска. Первыми и сразу полюбившимися человечеству украшениями из бисера стали бусы. Они вошли в многочисленный ряд предметов, которыми человек украшал себя в древности. Изделия из бусинок, бисера, всяких стекляшек, нанизанных на конский волос, травинку, а позднее нитку и – уже в наше время – леску, известны с древнейших времен.</a:t>
            </a:r>
          </a:p>
          <a:p>
            <a:pPr>
              <a:buNone/>
            </a:pPr>
            <a:r>
              <a:rPr lang="ru-RU" sz="5600" dirty="0" smtClean="0"/>
              <a:t>                     Родиной бисера считается Древний Египет, где из непрозрачного стекла изготавливали крупные бусы. Процесс обработки стекла совершенствовался, и бусины становились всё мельче и мельче. Так появился бисер. А само слово "бисер" произошло от арабского "</a:t>
            </a:r>
            <a:r>
              <a:rPr lang="ru-RU" sz="5600" dirty="0" err="1" smtClean="0"/>
              <a:t>бусра</a:t>
            </a:r>
            <a:r>
              <a:rPr lang="ru-RU" sz="5600" dirty="0" smtClean="0"/>
              <a:t>", что означает бусинки с отверстиями. Он был хорошо известен в Античном мире и у некоторых народов даже служил меновой монетой. В Африке в рабовладельческие времена за несколько связок бисера можно было купить раба. Бисер наделяли магической силой и приписывали ему свойства оберега. Наибольшего совершенства производство бисера достигло в Венеции. Рецепты изготовления прозрачного и цветного венецианского стекла строго оберегались — за их разглашение полагалась смертная казнь. Особой интенсивностью производство бисера отличалось в XV - начале XVI веков. </a:t>
            </a:r>
          </a:p>
          <a:p>
            <a:pPr>
              <a:buNone/>
            </a:pPr>
            <a:r>
              <a:rPr lang="ru-RU" sz="5600" dirty="0" smtClean="0"/>
              <a:t>                    Из Египта стекольное производство распространяется на Кавказ, в Рим и проникает в Византию, а также в центральную и северную Европу. Из Византии секреты производства стекла перешли в молодую Венецианскую республику. С XII века на острове </a:t>
            </a:r>
            <a:r>
              <a:rPr lang="ru-RU" sz="5600" dirty="0" err="1" smtClean="0"/>
              <a:t>Мурано</a:t>
            </a:r>
            <a:r>
              <a:rPr lang="ru-RU" sz="5600" dirty="0" smtClean="0"/>
              <a:t> (около Венеции) выпускался бисер хорошего качества, многих цветов и оттенков, различной степени прозрачности стекла, отлично калиброванный и прекрасно сочетающийся в изделиях с драгоценными камнями. Наибольшее развитие искусство изготовления изделий из бисера в Европе и в России получило в первой половине XIX столетия. Из бисера плели украшения, использовали в ткачестве, вязании и вышивке. Техника изготовления изделий передавалась из поколения в поколение.</a:t>
            </a:r>
          </a:p>
          <a:p>
            <a:pPr>
              <a:buNone/>
            </a:pPr>
            <a:r>
              <a:rPr lang="ru-RU" sz="5600" dirty="0" smtClean="0"/>
              <a:t>                     В Египте и Индии бусами украшали одежду, шею, руки, ноги — да, впрочем, всё, на что их можно надеть, пришить, привязать, вплести и так далее. В Индии такие изделия называются </a:t>
            </a:r>
            <a:r>
              <a:rPr lang="ru-RU" sz="5600" dirty="0" err="1" smtClean="0"/>
              <a:t>хар</a:t>
            </a:r>
            <a:r>
              <a:rPr lang="ru-RU" sz="5600" dirty="0" smtClean="0"/>
              <a:t>, в Эфиопии — чале, в Болгарии, Румынии и Молдове — </a:t>
            </a:r>
            <a:r>
              <a:rPr lang="ru-RU" sz="5600" dirty="0" err="1" smtClean="0"/>
              <a:t>гарданы</a:t>
            </a:r>
            <a:r>
              <a:rPr lang="ru-RU" sz="5600" dirty="0" smtClean="0"/>
              <a:t> и </a:t>
            </a:r>
            <a:r>
              <a:rPr lang="ru-RU" sz="5600" dirty="0" err="1" smtClean="0"/>
              <a:t>згарды</a:t>
            </a:r>
            <a:r>
              <a:rPr lang="ru-RU" sz="5600" dirty="0" smtClean="0"/>
              <a:t>, в Беларуси — </a:t>
            </a:r>
            <a:r>
              <a:rPr lang="ru-RU" sz="5600" dirty="0" err="1" smtClean="0"/>
              <a:t>пляценки</a:t>
            </a:r>
            <a:r>
              <a:rPr lang="ru-RU" sz="5600" dirty="0" smtClean="0"/>
              <a:t> и </a:t>
            </a:r>
            <a:r>
              <a:rPr lang="ru-RU" sz="5600" dirty="0" err="1" smtClean="0"/>
              <a:t>горлячки</a:t>
            </a:r>
            <a:r>
              <a:rPr lang="ru-RU" sz="5600" dirty="0" smtClean="0"/>
              <a:t>, в Украине — </a:t>
            </a:r>
            <a:r>
              <a:rPr lang="ru-RU" sz="5600" dirty="0" err="1" smtClean="0"/>
              <a:t>герданы</a:t>
            </a:r>
            <a:r>
              <a:rPr lang="ru-RU" sz="5600" dirty="0" smtClean="0"/>
              <a:t> и </a:t>
            </a:r>
            <a:r>
              <a:rPr lang="ru-RU" sz="5600" dirty="0" err="1" smtClean="0"/>
              <a:t>сыплянки</a:t>
            </a:r>
            <a:r>
              <a:rPr lang="ru-RU" sz="5600" dirty="0" smtClean="0"/>
              <a:t>, в Литве — </a:t>
            </a:r>
            <a:r>
              <a:rPr lang="ru-RU" sz="5600" dirty="0" err="1" smtClean="0"/>
              <a:t>каролинес</a:t>
            </a:r>
            <a:r>
              <a:rPr lang="ru-RU" sz="5600" dirty="0" smtClean="0"/>
              <a:t>, в Узбекистане — </a:t>
            </a:r>
            <a:r>
              <a:rPr lang="ru-RU" sz="5600" dirty="0" err="1" smtClean="0"/>
              <a:t>зебигардан</a:t>
            </a:r>
            <a:r>
              <a:rPr lang="ru-RU" sz="5600" dirty="0" smtClean="0"/>
              <a:t>, в Словении — </a:t>
            </a:r>
            <a:r>
              <a:rPr lang="ru-RU" sz="5600" dirty="0" err="1" smtClean="0"/>
              <a:t>нагрделники</a:t>
            </a:r>
            <a:r>
              <a:rPr lang="ru-RU" sz="5600" dirty="0" smtClean="0"/>
              <a:t> и, наконец, в России — </a:t>
            </a:r>
            <a:r>
              <a:rPr lang="ru-RU" sz="5600" dirty="0" err="1" smtClean="0"/>
              <a:t>ожерелки</a:t>
            </a:r>
            <a:r>
              <a:rPr lang="ru-RU" sz="5600" dirty="0" smtClean="0"/>
              <a:t>, цепочки, гайтаны и — “</a:t>
            </a:r>
            <a:r>
              <a:rPr lang="ru-RU" sz="5600" dirty="0" err="1" smtClean="0"/>
              <a:t>фенечки</a:t>
            </a:r>
            <a:r>
              <a:rPr lang="ru-RU" sz="5600" dirty="0" smtClean="0"/>
              <a:t>”. Словом, где их только не носят и как их только не называют!</a:t>
            </a:r>
          </a:p>
          <a:p>
            <a:pPr>
              <a:buNone/>
            </a:pP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0"/>
            <a:ext cx="7000924" cy="928662"/>
          </a:xfrm>
        </p:spPr>
        <p:txBody>
          <a:bodyPr>
            <a:normAutofit fontScale="90000"/>
          </a:bodyPr>
          <a:lstStyle/>
          <a:p>
            <a:r>
              <a:rPr lang="ru-RU" sz="3600" b="1" dirty="0" smtClean="0"/>
              <a:t>Выбор материала.</a:t>
            </a:r>
            <a:br>
              <a:rPr lang="ru-RU" sz="3600" b="1" dirty="0" smtClean="0"/>
            </a:br>
            <a:r>
              <a:rPr lang="ru-RU" sz="3600" b="1" dirty="0" smtClean="0"/>
              <a:t> </a:t>
            </a:r>
            <a:r>
              <a:rPr lang="ru-RU" sz="2800" b="1" dirty="0" smtClean="0"/>
              <a:t>Виды бисера </a:t>
            </a:r>
            <a:endParaRPr lang="ru-RU" sz="2800" b="1" dirty="0"/>
          </a:p>
        </p:txBody>
      </p:sp>
      <p:sp>
        <p:nvSpPr>
          <p:cNvPr id="3" name="Содержимое 2"/>
          <p:cNvSpPr>
            <a:spLocks noGrp="1"/>
          </p:cNvSpPr>
          <p:nvPr>
            <p:ph idx="1"/>
          </p:nvPr>
        </p:nvSpPr>
        <p:spPr>
          <a:xfrm>
            <a:off x="214282" y="857232"/>
            <a:ext cx="8229600" cy="5429288"/>
          </a:xfrm>
        </p:spPr>
        <p:txBody>
          <a:bodyPr>
            <a:noAutofit/>
          </a:bodyPr>
          <a:lstStyle/>
          <a:p>
            <a:pPr>
              <a:buNone/>
            </a:pPr>
            <a:r>
              <a:rPr lang="ru-RU" sz="1600" dirty="0" smtClean="0"/>
              <a:t>         </a:t>
            </a:r>
            <a:r>
              <a:rPr lang="ru-RU" sz="1600" dirty="0" smtClean="0"/>
              <a:t> Существует несколько видов бисера: круглый, граненый и рубка. Помимо формы и размера бисер различается по способу окраски - он может быть прозрачным или матовым, прозрачным с окрашенным изнутри отверстием или с перламутровым блеском, с эффектом растекающегося по воде бензинового пятна или с поверхностью, имитирующей металл, керамику. От того, какой выбран бисер, зависит, как будет выглядеть изделие. Сейчас на прилавках магазинов есть бисер производства Японии, Чехии, Китая, Тайваня, Индии и России. Он различается по богатству цветовой палитры, качеству и цене. Более качественный и разнообразный по цвету японский и чешский бисер, но он же и самый дорогой. </a:t>
            </a:r>
          </a:p>
          <a:p>
            <a:endParaRPr lang="ru-RU" sz="1600" dirty="0"/>
          </a:p>
          <a:p>
            <a:endParaRPr lang="ru-RU" sz="1600" dirty="0" smtClean="0"/>
          </a:p>
          <a:p>
            <a:endParaRPr lang="ru-RU" sz="1600" dirty="0"/>
          </a:p>
          <a:p>
            <a:endParaRPr lang="ru-RU" sz="1600" dirty="0" smtClean="0"/>
          </a:p>
          <a:p>
            <a:pPr>
              <a:buNone/>
            </a:pPr>
            <a:r>
              <a:rPr lang="ru-RU" sz="1600" dirty="0"/>
              <a:t> </a:t>
            </a:r>
            <a:r>
              <a:rPr lang="ru-RU" sz="1600" dirty="0" smtClean="0"/>
              <a:t>                     </a:t>
            </a:r>
          </a:p>
          <a:p>
            <a:pPr>
              <a:buNone/>
            </a:pPr>
            <a:endParaRPr lang="ru-RU" sz="1600" dirty="0"/>
          </a:p>
          <a:p>
            <a:pPr>
              <a:buNone/>
            </a:pPr>
            <a:endParaRPr lang="ru-RU" sz="1600" dirty="0" smtClean="0"/>
          </a:p>
          <a:p>
            <a:pPr>
              <a:buNone/>
            </a:pPr>
            <a:r>
              <a:rPr lang="ru-RU" sz="1600" dirty="0"/>
              <a:t> </a:t>
            </a:r>
            <a:r>
              <a:rPr lang="ru-RU" sz="1600" dirty="0" smtClean="0"/>
              <a:t>                       Стеклярус разной длины. Это стеклянные или пластмассовые трубочки с отверстием внутри.  </a:t>
            </a:r>
          </a:p>
          <a:p>
            <a:pPr>
              <a:buNone/>
            </a:pPr>
            <a:r>
              <a:rPr lang="ru-RU" sz="1600" dirty="0"/>
              <a:t> </a:t>
            </a:r>
            <a:r>
              <a:rPr lang="ru-RU" sz="1600" dirty="0" smtClean="0"/>
              <a:t>                     Бусины, разнообразные по цвету и форме. Бусины могут быть пластмассовые, стеклянные, из натуральных камней. Можно изготовить бусины и самим - из специальных пластических масс или из природных материалов: плодов, семян, ракушек.  </a:t>
            </a:r>
          </a:p>
          <a:p>
            <a:pPr>
              <a:buNone/>
            </a:pPr>
            <a:endParaRPr lang="ru-RU" sz="1600" dirty="0" smtClean="0"/>
          </a:p>
        </p:txBody>
      </p:sp>
      <p:pic>
        <p:nvPicPr>
          <p:cNvPr id="5" name="Рисунок 4" descr="728.jpg"/>
          <p:cNvPicPr>
            <a:picLocks noChangeAspect="1"/>
          </p:cNvPicPr>
          <p:nvPr/>
        </p:nvPicPr>
        <p:blipFill>
          <a:blip r:embed="rId2"/>
          <a:stretch>
            <a:fillRect/>
          </a:stretch>
        </p:blipFill>
        <p:spPr>
          <a:xfrm>
            <a:off x="3714744" y="2928934"/>
            <a:ext cx="2143140" cy="2192471"/>
          </a:xfrm>
          <a:prstGeom prst="rect">
            <a:avLst/>
          </a:prstGeom>
        </p:spPr>
      </p:pic>
      <p:pic>
        <p:nvPicPr>
          <p:cNvPr id="6" name="Рисунок 5" descr="x_1f1d49b6.jpg"/>
          <p:cNvPicPr>
            <a:picLocks noChangeAspect="1"/>
          </p:cNvPicPr>
          <p:nvPr/>
        </p:nvPicPr>
        <p:blipFill>
          <a:blip r:embed="rId3"/>
          <a:stretch>
            <a:fillRect/>
          </a:stretch>
        </p:blipFill>
        <p:spPr>
          <a:xfrm>
            <a:off x="500034" y="3286124"/>
            <a:ext cx="2805112" cy="1835942"/>
          </a:xfrm>
          <a:prstGeom prst="rect">
            <a:avLst/>
          </a:prstGeom>
        </p:spPr>
      </p:pic>
      <p:pic>
        <p:nvPicPr>
          <p:cNvPr id="7" name="Рисунок 6" descr="1089.jpg"/>
          <p:cNvPicPr>
            <a:picLocks noChangeAspect="1"/>
          </p:cNvPicPr>
          <p:nvPr/>
        </p:nvPicPr>
        <p:blipFill>
          <a:blip r:embed="rId4"/>
          <a:stretch>
            <a:fillRect/>
          </a:stretch>
        </p:blipFill>
        <p:spPr>
          <a:xfrm>
            <a:off x="6286512" y="3214686"/>
            <a:ext cx="2438400" cy="162153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9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1143000"/>
          </a:xfrm>
        </p:spPr>
        <p:txBody>
          <a:bodyPr>
            <a:normAutofit/>
          </a:bodyPr>
          <a:lstStyle/>
          <a:p>
            <a:r>
              <a:rPr lang="ru-RU" sz="3200" b="1" dirty="0" smtClean="0"/>
              <a:t>Основные технологии </a:t>
            </a:r>
            <a:r>
              <a:rPr lang="ru-RU" sz="3200" b="1" dirty="0" err="1" smtClean="0"/>
              <a:t>бисероплетения</a:t>
            </a:r>
            <a:endParaRPr lang="ru-RU" sz="3200" b="1" dirty="0"/>
          </a:p>
        </p:txBody>
      </p:sp>
      <p:sp>
        <p:nvSpPr>
          <p:cNvPr id="3" name="Содержимое 2"/>
          <p:cNvSpPr>
            <a:spLocks noGrp="1"/>
          </p:cNvSpPr>
          <p:nvPr>
            <p:ph idx="1"/>
          </p:nvPr>
        </p:nvSpPr>
        <p:spPr>
          <a:xfrm>
            <a:off x="285720" y="857232"/>
            <a:ext cx="8229600" cy="4525963"/>
          </a:xfrm>
        </p:spPr>
        <p:txBody>
          <a:bodyPr>
            <a:noAutofit/>
          </a:bodyPr>
          <a:lstStyle/>
          <a:p>
            <a:r>
              <a:rPr lang="ru-RU" sz="1200" b="1" dirty="0" smtClean="0"/>
              <a:t>Основные технологии </a:t>
            </a:r>
            <a:r>
              <a:rPr lang="ru-RU" sz="1200" b="1" dirty="0" err="1" smtClean="0"/>
              <a:t>бисероплетения</a:t>
            </a:r>
            <a:r>
              <a:rPr lang="ru-RU" sz="1200" b="1" dirty="0" smtClean="0"/>
              <a:t>:</a:t>
            </a:r>
          </a:p>
          <a:p>
            <a:r>
              <a:rPr lang="ru-RU" sz="1200" b="1" u="sng" dirty="0" smtClean="0"/>
              <a:t>Низание</a:t>
            </a:r>
            <a:r>
              <a:rPr lang="ru-RU" sz="1200" dirty="0" smtClean="0"/>
              <a:t> – технология </a:t>
            </a:r>
            <a:r>
              <a:rPr lang="ru-RU" sz="1200" dirty="0" err="1" smtClean="0"/>
              <a:t>бисероплетения</a:t>
            </a:r>
            <a:r>
              <a:rPr lang="ru-RU" sz="1200" dirty="0" smtClean="0"/>
              <a:t>, при которой бисерины набирают только на один (рабочий) конец нити и только при помощи этого конца нити ведут дальнейшую работу; второй конец нити остаётся свободным и в работе не участвует. В технике бисерного низания могут выполняться различные виды изделий из бисера: широкие и узкие, плотные и ажурные (кулоны, цепочки, ожерелья, колье, воротники и т.п.).</a:t>
            </a:r>
          </a:p>
          <a:p>
            <a:r>
              <a:rPr lang="ru-RU" sz="1200" dirty="0" smtClean="0"/>
              <a:t>Различают следующие </a:t>
            </a:r>
            <a:r>
              <a:rPr lang="ru-RU" sz="1200" b="1" dirty="0" smtClean="0"/>
              <a:t>виды низания</a:t>
            </a:r>
            <a:r>
              <a:rPr lang="ru-RU" sz="1200" dirty="0" smtClean="0"/>
              <a:t>: продольное, поперечное, угловое, круговое. </a:t>
            </a:r>
            <a:br>
              <a:rPr lang="ru-RU" sz="1200" dirty="0" smtClean="0"/>
            </a:br>
            <a:r>
              <a:rPr lang="ru-RU" sz="1200" b="1" dirty="0" smtClean="0"/>
              <a:t>Продольное низание</a:t>
            </a:r>
            <a:r>
              <a:rPr lang="ru-RU" sz="1200" dirty="0" smtClean="0"/>
              <a:t> – </a:t>
            </a:r>
            <a:r>
              <a:rPr lang="ru-RU" sz="1200" dirty="0" err="1" smtClean="0"/>
              <a:t>низание</a:t>
            </a:r>
            <a:r>
              <a:rPr lang="ru-RU" sz="1200" dirty="0" smtClean="0"/>
              <a:t> изделия из бисера осуществляется во всю его длину. Выбирается нужная длина изделия и выполняется на эту длину, а затем, изделие наплетается в ширину. На этом принципе, например, построена, техника плетения «</a:t>
            </a:r>
            <a:r>
              <a:rPr lang="ru-RU" sz="1200" dirty="0" err="1" smtClean="0"/>
              <a:t>огалала</a:t>
            </a:r>
            <a:r>
              <a:rPr lang="ru-RU" sz="1200" dirty="0" smtClean="0"/>
              <a:t>». </a:t>
            </a:r>
            <a:br>
              <a:rPr lang="ru-RU" sz="1200" dirty="0" smtClean="0"/>
            </a:br>
            <a:r>
              <a:rPr lang="ru-RU" sz="1200" b="1" dirty="0" smtClean="0"/>
              <a:t>Поперечное низание</a:t>
            </a:r>
            <a:r>
              <a:rPr lang="ru-RU" sz="1200" dirty="0" smtClean="0"/>
              <a:t> – наиболее распространённый вариант плетения бисерных изделий, при котором низание осуществляется в длину при относительно постоянной ширине. Иногда ширина может варьироваться на протяжении всей длины изделия. Готовое изделие при поперечном низании имеет обычно вид сетки, состоящей из отдельных ромбов, кругов, квадратиков и пр. </a:t>
            </a:r>
            <a:br>
              <a:rPr lang="ru-RU" sz="1200" dirty="0" smtClean="0"/>
            </a:br>
            <a:r>
              <a:rPr lang="ru-RU" sz="1200" b="1" dirty="0" smtClean="0"/>
              <a:t>Угловое низание</a:t>
            </a:r>
            <a:r>
              <a:rPr lang="ru-RU" sz="1200" dirty="0" smtClean="0"/>
              <a:t> – вид низания, который используется для получения изделий или его бисерных элементов в виде уголка. При таком способе низания обычно сначала выполняется одна половина изделия, а затем работа переворачивается и выполняется вторая половина изделия в зеркальном отображении. Чаще всего этот способ низания используется для создания кулонов и колье. По этому принципу строится, например, техника плотного мозаичного уголкового плетения. </a:t>
            </a:r>
            <a:br>
              <a:rPr lang="ru-RU" sz="1200" dirty="0" smtClean="0"/>
            </a:br>
            <a:r>
              <a:rPr lang="ru-RU" sz="1200" b="1" dirty="0" smtClean="0"/>
              <a:t>Круговое низание</a:t>
            </a:r>
            <a:r>
              <a:rPr lang="ru-RU" sz="1200" dirty="0" smtClean="0"/>
              <a:t> – элементы изделия нижутся по кругу; в готовом же виде элемент может иметь вид круга, многоугольника, треугольника (в зависимости от используемого способа плетения). В процессе работы над изделием из бисера отдельные элементы, выполненные в технике кругового низания, можно соединять между собой, образуя разные по форме части изделия: ромбы, цветы, большой круг и т.п. На данном принципе строится, например, техника низания многоугольника круглыми рядами.  </a:t>
            </a:r>
          </a:p>
          <a:p>
            <a:r>
              <a:rPr lang="ru-RU" sz="1200" b="1" u="sng" dirty="0" smtClean="0"/>
              <a:t>Плетение</a:t>
            </a:r>
            <a:r>
              <a:rPr lang="ru-RU" sz="1200" dirty="0" smtClean="0"/>
              <a:t> – технология </a:t>
            </a:r>
            <a:r>
              <a:rPr lang="ru-RU" sz="1200" dirty="0" err="1" smtClean="0"/>
              <a:t>бисероплетения</a:t>
            </a:r>
            <a:r>
              <a:rPr lang="ru-RU" sz="1200" dirty="0" smtClean="0"/>
              <a:t>, при которой в работе используются одновременно два рабочих конца нити (плетение осуществляется двумя и более иглами). На данной технологии плетения построена, например, техника монастырского плетения. </a:t>
            </a:r>
          </a:p>
          <a:p>
            <a:r>
              <a:rPr lang="ru-RU" sz="1200" b="1" u="sng" dirty="0" smtClean="0"/>
              <a:t>Бисерное ткачество</a:t>
            </a:r>
            <a:r>
              <a:rPr lang="ru-RU" sz="1200" dirty="0" smtClean="0"/>
              <a:t> – технология </a:t>
            </a:r>
            <a:r>
              <a:rPr lang="ru-RU" sz="1200" dirty="0" err="1" smtClean="0"/>
              <a:t>бисероплетения</a:t>
            </a:r>
            <a:r>
              <a:rPr lang="ru-RU" sz="1200" dirty="0" smtClean="0"/>
              <a:t>, где для работы над изделием требуется специальный станок, для натяжения нитей-основ, вокруг которых и ведётся плетение бисерной иглой. Изделия, выполненные в данной технике, сравнительно однотипны по форме и представляют собой ленты, отличающиеся по ширине, длине, цветовым решения и используемому орнаменту.</a:t>
            </a:r>
          </a:p>
          <a:p>
            <a:pPr>
              <a:buNone/>
            </a:pPr>
            <a:endParaRPr lang="ru-RU" sz="1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8229600" cy="857232"/>
          </a:xfrm>
        </p:spPr>
        <p:txBody>
          <a:bodyPr>
            <a:normAutofit/>
          </a:bodyPr>
          <a:lstStyle/>
          <a:p>
            <a:r>
              <a:rPr lang="ru-RU" sz="3600" b="1" smtClean="0"/>
              <a:t>Выбор цветовой гаммы</a:t>
            </a:r>
            <a:endParaRPr lang="ru-RU" sz="3600" b="1" dirty="0"/>
          </a:p>
        </p:txBody>
      </p:sp>
      <p:pic>
        <p:nvPicPr>
          <p:cNvPr id="4" name="Содержимое 3" descr="abz2c4GAjr0.jpg"/>
          <p:cNvPicPr>
            <a:picLocks noGrp="1" noChangeAspect="1"/>
          </p:cNvPicPr>
          <p:nvPr>
            <p:ph idx="1"/>
          </p:nvPr>
        </p:nvPicPr>
        <p:blipFill>
          <a:blip r:embed="rId2"/>
          <a:stretch>
            <a:fillRect/>
          </a:stretch>
        </p:blipFill>
        <p:spPr>
          <a:xfrm>
            <a:off x="142844" y="714356"/>
            <a:ext cx="2786082" cy="2928958"/>
          </a:xfrm>
        </p:spPr>
      </p:pic>
      <p:pic>
        <p:nvPicPr>
          <p:cNvPr id="6" name="Рисунок 5" descr="aWC7OOk_PcI.jpg"/>
          <p:cNvPicPr>
            <a:picLocks noChangeAspect="1"/>
          </p:cNvPicPr>
          <p:nvPr/>
        </p:nvPicPr>
        <p:blipFill>
          <a:blip r:embed="rId3"/>
          <a:stretch>
            <a:fillRect/>
          </a:stretch>
        </p:blipFill>
        <p:spPr>
          <a:xfrm>
            <a:off x="5857884" y="714356"/>
            <a:ext cx="2786082" cy="2928958"/>
          </a:xfrm>
          <a:prstGeom prst="rect">
            <a:avLst/>
          </a:prstGeom>
        </p:spPr>
      </p:pic>
      <p:pic>
        <p:nvPicPr>
          <p:cNvPr id="7" name="Рисунок 6" descr="SNVnLQ36-AU.jpg"/>
          <p:cNvPicPr>
            <a:picLocks noChangeAspect="1"/>
          </p:cNvPicPr>
          <p:nvPr/>
        </p:nvPicPr>
        <p:blipFill>
          <a:blip r:embed="rId4"/>
          <a:stretch>
            <a:fillRect/>
          </a:stretch>
        </p:blipFill>
        <p:spPr>
          <a:xfrm>
            <a:off x="3286116" y="2571744"/>
            <a:ext cx="2263496" cy="2032527"/>
          </a:xfrm>
          <a:prstGeom prst="rect">
            <a:avLst/>
          </a:prstGeom>
        </p:spPr>
      </p:pic>
      <p:pic>
        <p:nvPicPr>
          <p:cNvPr id="8" name="Рисунок 7" descr="GD_sCSoNWrY.jpg"/>
          <p:cNvPicPr>
            <a:picLocks noChangeAspect="1"/>
          </p:cNvPicPr>
          <p:nvPr/>
        </p:nvPicPr>
        <p:blipFill>
          <a:blip r:embed="rId5"/>
          <a:stretch>
            <a:fillRect/>
          </a:stretch>
        </p:blipFill>
        <p:spPr>
          <a:xfrm>
            <a:off x="142844" y="3786190"/>
            <a:ext cx="2786082" cy="2928958"/>
          </a:xfrm>
          <a:prstGeom prst="rect">
            <a:avLst/>
          </a:prstGeom>
        </p:spPr>
      </p:pic>
      <p:pic>
        <p:nvPicPr>
          <p:cNvPr id="9" name="Рисунок 8" descr="km0QParBoRQ.jpg"/>
          <p:cNvPicPr>
            <a:picLocks noChangeAspect="1"/>
          </p:cNvPicPr>
          <p:nvPr/>
        </p:nvPicPr>
        <p:blipFill>
          <a:blip r:embed="rId6"/>
          <a:stretch>
            <a:fillRect/>
          </a:stretch>
        </p:blipFill>
        <p:spPr>
          <a:xfrm>
            <a:off x="5857884" y="3786190"/>
            <a:ext cx="2786082" cy="2928958"/>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335</TotalTime>
  <Words>1235</Words>
  <Application>Microsoft Office PowerPoint</Application>
  <PresentationFormat>Экран (4:3)</PresentationFormat>
  <Paragraphs>106</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Творческий проект на тему: «Бисероплетение» </vt:lpstr>
      <vt:lpstr>Содержание</vt:lpstr>
      <vt:lpstr>План исследовательской работы</vt:lpstr>
      <vt:lpstr>Целесообразность выбора изделия</vt:lpstr>
      <vt:lpstr>Бисер и бисероплетение.</vt:lpstr>
      <vt:lpstr>Историческая справка</vt:lpstr>
      <vt:lpstr>Выбор материала.  Виды бисера </vt:lpstr>
      <vt:lpstr>Основные технологии бисероплетения</vt:lpstr>
      <vt:lpstr>Выбор цветовой гаммы</vt:lpstr>
      <vt:lpstr>Украшения из бисера </vt:lpstr>
      <vt:lpstr>Цветы и деревья из бисера</vt:lpstr>
      <vt:lpstr>Подарки и сувениры</vt:lpstr>
      <vt:lpstr>Актуальность бисероплетения</vt:lpstr>
      <vt:lpstr>Выбор рисунка</vt:lpstr>
      <vt:lpstr>Технологическая карта</vt:lpstr>
      <vt:lpstr>Оценка материальных затрат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iu</dc:creator>
  <cp:lastModifiedBy>Лилия Раефовна</cp:lastModifiedBy>
  <cp:revision>36</cp:revision>
  <dcterms:created xsi:type="dcterms:W3CDTF">2012-11-20T18:11:43Z</dcterms:created>
  <dcterms:modified xsi:type="dcterms:W3CDTF">2012-11-22T04:16:40Z</dcterms:modified>
</cp:coreProperties>
</file>