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2" r:id="rId3"/>
    <p:sldId id="263" r:id="rId4"/>
    <p:sldId id="264" r:id="rId5"/>
    <p:sldId id="265" r:id="rId6"/>
    <p:sldId id="268" r:id="rId7"/>
    <p:sldId id="269" r:id="rId8"/>
    <p:sldId id="257" r:id="rId9"/>
    <p:sldId id="258" r:id="rId10"/>
    <p:sldId id="271" r:id="rId11"/>
    <p:sldId id="259" r:id="rId12"/>
    <p:sldId id="267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158" autoAdjust="0"/>
  </p:normalViewPr>
  <p:slideViewPr>
    <p:cSldViewPr>
      <p:cViewPr varScale="1">
        <p:scale>
          <a:sx n="54" d="100"/>
          <a:sy n="54" d="100"/>
        </p:scale>
        <p:origin x="-7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4A924-9145-471B-9382-CF4770BE8B94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79DB9B-4E7F-4736-8718-5BEBFA065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Цель занятия: повторить известные сказочные произведения;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развивать воображение, внимание, быстроту реакции, мышление.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Сообщение темы занятия.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Отправляемся в мир сказок.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9DB9B-4E7F-4736-8718-5BEBFA06537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Задача, выполняемая учителем: развивать наблюдательность, внимание.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Вспомните сказку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скажите ее название.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9DB9B-4E7F-4736-8718-5BEBFA06537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Задача, выполняемая учителем: развивать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внимание, воображение.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Кто из героев сказки был болен и лежал в постели? (бабушка).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За что нужно было дернуть, чтобы попасть в дом бабушки? (веревочка).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Возле чего стоял дом бабушки? (мельница).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Любимый головной убор героини сказки? (шапочка).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 Кто спас бабушку и Красную Шапочку?  (дровосек).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 Кто из героев сказки не умел печь пирожки? (волк).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7. Как называется то место, где были дорожки разной длины? (лес)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9DB9B-4E7F-4736-8718-5BEBFA06537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Задача, выполняемая учителем: развивать внимание, наблюдательность.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Вспомните, из какой сказки герои. Кто здесь лишний? Кого здесь не поместили?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9DB9B-4E7F-4736-8718-5BEBFA06537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Физминутка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«Волшебный мешочек».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Встаньте в круг. Сейчас зазвучит музыка, и вы будете передавать друг другу мячик. Как  только музыка смолкнет, тот ученик, у которого в руках окажется  мячик, должен достать из волшебного мешочка предмет  и отгадать, какому  сказочному герою он принадлежит.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9DB9B-4E7F-4736-8718-5BEBFA06537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Задача, выполняемая учителем: воспитывать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умение работать в группе.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Работа с мозаикой.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-Перед вами лежат  пазлы из мозаики. Соберите мозаику. Какая команда быстрее это сделает?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9DB9B-4E7F-4736-8718-5BEBFA06537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Задача, выполняемая учителем: вспомнить названия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сказок.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Прочитайте слова на карточках. Назовите сказку, а помогут вам сказочные герои.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Царь, три сына, стрела, болото, лягушка.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(«Царевна-лягушка»).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Царь, три сына, сивка-бурка, царевна.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(«Сивка-бурка»).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Царь, три сына, Иванушка, Конек-горбунок, царевна.    («Конек-горбунок).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Отец, мачеха, три дочери, царь, принц, фея.    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(«Золушка»).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Злая мачеха, две дочери, Дед Мороз.    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Морозко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»).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9DB9B-4E7F-4736-8718-5BEBFA06537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Молодцы. Сказки вы знаете хорошо. А чему учат нас сказки?  (Сказка – ложь, да в ней намек, добрым молодцам урок).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Награждение активных учащихся.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9DB9B-4E7F-4736-8718-5BEBFA06537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190625" y="1196752"/>
            <a:ext cx="6261695" cy="4176464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/>
                <a:latin typeface="Arial Black"/>
              </a:rPr>
              <a:t>В мире сказок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000"/>
              </a:solidFill>
              <a:effectLst/>
              <a:latin typeface="Arial Blac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92080" y="4725144"/>
            <a:ext cx="34579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ГБОУ  СОШ  №277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Санкт-Петербург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Лебедева  Е. 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ФИЗМИНУТКА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«ВОЛШЕБНЫЙ МЕШОЧЕК»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нирование0001.jpg"/>
          <p:cNvPicPr>
            <a:picLocks noGrp="1"/>
          </p:cNvPicPr>
          <p:nvPr>
            <p:ph idx="1"/>
          </p:nvPr>
        </p:nvPicPr>
        <p:blipFill>
          <a:blip r:embed="rId3" cstate="print">
            <a:lum bright="-20000"/>
          </a:blip>
          <a:stretch>
            <a:fillRect/>
          </a:stretch>
        </p:blipFill>
        <p:spPr>
          <a:xfrm>
            <a:off x="827584" y="1412776"/>
            <a:ext cx="3168352" cy="3464558"/>
          </a:xfrm>
          <a:prstGeom prst="rect">
            <a:avLst/>
          </a:prstGeom>
        </p:spPr>
      </p:pic>
      <p:pic>
        <p:nvPicPr>
          <p:cNvPr id="5" name="Содержимое 3" descr="сканирование0002.jpg"/>
          <p:cNvPicPr>
            <a:picLocks/>
          </p:cNvPicPr>
          <p:nvPr/>
        </p:nvPicPr>
        <p:blipFill>
          <a:blip r:embed="rId4" cstate="print">
            <a:lum bright="-20000"/>
          </a:blip>
          <a:stretch>
            <a:fillRect/>
          </a:stretch>
        </p:blipFill>
        <p:spPr>
          <a:xfrm>
            <a:off x="4932040" y="1340768"/>
            <a:ext cx="3672408" cy="34711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608" y="548680"/>
            <a:ext cx="2647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с мозаикой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Из какой сказки?</a:t>
            </a:r>
            <a:endParaRPr lang="ru-RU" dirty="0"/>
          </a:p>
        </p:txBody>
      </p:sp>
      <p:pic>
        <p:nvPicPr>
          <p:cNvPr id="4" name="Рисунок 3" descr="http://img0.liveinternet.ru/images/attach/b/3/7/468/7468683_14867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556792"/>
            <a:ext cx="2448272" cy="20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ug.ru/uploads/images/method_article/78/inline/%D0%93%D0%BB%D0%B0%D0%B3%D0%BE%D0%BB%20-%20%D1%8D%D1%82%D0%BE%20%D0%97%D0%BE%D0%BB%D1%83%D1%88%D0%BA%D0%B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356992"/>
            <a:ext cx="1788981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001.radikal.ru/i196/1012/92/3cd9b145304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980728"/>
            <a:ext cx="300328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mir-skazok.net/wp-content/uploads/2012/02/5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3789040"/>
            <a:ext cx="216024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kinocomment.ru/pix/57c5d730b5ade0f98b9d5b1ec4677615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908720"/>
            <a:ext cx="2232248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700808"/>
            <a:ext cx="734481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МОЛОДЦЫ!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Отворили дверь козлята,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и пропали все козлята.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(Волк и семеро козлят)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vyatmama.ru/skazki/3.jpg"/>
          <p:cNvPicPr/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4572000" y="692696"/>
            <a:ext cx="4320480" cy="4171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229600" cy="5904656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Колотил да колотил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по тарелке носом –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ничего не проглотил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и остался с носом.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(Лиса и журавль)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www.screen.ru/school/trip/fox%20and%20crane_01.jpeg"/>
          <p:cNvPicPr/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4427984" y="1124744"/>
            <a:ext cx="424847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57606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Лечит маленьких детей,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Лечит птичек и зверей.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Сквозь очки свои глядит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Добрый доктор  …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(Айболит)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img.labirint.ru/images/comments_pic/0834/01labl8m41219578703.jpg"/>
          <p:cNvPicPr/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4860032" y="1268760"/>
            <a:ext cx="374441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У отца был мальчик странный,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Необычный – деревянный,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Но любил папаша сына.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Что за странный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Человечек  деревянный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На земле и над водой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Ищет ключик золотой?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Всюду нос сует он длинный.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Кто же это? 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(Буратино)</a:t>
            </a:r>
          </a:p>
          <a:p>
            <a:endParaRPr lang="ru-RU" dirty="0"/>
          </a:p>
        </p:txBody>
      </p:sp>
      <p:pic>
        <p:nvPicPr>
          <p:cNvPr id="4" name="Рисунок 3" descr="http://s3.afisha.net/Afisha7Files/UGPhotos/090217151224/090217233349/p_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340768"/>
            <a:ext cx="345638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Носик круглый, пятачком,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Им в земле удобно рыться,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Хвостик маленький крючком,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Вместо туфелек – копытца.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Трое их – и до чего же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Братья дружные похожи.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Отгадайте без подсказки,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Кто герои этой сказки?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(Три поросенка)</a:t>
            </a:r>
          </a:p>
          <a:p>
            <a:endParaRPr lang="ru-RU" dirty="0"/>
          </a:p>
        </p:txBody>
      </p:sp>
      <p:pic>
        <p:nvPicPr>
          <p:cNvPr id="4" name="Рисунок 3" descr="http://www.moe-online.ru/image/news/2002_s1.jpg"/>
          <p:cNvPicPr/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4139952" y="1484784"/>
            <a:ext cx="460851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Бабушка девочку очень любила.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Шапочку красную ей подарила.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Девочка имя забыла свое.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А ну, подскажите имя ее.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(Красная Шапочка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Рисунок 3" descr="http://www.volynnews.com/files/news/2011/12-30/29240-5u.jpg"/>
          <p:cNvPicPr/>
          <p:nvPr/>
        </p:nvPicPr>
        <p:blipFill>
          <a:blip r:embed="rId2" cstate="print"/>
          <a:srcRect r="49684"/>
          <a:stretch>
            <a:fillRect/>
          </a:stretch>
        </p:blipFill>
        <p:spPr bwMode="auto">
          <a:xfrm>
            <a:off x="6372200" y="3068960"/>
            <a:ext cx="230425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6012160" y="1700808"/>
            <a:ext cx="432048" cy="4320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228184" y="1268760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3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292080" y="1412776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228184" y="836712"/>
            <a:ext cx="504056" cy="43204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588224" y="548680"/>
            <a:ext cx="504056" cy="43204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716016" y="548680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220072" y="548680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580112" y="836712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796136" y="1268760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516216" y="1556792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6948264" y="1340768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236296" y="908720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092280" y="476672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355976" y="836712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6372200" y="1988840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4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4427984" y="1340768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6876256" y="1844824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6588224" y="2492896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7308304" y="1988840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7380312" y="2420888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7020272" y="2780928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4860032" y="1556792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4716016" y="2204864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4860032" y="2636912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5292080" y="2708920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5580112" y="2276872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5076056" y="1916832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5508104" y="1844824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1" name="Овал 60"/>
          <p:cNvSpPr/>
          <p:nvPr/>
        </p:nvSpPr>
        <p:spPr>
          <a:xfrm>
            <a:off x="7020272" y="3429000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6516216" y="3573016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6012160" y="4005064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6084168" y="3573016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6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5" name="Овал 64"/>
          <p:cNvSpPr/>
          <p:nvPr/>
        </p:nvSpPr>
        <p:spPr>
          <a:xfrm>
            <a:off x="6156176" y="5301208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6084168" y="4869160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6012160" y="4437112"/>
            <a:ext cx="525760" cy="45375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6084168" y="3068960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6012160" y="2636912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5940152" y="2132856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5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1" name="Овал 70"/>
          <p:cNvSpPr/>
          <p:nvPr/>
        </p:nvSpPr>
        <p:spPr>
          <a:xfrm>
            <a:off x="7452320" y="3140968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5148064" y="4005064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7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5508104" y="4365104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6" name="Прямая со стрелкой 75"/>
          <p:cNvCxnSpPr/>
          <p:nvPr/>
        </p:nvCxnSpPr>
        <p:spPr>
          <a:xfrm>
            <a:off x="5868144" y="2996952"/>
            <a:ext cx="144016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/>
          <p:nvPr/>
        </p:nvCxnSpPr>
        <p:spPr>
          <a:xfrm flipH="1">
            <a:off x="4499992" y="2060848"/>
            <a:ext cx="288032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 flipH="1" flipV="1">
            <a:off x="4355976" y="1700808"/>
            <a:ext cx="216024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/>
          <p:nvPr/>
        </p:nvCxnSpPr>
        <p:spPr>
          <a:xfrm flipV="1">
            <a:off x="6228184" y="548680"/>
            <a:ext cx="432048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/>
          <p:nvPr/>
        </p:nvCxnSpPr>
        <p:spPr>
          <a:xfrm>
            <a:off x="7596336" y="1772816"/>
            <a:ext cx="432048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олилиния 92"/>
          <p:cNvSpPr/>
          <p:nvPr/>
        </p:nvSpPr>
        <p:spPr>
          <a:xfrm>
            <a:off x="3707904" y="4725144"/>
            <a:ext cx="3439063" cy="1814423"/>
          </a:xfrm>
          <a:custGeom>
            <a:avLst/>
            <a:gdLst>
              <a:gd name="connsiteX0" fmla="*/ 1040920 w 3439063"/>
              <a:gd name="connsiteY0" fmla="*/ 687238 h 1814423"/>
              <a:gd name="connsiteX1" fmla="*/ 74762 w 3439063"/>
              <a:gd name="connsiteY1" fmla="*/ 117894 h 1814423"/>
              <a:gd name="connsiteX2" fmla="*/ 592347 w 3439063"/>
              <a:gd name="connsiteY2" fmla="*/ 1394604 h 1814423"/>
              <a:gd name="connsiteX3" fmla="*/ 2973237 w 3439063"/>
              <a:gd name="connsiteY3" fmla="*/ 1601638 h 1814423"/>
              <a:gd name="connsiteX4" fmla="*/ 3387305 w 3439063"/>
              <a:gd name="connsiteY4" fmla="*/ 117894 h 1814423"/>
              <a:gd name="connsiteX5" fmla="*/ 2748951 w 3439063"/>
              <a:gd name="connsiteY5" fmla="*/ 1032294 h 1814423"/>
              <a:gd name="connsiteX6" fmla="*/ 2127849 w 3439063"/>
              <a:gd name="connsiteY6" fmla="*/ 445698 h 1814423"/>
              <a:gd name="connsiteX7" fmla="*/ 1972573 w 3439063"/>
              <a:gd name="connsiteY7" fmla="*/ 290423 h 1814423"/>
              <a:gd name="connsiteX8" fmla="*/ 1938067 w 3439063"/>
              <a:gd name="connsiteY8" fmla="*/ 238664 h 1814423"/>
              <a:gd name="connsiteX9" fmla="*/ 1903562 w 3439063"/>
              <a:gd name="connsiteY9" fmla="*/ 911525 h 1814423"/>
              <a:gd name="connsiteX10" fmla="*/ 1403230 w 3439063"/>
              <a:gd name="connsiteY10" fmla="*/ 117894 h 1814423"/>
              <a:gd name="connsiteX11" fmla="*/ 1040920 w 3439063"/>
              <a:gd name="connsiteY11" fmla="*/ 687238 h 1814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39063" h="1814423">
                <a:moveTo>
                  <a:pt x="1040920" y="687238"/>
                </a:moveTo>
                <a:cubicBezTo>
                  <a:pt x="819509" y="687238"/>
                  <a:pt x="149524" y="0"/>
                  <a:pt x="74762" y="117894"/>
                </a:cubicBezTo>
                <a:cubicBezTo>
                  <a:pt x="0" y="235788"/>
                  <a:pt x="109268" y="1147313"/>
                  <a:pt x="592347" y="1394604"/>
                </a:cubicBezTo>
                <a:cubicBezTo>
                  <a:pt x="1075426" y="1641895"/>
                  <a:pt x="2507411" y="1814423"/>
                  <a:pt x="2973237" y="1601638"/>
                </a:cubicBezTo>
                <a:cubicBezTo>
                  <a:pt x="3439063" y="1388853"/>
                  <a:pt x="3424686" y="212785"/>
                  <a:pt x="3387305" y="117894"/>
                </a:cubicBezTo>
                <a:cubicBezTo>
                  <a:pt x="3349924" y="23003"/>
                  <a:pt x="2958860" y="977660"/>
                  <a:pt x="2748951" y="1032294"/>
                </a:cubicBezTo>
                <a:cubicBezTo>
                  <a:pt x="2539042" y="1086928"/>
                  <a:pt x="2257245" y="569343"/>
                  <a:pt x="2127849" y="445698"/>
                </a:cubicBezTo>
                <a:cubicBezTo>
                  <a:pt x="1998453" y="322053"/>
                  <a:pt x="2004203" y="324929"/>
                  <a:pt x="1972573" y="290423"/>
                </a:cubicBezTo>
                <a:cubicBezTo>
                  <a:pt x="1940943" y="255917"/>
                  <a:pt x="1949569" y="135147"/>
                  <a:pt x="1938067" y="238664"/>
                </a:cubicBezTo>
                <a:cubicBezTo>
                  <a:pt x="1926565" y="342181"/>
                  <a:pt x="1992701" y="931653"/>
                  <a:pt x="1903562" y="911525"/>
                </a:cubicBezTo>
                <a:cubicBezTo>
                  <a:pt x="1814423" y="891397"/>
                  <a:pt x="1549879" y="155275"/>
                  <a:pt x="1403230" y="117894"/>
                </a:cubicBezTo>
                <a:cubicBezTo>
                  <a:pt x="1256581" y="80513"/>
                  <a:pt x="1262331" y="687238"/>
                  <a:pt x="1040920" y="687238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323528" y="335699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23528" y="458112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23528" y="3501008"/>
            <a:ext cx="4380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51520" y="342900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51520" y="3284984"/>
            <a:ext cx="487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23528" y="3429000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251520" y="328498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95536" y="2204864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67544" y="1988840"/>
            <a:ext cx="3786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95536" y="213285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 flipH="1">
            <a:off x="395536" y="2132856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95536" y="2060848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ё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95536" y="22048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95536" y="2132856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95536" y="2132856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23528" y="764704"/>
            <a:ext cx="429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95536" y="836712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95536" y="764704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95536" y="836712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95536" y="836712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95536" y="836712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23528" y="764704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51520" y="4509120"/>
            <a:ext cx="487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23528" y="4581128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323528" y="458112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323528" y="4581128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23528" y="4581128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23528" y="5445224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51520" y="544522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259632" y="6334780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251520" y="5445224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23528" y="5517232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467544" y="6093296"/>
            <a:ext cx="386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51520" y="5445224"/>
            <a:ext cx="365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23528" y="544522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23528" y="544522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51520" y="5517232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67544" y="609329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67544" y="6093296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331640" y="6334780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" name="Picture 3" descr="Картинка 40 из 60216"/>
          <p:cNvPicPr>
            <a:picLocks noChangeAspect="1" noChangeArrowheads="1"/>
          </p:cNvPicPr>
          <p:nvPr/>
        </p:nvPicPr>
        <p:blipFill>
          <a:blip r:embed="rId3" cstate="print"/>
          <a:srcRect l="42448" r="10690" b="28"/>
          <a:stretch>
            <a:fillRect/>
          </a:stretch>
        </p:blipFill>
        <p:spPr bwMode="auto">
          <a:xfrm>
            <a:off x="0" y="0"/>
            <a:ext cx="334316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12139E-6 L 0.56667 -0.237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" y="-11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79191E-6 L 0.53541 -0.2057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" y="-10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6.01156E-6 L 0.48038 -0.16787 " pathEditMode="relative" ptsTypes="AA">
                                      <p:cBhvr>
                                        <p:cTn id="1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25434E-6 L 0.51597 -0.1220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" y="-6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5.20231E-6 L 0.55902 -0.08392 " pathEditMode="relative" ptsTypes="AA">
                                      <p:cBhvr>
                                        <p:cTn id="1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25434E-6 L 0.5849 -0.1639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" y="-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85549E-6 L 0.54635 -0.12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" y="-6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01434 L 0.50399 -0.090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-5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85549E-6 L 0.44357 -0.1218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" y="-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10405E-6 L 0.43802 -0.1743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" y="-8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5.78035E-8 L 0.46754 -0.21618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" y="-10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5.20231E-7 L 0.53125 -0.2372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" y="-11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36994E-6 L 0.57483 -0.1995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" y="-1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5.20231E-7 L 0.60087 -0.1218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-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0393 L 0.654 0.0707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" y="3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6.35838E-7 L 0.64583 -0.01064 " pathEditMode="relative" ptsTypes="AA">
                                      <p:cBhvr>
                                        <p:cTn id="40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6.35838E-7 L 0.67725 -0.04184 " pathEditMode="relative" ptsTypes="AA">
                                      <p:cBhvr>
                                        <p:cTn id="42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77556E-17 L 0.7434 -0.0485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2" y="-2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77556E-17 L 0.75834 0.0143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9" y="7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77556E-17 L 0.71893 0.0772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" y="39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16185E-6 L 0.68733 0.1193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4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1214E-6 L 0.67413 -0.37364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7" y="-18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31214E-6 L 0.72048 -0.4050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" y="-20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6.35838E-7 L 0.77951 -0.38797 " pathEditMode="relative" ptsTypes="AA">
                                      <p:cBhvr>
                                        <p:cTn id="58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31214E-6 L 0.78333 -0.32115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" y="-161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31214E-6 L 0.74289 -0.2582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" y="-129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98844E-6 L 0.69305 -0.30428 " pathEditMode="relative" ptsTypes="AA">
                                      <p:cBhvr>
                                        <p:cTn id="64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87283E-6 L 0.62586 -0.49965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-25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 0.0037 L 0.62483 -0.40531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" y="-205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87283E-6 L 0.64166 -0.35283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-176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6.35838E-7 L 0.64566 -0.28323 " pathEditMode="relative" ptsTypes="AA">
                                      <p:cBhvr>
                                        <p:cTn id="74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87283E-6 L 0.63385 -0.21641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" y="-108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50289E-6 L 0.64288 -0.16393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-82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50289E-6 L 0.63489 -0.10104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" y="-51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6.35838E-7 L 0.65365 -0.02104 " pathEditMode="relative" ptsTypes="AA">
                                      <p:cBhvr>
                                        <p:cTn id="82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8.67052E-7 L 0.67309 -0.37364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6" y="-187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8.67052E-7 L 0.72709 -0.39468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" y="-197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87 0.01433 L 0.78177 -0.43653 " pathEditMode="relative" ptsTypes="AA">
                                      <p:cBhvr>
                                        <p:cTn id="90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62428E-6 L 0.42517 -0.33549 " pathEditMode="relative" ptsTypes="AA">
                                      <p:cBhvr>
                                        <p:cTn id="94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66 0.00023 L 0.46944 -0.29341 " pathEditMode="relative" ptsTypes="AA">
                                      <p:cBhvr>
                                        <p:cTn id="96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  <p:bldP spid="54" grpId="0"/>
      <p:bldP spid="56" grpId="0"/>
      <p:bldP spid="57" grpId="0"/>
      <p:bldP spid="58" grpId="0"/>
      <p:bldP spid="59" grpId="0"/>
      <p:bldP spid="60" grpId="0"/>
      <p:bldP spid="72" grpId="0"/>
      <p:bldP spid="75" grpId="0"/>
      <p:bldP spid="77" grpId="0"/>
      <p:bldP spid="79" grpId="0"/>
      <p:bldP spid="81" grpId="0"/>
      <p:bldP spid="83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8" grpId="0"/>
      <p:bldP spid="109" grpId="0"/>
      <p:bldP spid="1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нирование0009.jpg"/>
          <p:cNvPicPr>
            <a:picLocks noGrp="1"/>
          </p:cNvPicPr>
          <p:nvPr>
            <p:ph idx="1"/>
          </p:nvPr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1259632" y="548680"/>
            <a:ext cx="6696744" cy="5832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</TotalTime>
  <Words>697</Words>
  <Application>Microsoft Office PowerPoint</Application>
  <PresentationFormat>Экран (4:3)</PresentationFormat>
  <Paragraphs>136</Paragraphs>
  <Slides>13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86</cp:revision>
  <dcterms:modified xsi:type="dcterms:W3CDTF">2013-05-04T19:09:10Z</dcterms:modified>
</cp:coreProperties>
</file>