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3" r:id="rId9"/>
    <p:sldId id="265" r:id="rId10"/>
    <p:sldId id="266" r:id="rId11"/>
    <p:sldId id="267" r:id="rId12"/>
    <p:sldId id="268" r:id="rId13"/>
    <p:sldId id="280" r:id="rId14"/>
    <p:sldId id="271" r:id="rId15"/>
    <p:sldId id="273" r:id="rId16"/>
    <p:sldId id="274" r:id="rId17"/>
    <p:sldId id="275" r:id="rId18"/>
    <p:sldId id="276" r:id="rId19"/>
    <p:sldId id="277" r:id="rId20"/>
    <p:sldId id="278" r:id="rId21"/>
    <p:sldId id="27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05.05.2013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40;&#1085;&#1085;&#1072;\Desktop\&#1072;&#1079;&#1073;&#1091;&#1082;&#1072;%20&#1073;&#1077;&#1079;&#1086;&#1087;&#1072;&#1089;&#1085;&#1086;&#1089;&#1090;&#1080;\&#1087;&#1077;&#1088;&#1077;&#1093;&#1086;&#1076;%20&#1095;&#1077;&#1088;&#1077;&#1079;%20&#1076;&#1086;&#1088;&#1086;&#1075;&#1091;2.wmv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40;&#1085;&#1085;&#1072;\Desktop\&#1072;&#1079;&#1073;&#1091;&#1082;&#1072;%20&#1073;&#1077;&#1079;&#1086;&#1087;&#1072;&#1089;&#1085;&#1086;&#1089;&#1090;&#1080;\&#1085;&#1077;&#1088;&#1077;&#1075;&#1091;&#1083;&#1080;&#1088;&#1077;&#1082;&#1084;&#1099;&#1081;%20&#1087;&#1077;&#1088;&#1077;&#1093;&#1086;&#1076;2.wmv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40;&#1085;&#1085;&#1072;\Desktop\&#1072;&#1079;&#1073;&#1091;&#1082;&#1072;%20&#1073;&#1077;&#1079;&#1086;&#1087;&#1072;&#1089;&#1085;&#1086;&#1089;&#1090;&#1080;\&#1080;&#1089;&#1090;&#1086;&#1088;&#1080;&#1103;%20&#1074;&#1086;&#1079;&#1085;&#1080;&#1082;&#1085;&#1086;&#1074;&#1077;&#1085;&#1080;&#1103;%20&#1087;&#1076;&#1076;2.wmv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40;&#1085;&#1085;&#1072;\Desktop\&#1072;&#1079;&#1073;&#1091;&#1082;&#1072;%20&#1073;&#1077;&#1079;&#1086;&#1087;&#1072;&#1089;&#1085;&#1086;&#1089;&#1090;&#1080;\&#1095;&#1090;&#1086;%20&#1090;&#1072;&#1082;&#1086;&#1077;%20&#1076;&#1086;&#1088;&#1086;&#1075;&#1072;2.wmv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40;&#1085;&#1085;&#1072;\Desktop\&#1072;&#1079;&#1073;&#1091;&#1082;&#1072;%20&#1073;&#1077;&#1079;&#1086;&#1087;&#1072;&#1089;&#1085;&#1086;&#1089;&#1090;&#1080;\&#1076;&#1086;&#1088;&#1086;&#1078;&#1085;&#1099;&#1077;%20&#1079;&#1085;&#1072;&#1082;&#1080;2.wmv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4-tub-ru.yandex.net/i?id=266481762-35-72&amp;n=21"/>
          <p:cNvPicPr>
            <a:picLocks noChangeAspect="1" noChangeArrowheads="1"/>
          </p:cNvPicPr>
          <p:nvPr/>
        </p:nvPicPr>
        <p:blipFill>
          <a:blip r:embed="rId2">
            <a:lum bright="30000"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00034" y="857232"/>
            <a:ext cx="814393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Город, в котором</a:t>
            </a:r>
          </a:p>
          <a:p>
            <a:r>
              <a:rPr lang="ru-RU" sz="3600" b="1" dirty="0" smtClean="0"/>
              <a:t>С тобой мы живём,</a:t>
            </a:r>
          </a:p>
          <a:p>
            <a:r>
              <a:rPr lang="ru-RU" sz="3600" b="1" dirty="0" smtClean="0"/>
              <a:t>Можно по праву сравнить с Букварём.</a:t>
            </a:r>
          </a:p>
          <a:p>
            <a:r>
              <a:rPr lang="ru-RU" sz="3600" b="1" dirty="0" smtClean="0"/>
              <a:t>Азбукой улиц,</a:t>
            </a:r>
          </a:p>
          <a:p>
            <a:r>
              <a:rPr lang="ru-RU" sz="3600" b="1" dirty="0" smtClean="0"/>
              <a:t>Проспектов, дорог,</a:t>
            </a:r>
          </a:p>
          <a:p>
            <a:r>
              <a:rPr lang="ru-RU" sz="3600" b="1" dirty="0" smtClean="0"/>
              <a:t>Город даёт нам всё время урок.</a:t>
            </a:r>
          </a:p>
          <a:p>
            <a:r>
              <a:rPr lang="ru-RU" sz="3600" b="1" dirty="0" smtClean="0"/>
              <a:t>Вот она, азбука – </a:t>
            </a:r>
          </a:p>
          <a:p>
            <a:r>
              <a:rPr lang="ru-RU" sz="3600" b="1" dirty="0" smtClean="0"/>
              <a:t>Над головой:</a:t>
            </a:r>
          </a:p>
          <a:p>
            <a:r>
              <a:rPr lang="ru-RU" sz="3600" b="1" dirty="0" smtClean="0"/>
              <a:t>Знаки развешаны вдоль мостовой</a:t>
            </a:r>
            <a:r>
              <a:rPr lang="ru-RU" sz="3200" b="1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785794"/>
            <a:ext cx="592935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Машины  мчат во весь опор,</a:t>
            </a:r>
          </a:p>
          <a:p>
            <a:r>
              <a:rPr lang="ru-RU" sz="3600" dirty="0" smtClean="0"/>
              <a:t>И вдруг навстречу знак.</a:t>
            </a:r>
          </a:p>
          <a:p>
            <a:r>
              <a:rPr lang="ru-RU" sz="3600" dirty="0" smtClean="0"/>
              <a:t>Изображён на нём забор.</a:t>
            </a:r>
          </a:p>
          <a:p>
            <a:r>
              <a:rPr lang="ru-RU" sz="3600" dirty="0" smtClean="0"/>
              <a:t>Шоссе  закрыто на запор?</a:t>
            </a:r>
            <a:endParaRPr lang="ru-RU" sz="3600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4786314" y="3286124"/>
            <a:ext cx="4071966" cy="2666360"/>
            <a:chOff x="4786314" y="3214686"/>
            <a:chExt cx="4071966" cy="2666360"/>
          </a:xfrm>
        </p:grpSpPr>
        <p:pic>
          <p:nvPicPr>
            <p:cNvPr id="23554" name="Picture 2" descr="http://im0-tub-ru.yandex.net/i?id=192304030-09-72&amp;n=21"/>
            <p:cNvPicPr>
              <a:picLocks noChangeAspect="1" noChangeArrowheads="1"/>
            </p:cNvPicPr>
            <p:nvPr/>
          </p:nvPicPr>
          <p:blipFill>
            <a:blip r:embed="rId2"/>
            <a:srcRect l="25000" t="27288" r="25000" b="27778"/>
            <a:stretch>
              <a:fillRect/>
            </a:stretch>
          </p:blipFill>
          <p:spPr bwMode="auto">
            <a:xfrm>
              <a:off x="5357818" y="3214686"/>
              <a:ext cx="2428892" cy="2182828"/>
            </a:xfrm>
            <a:prstGeom prst="rect">
              <a:avLst/>
            </a:prstGeom>
            <a:noFill/>
          </p:spPr>
        </p:pic>
        <p:sp>
          <p:nvSpPr>
            <p:cNvPr id="4" name="TextBox 3"/>
            <p:cNvSpPr txBox="1"/>
            <p:nvPr/>
          </p:nvSpPr>
          <p:spPr>
            <a:xfrm>
              <a:off x="4786314" y="5357826"/>
              <a:ext cx="407196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/>
                <a:t>Переезд со шлагбаумом</a:t>
              </a:r>
              <a:endParaRPr lang="ru-RU" sz="2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переход через дорогу2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85720" y="214290"/>
            <a:ext cx="8572560" cy="64294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нерегулирекмый переход2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85719" y="142852"/>
            <a:ext cx="8667811" cy="65008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im4-tub-ru.yandex.net/i?id=47611344-42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785794"/>
            <a:ext cx="7143768" cy="535782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7" name="Picture 3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1785926"/>
            <a:ext cx="2274888" cy="3313112"/>
          </a:xfrm>
          <a:prstGeom prst="rect">
            <a:avLst/>
          </a:prstGeom>
          <a:noFill/>
        </p:spPr>
      </p:pic>
      <p:pic>
        <p:nvPicPr>
          <p:cNvPr id="98308" name="Picture 4" descr="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1785926"/>
            <a:ext cx="2347912" cy="3240089"/>
          </a:xfrm>
          <a:prstGeom prst="rect">
            <a:avLst/>
          </a:prstGeom>
          <a:noFill/>
        </p:spPr>
      </p:pic>
      <p:grpSp>
        <p:nvGrpSpPr>
          <p:cNvPr id="9" name="Группа 8"/>
          <p:cNvGrpSpPr/>
          <p:nvPr/>
        </p:nvGrpSpPr>
        <p:grpSpPr>
          <a:xfrm>
            <a:off x="714348" y="1857364"/>
            <a:ext cx="2347912" cy="4627584"/>
            <a:chOff x="714348" y="1857364"/>
            <a:chExt cx="2347912" cy="4627584"/>
          </a:xfrm>
        </p:grpSpPr>
        <p:pic>
          <p:nvPicPr>
            <p:cNvPr id="98306" name="Picture 2" descr="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14348" y="1857364"/>
              <a:ext cx="2347912" cy="3240087"/>
            </a:xfrm>
            <a:prstGeom prst="rect">
              <a:avLst/>
            </a:prstGeom>
            <a:noFill/>
          </p:spPr>
        </p:pic>
        <p:sp>
          <p:nvSpPr>
            <p:cNvPr id="98309" name="Text Box 5"/>
            <p:cNvSpPr txBox="1">
              <a:spLocks noChangeArrowheads="1"/>
            </p:cNvSpPr>
            <p:nvPr/>
          </p:nvSpPr>
          <p:spPr bwMode="auto">
            <a:xfrm>
              <a:off x="1428728" y="4929198"/>
              <a:ext cx="862013" cy="1555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9600" b="1" dirty="0">
                  <a:latin typeface="Arial" charset="0"/>
                </a:rPr>
                <a:t>1</a:t>
              </a:r>
            </a:p>
          </p:txBody>
        </p:sp>
      </p:grpSp>
      <p:sp>
        <p:nvSpPr>
          <p:cNvPr id="98310" name="Text Box 6"/>
          <p:cNvSpPr txBox="1">
            <a:spLocks noChangeArrowheads="1"/>
          </p:cNvSpPr>
          <p:nvPr/>
        </p:nvSpPr>
        <p:spPr bwMode="auto">
          <a:xfrm>
            <a:off x="4214810" y="5072074"/>
            <a:ext cx="862012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9600" b="1" dirty="0">
                <a:latin typeface="Arial" charset="0"/>
              </a:rPr>
              <a:t>2</a:t>
            </a:r>
          </a:p>
        </p:txBody>
      </p:sp>
      <p:sp>
        <p:nvSpPr>
          <p:cNvPr id="98311" name="Text Box 7"/>
          <p:cNvSpPr txBox="1">
            <a:spLocks noChangeArrowheads="1"/>
          </p:cNvSpPr>
          <p:nvPr/>
        </p:nvSpPr>
        <p:spPr bwMode="auto">
          <a:xfrm>
            <a:off x="7000892" y="5000636"/>
            <a:ext cx="86201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9600" b="1" dirty="0">
                <a:latin typeface="Arial" charset="0"/>
              </a:rPr>
              <a:t>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1472" y="428604"/>
            <a:ext cx="80724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Под какой цифрой правильно расположены сигналы светофора?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ext Box 2"/>
          <p:cNvSpPr txBox="1">
            <a:spLocks noChangeArrowheads="1"/>
          </p:cNvSpPr>
          <p:nvPr/>
        </p:nvSpPr>
        <p:spPr bwMode="auto">
          <a:xfrm>
            <a:off x="1357290" y="4857760"/>
            <a:ext cx="86201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9600" b="1" dirty="0">
                <a:latin typeface="Arial" charset="0"/>
              </a:rPr>
              <a:t>1</a:t>
            </a:r>
          </a:p>
        </p:txBody>
      </p:sp>
      <p:sp>
        <p:nvSpPr>
          <p:cNvPr id="99332" name="Text Box 4"/>
          <p:cNvSpPr txBox="1">
            <a:spLocks noChangeArrowheads="1"/>
          </p:cNvSpPr>
          <p:nvPr/>
        </p:nvSpPr>
        <p:spPr bwMode="auto">
          <a:xfrm>
            <a:off x="7000892" y="4857760"/>
            <a:ext cx="86201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9600" b="1" dirty="0">
                <a:latin typeface="Arial" charset="0"/>
              </a:rPr>
              <a:t>3</a:t>
            </a:r>
          </a:p>
        </p:txBody>
      </p:sp>
      <p:grpSp>
        <p:nvGrpSpPr>
          <p:cNvPr id="9" name="Группа 8"/>
          <p:cNvGrpSpPr/>
          <p:nvPr/>
        </p:nvGrpSpPr>
        <p:grpSpPr>
          <a:xfrm>
            <a:off x="3000364" y="2143116"/>
            <a:ext cx="2855912" cy="4270394"/>
            <a:chOff x="3000364" y="2143116"/>
            <a:chExt cx="2855912" cy="4270394"/>
          </a:xfrm>
        </p:grpSpPr>
        <p:sp>
          <p:nvSpPr>
            <p:cNvPr id="99331" name="Text Box 3"/>
            <p:cNvSpPr txBox="1">
              <a:spLocks noChangeArrowheads="1"/>
            </p:cNvSpPr>
            <p:nvPr/>
          </p:nvSpPr>
          <p:spPr bwMode="auto">
            <a:xfrm>
              <a:off x="4214810" y="4857760"/>
              <a:ext cx="862012" cy="1555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9600" b="1" dirty="0">
                  <a:latin typeface="Arial" charset="0"/>
                </a:rPr>
                <a:t>2</a:t>
              </a:r>
            </a:p>
          </p:txBody>
        </p:sp>
        <p:pic>
          <p:nvPicPr>
            <p:cNvPr id="99333" name="Picture 5" descr="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000364" y="2143116"/>
              <a:ext cx="2855912" cy="2719388"/>
            </a:xfrm>
            <a:prstGeom prst="rect">
              <a:avLst/>
            </a:prstGeom>
            <a:noFill/>
          </p:spPr>
        </p:pic>
      </p:grpSp>
      <p:pic>
        <p:nvPicPr>
          <p:cNvPr id="99334" name="Picture 6" descr="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2000240"/>
            <a:ext cx="2808288" cy="2806700"/>
          </a:xfrm>
          <a:prstGeom prst="rect">
            <a:avLst/>
          </a:prstGeom>
          <a:noFill/>
        </p:spPr>
      </p:pic>
      <p:pic>
        <p:nvPicPr>
          <p:cNvPr id="99335" name="Picture 7" descr="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071678"/>
            <a:ext cx="2820988" cy="287972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42910" y="571480"/>
            <a:ext cx="79296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Под какой цифрой обозначен знак «Пешеходный переход»?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ext Box 2"/>
          <p:cNvSpPr txBox="1">
            <a:spLocks noChangeArrowheads="1"/>
          </p:cNvSpPr>
          <p:nvPr/>
        </p:nvSpPr>
        <p:spPr bwMode="auto">
          <a:xfrm>
            <a:off x="2285984" y="4857760"/>
            <a:ext cx="862012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9600" b="1" dirty="0">
                <a:latin typeface="Arial" charset="0"/>
              </a:rPr>
              <a:t>1</a:t>
            </a:r>
          </a:p>
        </p:txBody>
      </p:sp>
      <p:pic>
        <p:nvPicPr>
          <p:cNvPr id="100356" name="Picture 4" descr="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857364"/>
            <a:ext cx="3000375" cy="3097212"/>
          </a:xfrm>
          <a:prstGeom prst="rect">
            <a:avLst/>
          </a:prstGeom>
          <a:noFill/>
        </p:spPr>
      </p:pic>
      <p:grpSp>
        <p:nvGrpSpPr>
          <p:cNvPr id="7" name="Группа 6"/>
          <p:cNvGrpSpPr/>
          <p:nvPr/>
        </p:nvGrpSpPr>
        <p:grpSpPr>
          <a:xfrm>
            <a:off x="5214942" y="2000240"/>
            <a:ext cx="2703512" cy="4413270"/>
            <a:chOff x="5214942" y="2000240"/>
            <a:chExt cx="2703512" cy="4413270"/>
          </a:xfrm>
        </p:grpSpPr>
        <p:sp>
          <p:nvSpPr>
            <p:cNvPr id="100355" name="Text Box 3"/>
            <p:cNvSpPr txBox="1">
              <a:spLocks noChangeArrowheads="1"/>
            </p:cNvSpPr>
            <p:nvPr/>
          </p:nvSpPr>
          <p:spPr bwMode="auto">
            <a:xfrm>
              <a:off x="6143636" y="4857760"/>
              <a:ext cx="862013" cy="1555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9600" b="1" dirty="0">
                  <a:latin typeface="Arial" charset="0"/>
                </a:rPr>
                <a:t>2</a:t>
              </a:r>
            </a:p>
          </p:txBody>
        </p:sp>
        <p:pic>
          <p:nvPicPr>
            <p:cNvPr id="100357" name="Picture 5" descr="8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214942" y="2000240"/>
              <a:ext cx="2703512" cy="2735263"/>
            </a:xfrm>
            <a:prstGeom prst="rect">
              <a:avLst/>
            </a:prstGeom>
            <a:noFill/>
          </p:spPr>
        </p:pic>
      </p:grpSp>
      <p:sp>
        <p:nvSpPr>
          <p:cNvPr id="6" name="TextBox 5"/>
          <p:cNvSpPr txBox="1"/>
          <p:nvPr/>
        </p:nvSpPr>
        <p:spPr>
          <a:xfrm>
            <a:off x="428596" y="357166"/>
            <a:ext cx="82153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Какой из этих знаков запрещает движение на велосипеде?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ext Box 2"/>
          <p:cNvSpPr txBox="1">
            <a:spLocks noChangeArrowheads="1"/>
          </p:cNvSpPr>
          <p:nvPr/>
        </p:nvSpPr>
        <p:spPr bwMode="auto">
          <a:xfrm>
            <a:off x="1714480" y="5302250"/>
            <a:ext cx="86201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9600" b="1" dirty="0">
                <a:latin typeface="Arial" charset="0"/>
              </a:rPr>
              <a:t>1</a:t>
            </a:r>
          </a:p>
        </p:txBody>
      </p:sp>
      <p:grpSp>
        <p:nvGrpSpPr>
          <p:cNvPr id="7" name="Группа 6"/>
          <p:cNvGrpSpPr/>
          <p:nvPr/>
        </p:nvGrpSpPr>
        <p:grpSpPr>
          <a:xfrm>
            <a:off x="4714876" y="1714488"/>
            <a:ext cx="4103687" cy="5143512"/>
            <a:chOff x="4714876" y="1714488"/>
            <a:chExt cx="4103687" cy="5143512"/>
          </a:xfrm>
        </p:grpSpPr>
        <p:sp>
          <p:nvSpPr>
            <p:cNvPr id="101379" name="Text Box 3"/>
            <p:cNvSpPr txBox="1">
              <a:spLocks noChangeArrowheads="1"/>
            </p:cNvSpPr>
            <p:nvPr/>
          </p:nvSpPr>
          <p:spPr bwMode="auto">
            <a:xfrm>
              <a:off x="6429388" y="5302250"/>
              <a:ext cx="862012" cy="1555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9600" b="1" dirty="0">
                  <a:latin typeface="Arial" charset="0"/>
                </a:rPr>
                <a:t>2</a:t>
              </a:r>
            </a:p>
          </p:txBody>
        </p:sp>
        <p:pic>
          <p:nvPicPr>
            <p:cNvPr id="101380" name="Picture 4" descr="1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714876" y="1714488"/>
              <a:ext cx="4103687" cy="3600450"/>
            </a:xfrm>
            <a:prstGeom prst="rect">
              <a:avLst/>
            </a:prstGeom>
            <a:noFill/>
          </p:spPr>
        </p:pic>
      </p:grpSp>
      <p:pic>
        <p:nvPicPr>
          <p:cNvPr id="101381" name="Picture 5" descr="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14488"/>
            <a:ext cx="4427538" cy="365442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85720" y="285728"/>
            <a:ext cx="8572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На каком рисунке дети нарушают правила поведения на дороге?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ext Box 2"/>
          <p:cNvSpPr txBox="1">
            <a:spLocks noChangeArrowheads="1"/>
          </p:cNvSpPr>
          <p:nvPr/>
        </p:nvSpPr>
        <p:spPr bwMode="auto">
          <a:xfrm>
            <a:off x="1357290" y="5302250"/>
            <a:ext cx="86201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9600" b="1" dirty="0">
                <a:latin typeface="Arial" charset="0"/>
              </a:rPr>
              <a:t>1</a:t>
            </a:r>
          </a:p>
        </p:txBody>
      </p:sp>
      <p:sp>
        <p:nvSpPr>
          <p:cNvPr id="102403" name="Text Box 3"/>
          <p:cNvSpPr txBox="1">
            <a:spLocks noChangeArrowheads="1"/>
          </p:cNvSpPr>
          <p:nvPr/>
        </p:nvSpPr>
        <p:spPr bwMode="auto">
          <a:xfrm>
            <a:off x="4214810" y="5302250"/>
            <a:ext cx="862012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9600" b="1" dirty="0">
                <a:latin typeface="Arial" charset="0"/>
              </a:rPr>
              <a:t>2</a:t>
            </a:r>
          </a:p>
        </p:txBody>
      </p:sp>
      <p:pic>
        <p:nvPicPr>
          <p:cNvPr id="102405" name="Picture 5" descr="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71612"/>
            <a:ext cx="2625725" cy="3744913"/>
          </a:xfrm>
          <a:prstGeom prst="rect">
            <a:avLst/>
          </a:prstGeom>
          <a:noFill/>
        </p:spPr>
      </p:pic>
      <p:pic>
        <p:nvPicPr>
          <p:cNvPr id="102406" name="Picture 6" descr="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1571612"/>
            <a:ext cx="2520950" cy="3673476"/>
          </a:xfrm>
          <a:prstGeom prst="rect">
            <a:avLst/>
          </a:prstGeom>
          <a:noFill/>
        </p:spPr>
      </p:pic>
      <p:grpSp>
        <p:nvGrpSpPr>
          <p:cNvPr id="9" name="Группа 8"/>
          <p:cNvGrpSpPr/>
          <p:nvPr/>
        </p:nvGrpSpPr>
        <p:grpSpPr>
          <a:xfrm>
            <a:off x="6143636" y="1571612"/>
            <a:ext cx="2736850" cy="5286388"/>
            <a:chOff x="6143636" y="1571612"/>
            <a:chExt cx="2736850" cy="5286388"/>
          </a:xfrm>
        </p:grpSpPr>
        <p:sp>
          <p:nvSpPr>
            <p:cNvPr id="102404" name="Text Box 4"/>
            <p:cNvSpPr txBox="1">
              <a:spLocks noChangeArrowheads="1"/>
            </p:cNvSpPr>
            <p:nvPr/>
          </p:nvSpPr>
          <p:spPr bwMode="auto">
            <a:xfrm>
              <a:off x="7000892" y="5302250"/>
              <a:ext cx="862013" cy="1555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9600" b="1" dirty="0">
                  <a:latin typeface="Arial" charset="0"/>
                </a:rPr>
                <a:t>3</a:t>
              </a:r>
            </a:p>
          </p:txBody>
        </p:sp>
        <p:pic>
          <p:nvPicPr>
            <p:cNvPr id="102407" name="Picture 7" descr="18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143636" y="1571612"/>
              <a:ext cx="2736850" cy="3643338"/>
            </a:xfrm>
            <a:prstGeom prst="rect">
              <a:avLst/>
            </a:prstGeom>
            <a:noFill/>
          </p:spPr>
        </p:pic>
      </p:grpSp>
      <p:sp>
        <p:nvSpPr>
          <p:cNvPr id="8" name="TextBox 7"/>
          <p:cNvSpPr txBox="1"/>
          <p:nvPr/>
        </p:nvSpPr>
        <p:spPr>
          <a:xfrm>
            <a:off x="0" y="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Какой жест регулировщика соответствует зеленому сигналу светофора?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ext Box 2"/>
          <p:cNvSpPr txBox="1">
            <a:spLocks noChangeArrowheads="1"/>
          </p:cNvSpPr>
          <p:nvPr/>
        </p:nvSpPr>
        <p:spPr bwMode="auto">
          <a:xfrm>
            <a:off x="1547813" y="5302250"/>
            <a:ext cx="862012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9600" b="1">
                <a:latin typeface="Arial" charset="0"/>
              </a:rPr>
              <a:t>1</a:t>
            </a:r>
          </a:p>
        </p:txBody>
      </p:sp>
      <p:sp>
        <p:nvSpPr>
          <p:cNvPr id="104451" name="Text Box 3"/>
          <p:cNvSpPr txBox="1">
            <a:spLocks noChangeArrowheads="1"/>
          </p:cNvSpPr>
          <p:nvPr/>
        </p:nvSpPr>
        <p:spPr bwMode="auto">
          <a:xfrm>
            <a:off x="6443663" y="5302250"/>
            <a:ext cx="862012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9600" b="1">
                <a:latin typeface="Arial" charset="0"/>
              </a:rPr>
              <a:t>2</a:t>
            </a:r>
          </a:p>
        </p:txBody>
      </p:sp>
      <p:pic>
        <p:nvPicPr>
          <p:cNvPr id="104452" name="Picture 4" descr="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357298"/>
            <a:ext cx="7127875" cy="4221163"/>
          </a:xfrm>
          <a:prstGeom prst="rect">
            <a:avLst/>
          </a:prstGeom>
          <a:noFill/>
        </p:spPr>
      </p:pic>
      <p:sp>
        <p:nvSpPr>
          <p:cNvPr id="104453" name="WordArt 5"/>
          <p:cNvSpPr>
            <a:spLocks noChangeArrowheads="1" noChangeShapeType="1" noTextEdit="1"/>
          </p:cNvSpPr>
          <p:nvPr/>
        </p:nvSpPr>
        <p:spPr bwMode="auto">
          <a:xfrm>
            <a:off x="179388" y="4437063"/>
            <a:ext cx="3960812" cy="115252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66CC"/>
                </a:solidFill>
                <a:latin typeface="Impact"/>
              </a:rPr>
              <a:t>налево</a:t>
            </a:r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66CC"/>
                </a:solidFill>
                <a:latin typeface="Impact"/>
              </a:rPr>
              <a:t>, направо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66CC"/>
              </a:solidFill>
              <a:latin typeface="Impact"/>
            </a:endParaRPr>
          </a:p>
        </p:txBody>
      </p:sp>
      <p:sp>
        <p:nvSpPr>
          <p:cNvPr id="104454" name="WordArt 6"/>
          <p:cNvSpPr>
            <a:spLocks noChangeArrowheads="1" noChangeShapeType="1" noTextEdit="1"/>
          </p:cNvSpPr>
          <p:nvPr/>
        </p:nvSpPr>
        <p:spPr bwMode="auto">
          <a:xfrm>
            <a:off x="4787900" y="4508500"/>
            <a:ext cx="4248150" cy="1081088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FF"/>
                </a:solidFill>
                <a:latin typeface="Impact"/>
              </a:rPr>
              <a:t>направо</a:t>
            </a:r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FF"/>
                </a:solidFill>
                <a:latin typeface="Impact"/>
              </a:rPr>
              <a:t>, налево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00FF"/>
              </a:solidFill>
              <a:latin typeface="Impac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0"/>
            <a:ext cx="82153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Переходя дорогу, куда нужно посмотреть сначала, куда потом?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445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история возникновения пдд2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28596" y="321447"/>
            <a:ext cx="8286807" cy="62151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8" name="Picture 4" descr="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071546"/>
            <a:ext cx="7488238" cy="4724400"/>
          </a:xfrm>
          <a:prstGeom prst="rect">
            <a:avLst/>
          </a:prstGeom>
          <a:noFill/>
        </p:spPr>
      </p:pic>
      <p:sp>
        <p:nvSpPr>
          <p:cNvPr id="103429" name="WordArt 5"/>
          <p:cNvSpPr>
            <a:spLocks noChangeArrowheads="1" noChangeShapeType="1" noTextEdit="1"/>
          </p:cNvSpPr>
          <p:nvPr/>
        </p:nvSpPr>
        <p:spPr bwMode="auto">
          <a:xfrm>
            <a:off x="468313" y="5876925"/>
            <a:ext cx="3598862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solidFill>
                  <a:srgbClr val="FF66CC"/>
                </a:solidFill>
                <a:latin typeface="Arial"/>
                <a:cs typeface="Arial"/>
              </a:rPr>
              <a:t>бабушка</a:t>
            </a:r>
          </a:p>
        </p:txBody>
      </p:sp>
      <p:sp>
        <p:nvSpPr>
          <p:cNvPr id="103430" name="WordArt 6"/>
          <p:cNvSpPr>
            <a:spLocks noChangeArrowheads="1" noChangeShapeType="1" noTextEdit="1"/>
          </p:cNvSpPr>
          <p:nvPr/>
        </p:nvSpPr>
        <p:spPr bwMode="auto">
          <a:xfrm>
            <a:off x="5940425" y="6092825"/>
            <a:ext cx="24479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solidFill>
                  <a:srgbClr val="FF66CC"/>
                </a:solidFill>
                <a:latin typeface="Arial"/>
                <a:cs typeface="Arial"/>
              </a:rPr>
              <a:t>внук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5720" y="357166"/>
            <a:ext cx="8572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Кто идет правильно: бабушка или внук?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343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1357298"/>
            <a:ext cx="6786610" cy="157163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Молодцы!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8676" name="Picture 4" descr="http://im7-tub-ru.yandex.net/i?id=566537103-60-72&amp;n=2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3214686"/>
            <a:ext cx="4452967" cy="3339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что такое дорога2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57158" y="321447"/>
            <a:ext cx="8358246" cy="62686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дорожные знаки2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85720" y="214290"/>
            <a:ext cx="8572560" cy="64294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642918"/>
            <a:ext cx="53578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Я хочу спросить про знак.</a:t>
            </a:r>
          </a:p>
          <a:p>
            <a:r>
              <a:rPr lang="ru-RU" sz="3600" dirty="0" smtClean="0"/>
              <a:t>Нарисован он вот так.</a:t>
            </a:r>
          </a:p>
          <a:p>
            <a:r>
              <a:rPr lang="ru-RU" sz="3600" dirty="0" smtClean="0"/>
              <a:t>В треугольнике ребята</a:t>
            </a:r>
          </a:p>
          <a:p>
            <a:r>
              <a:rPr lang="ru-RU" sz="3600" dirty="0" smtClean="0"/>
              <a:t>Со всех ног бегут куда-то.</a:t>
            </a:r>
            <a:endParaRPr lang="ru-RU" sz="3600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5000628" y="3286124"/>
            <a:ext cx="3112780" cy="3166426"/>
            <a:chOff x="5000628" y="3286124"/>
            <a:chExt cx="3112780" cy="3166426"/>
          </a:xfrm>
        </p:grpSpPr>
        <p:pic>
          <p:nvPicPr>
            <p:cNvPr id="15362" name="Picture 2" descr="http://im6-tub-ru.yandex.net/i?id=271438045-53-72&amp;n=2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000628" y="3286124"/>
              <a:ext cx="3112780" cy="271463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4" name="TextBox 3"/>
            <p:cNvSpPr txBox="1"/>
            <p:nvPr/>
          </p:nvSpPr>
          <p:spPr>
            <a:xfrm>
              <a:off x="5786446" y="5929330"/>
              <a:ext cx="14287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/>
                <a:t>«Дети»</a:t>
              </a:r>
              <a:endParaRPr lang="ru-RU" sz="28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642918"/>
            <a:ext cx="571504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Если ты поставил ногу</a:t>
            </a:r>
          </a:p>
          <a:p>
            <a:r>
              <a:rPr lang="ru-RU" sz="3200" dirty="0" smtClean="0"/>
              <a:t>На проезжую дорогу,</a:t>
            </a:r>
          </a:p>
          <a:p>
            <a:r>
              <a:rPr lang="ru-RU" sz="3200" dirty="0" smtClean="0"/>
              <a:t>Обрати внимание, друг,</a:t>
            </a:r>
          </a:p>
          <a:p>
            <a:r>
              <a:rPr lang="ru-RU" sz="3200" dirty="0" smtClean="0"/>
              <a:t>Знак дорожный – красный круг,</a:t>
            </a:r>
          </a:p>
          <a:p>
            <a:r>
              <a:rPr lang="ru-RU" sz="3200" dirty="0" smtClean="0"/>
              <a:t>Человек, идущий в черном,</a:t>
            </a:r>
          </a:p>
          <a:p>
            <a:r>
              <a:rPr lang="ru-RU" sz="3200" dirty="0" smtClean="0"/>
              <a:t>Красной черточкой зачеркнут,</a:t>
            </a:r>
          </a:p>
          <a:p>
            <a:r>
              <a:rPr lang="ru-RU" sz="3200" dirty="0" smtClean="0"/>
              <a:t>И дорога  вроде, но</a:t>
            </a:r>
          </a:p>
          <a:p>
            <a:r>
              <a:rPr lang="ru-RU" sz="3200" dirty="0" smtClean="0"/>
              <a:t>Здесь ходить запрещено.</a:t>
            </a:r>
            <a:endParaRPr lang="ru-RU" sz="3200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5429256" y="3000372"/>
            <a:ext cx="3429024" cy="3545642"/>
            <a:chOff x="5429256" y="2714619"/>
            <a:chExt cx="3429024" cy="3545642"/>
          </a:xfrm>
        </p:grpSpPr>
        <p:pic>
          <p:nvPicPr>
            <p:cNvPr id="19458" name="Picture 2" descr="http://im6-tub-ru.yandex.net/i?id=322083414-51-72&amp;n=2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857884" y="2714619"/>
              <a:ext cx="2714644" cy="2678925"/>
            </a:xfrm>
            <a:prstGeom prst="rect">
              <a:avLst/>
            </a:prstGeom>
            <a:noFill/>
          </p:spPr>
        </p:pic>
        <p:sp>
          <p:nvSpPr>
            <p:cNvPr id="4" name="TextBox 3"/>
            <p:cNvSpPr txBox="1"/>
            <p:nvPr/>
          </p:nvSpPr>
          <p:spPr>
            <a:xfrm>
              <a:off x="5429256" y="5429264"/>
              <a:ext cx="342902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/>
                <a:t>Движение пешеходов запрещено</a:t>
              </a:r>
              <a:endParaRPr lang="ru-RU" sz="24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428604"/>
            <a:ext cx="61436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Пешеход, пешеход!</a:t>
            </a:r>
          </a:p>
          <a:p>
            <a:r>
              <a:rPr lang="ru-RU" sz="3600" dirty="0" smtClean="0"/>
              <a:t>Помни ты про переход!</a:t>
            </a:r>
          </a:p>
          <a:p>
            <a:r>
              <a:rPr lang="ru-RU" sz="3600" dirty="0" smtClean="0"/>
              <a:t>Он наземный,</a:t>
            </a:r>
          </a:p>
          <a:p>
            <a:r>
              <a:rPr lang="ru-RU" sz="3600" dirty="0" smtClean="0"/>
              <a:t>Похожий на зебру.</a:t>
            </a:r>
          </a:p>
          <a:p>
            <a:r>
              <a:rPr lang="ru-RU" sz="3600" dirty="0" smtClean="0"/>
              <a:t>Знай, что только переход</a:t>
            </a:r>
          </a:p>
          <a:p>
            <a:r>
              <a:rPr lang="ru-RU" sz="3600" dirty="0" smtClean="0"/>
              <a:t>От машин тебя спасет.</a:t>
            </a:r>
            <a:endParaRPr lang="ru-RU" sz="3600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4643438" y="3286124"/>
            <a:ext cx="4000496" cy="3094988"/>
            <a:chOff x="5143504" y="2857496"/>
            <a:chExt cx="4000496" cy="3094988"/>
          </a:xfrm>
        </p:grpSpPr>
        <p:pic>
          <p:nvPicPr>
            <p:cNvPr id="21506" name="Picture 2" descr="http://im6-tub-ru.yandex.net/i?id=495531749-19-72&amp;n=2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929322" y="2857496"/>
              <a:ext cx="2571768" cy="2571768"/>
            </a:xfrm>
            <a:prstGeom prst="rect">
              <a:avLst/>
            </a:prstGeom>
            <a:noFill/>
          </p:spPr>
        </p:pic>
        <p:sp>
          <p:nvSpPr>
            <p:cNvPr id="4" name="TextBox 3"/>
            <p:cNvSpPr txBox="1"/>
            <p:nvPr/>
          </p:nvSpPr>
          <p:spPr>
            <a:xfrm>
              <a:off x="5143504" y="5429264"/>
              <a:ext cx="40004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dirty="0" smtClean="0"/>
                <a:t>Пешеходный переход</a:t>
              </a:r>
              <a:endParaRPr lang="ru-RU" sz="2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785794"/>
            <a:ext cx="65722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Шли из школы мы домой.</a:t>
            </a:r>
          </a:p>
          <a:p>
            <a:r>
              <a:rPr lang="ru-RU" sz="3600" dirty="0" smtClean="0"/>
              <a:t>Видим – знак над мостовой.</a:t>
            </a:r>
          </a:p>
          <a:p>
            <a:r>
              <a:rPr lang="ru-RU" sz="3600" dirty="0" smtClean="0"/>
              <a:t>Круг, внутри – велосипед,</a:t>
            </a:r>
          </a:p>
          <a:p>
            <a:r>
              <a:rPr lang="ru-RU" sz="3600" dirty="0" smtClean="0"/>
              <a:t>Ничего другого нет.</a:t>
            </a:r>
            <a:endParaRPr lang="ru-RU" sz="3600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4857752" y="3071810"/>
            <a:ext cx="3929058" cy="2880674"/>
            <a:chOff x="5214942" y="3000372"/>
            <a:chExt cx="3929058" cy="2880674"/>
          </a:xfrm>
        </p:grpSpPr>
        <p:pic>
          <p:nvPicPr>
            <p:cNvPr id="20482" name="Picture 2" descr="http://im5-tub-ru.yandex.net/i?id=169453042-24-72&amp;n=2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786446" y="3000372"/>
              <a:ext cx="2357454" cy="2357454"/>
            </a:xfrm>
            <a:prstGeom prst="rect">
              <a:avLst/>
            </a:prstGeom>
            <a:noFill/>
          </p:spPr>
        </p:pic>
        <p:sp>
          <p:nvSpPr>
            <p:cNvPr id="4" name="TextBox 3"/>
            <p:cNvSpPr txBox="1"/>
            <p:nvPr/>
          </p:nvSpPr>
          <p:spPr>
            <a:xfrm>
              <a:off x="5214942" y="5357826"/>
              <a:ext cx="392905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/>
                <a:t>Велосипедная дорожка</a:t>
              </a:r>
              <a:endParaRPr lang="ru-RU" sz="2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857232"/>
            <a:ext cx="55721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Ожидаешь ты посадки</a:t>
            </a:r>
          </a:p>
          <a:p>
            <a:r>
              <a:rPr lang="ru-RU" sz="3600" dirty="0" smtClean="0"/>
              <a:t>На отведенной площадке.</a:t>
            </a:r>
          </a:p>
          <a:p>
            <a:r>
              <a:rPr lang="ru-RU" sz="3600" dirty="0" smtClean="0"/>
              <a:t>Не нужна тебе сноровка,</a:t>
            </a:r>
          </a:p>
          <a:p>
            <a:r>
              <a:rPr lang="ru-RU" sz="3600" dirty="0" smtClean="0"/>
              <a:t>Это место – остановка.</a:t>
            </a:r>
            <a:endParaRPr lang="ru-RU" sz="3600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4857752" y="2571744"/>
            <a:ext cx="3643306" cy="3380740"/>
            <a:chOff x="5000628" y="2357430"/>
            <a:chExt cx="3643306" cy="3380740"/>
          </a:xfrm>
        </p:grpSpPr>
        <p:pic>
          <p:nvPicPr>
            <p:cNvPr id="22530" name="Picture 2" descr="http://im5-tub-ru.yandex.net/i?id=274038561-05-72&amp;n=2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786446" y="2357430"/>
              <a:ext cx="2000264" cy="2857520"/>
            </a:xfrm>
            <a:prstGeom prst="rect">
              <a:avLst/>
            </a:prstGeom>
            <a:noFill/>
          </p:spPr>
        </p:pic>
        <p:sp>
          <p:nvSpPr>
            <p:cNvPr id="4" name="TextBox 3"/>
            <p:cNvSpPr txBox="1"/>
            <p:nvPr/>
          </p:nvSpPr>
          <p:spPr>
            <a:xfrm>
              <a:off x="5000628" y="5214950"/>
              <a:ext cx="364330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dirty="0" smtClean="0"/>
                <a:t>Остановка автобуса</a:t>
              </a:r>
              <a:endParaRPr lang="ru-RU" sz="2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290</Words>
  <PresentationFormat>Экран (4:3)</PresentationFormat>
  <Paragraphs>72</Paragraphs>
  <Slides>21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1</cp:lastModifiedBy>
  <cp:revision>24</cp:revision>
  <dcterms:created xsi:type="dcterms:W3CDTF">2012-11-11T07:50:48Z</dcterms:created>
  <dcterms:modified xsi:type="dcterms:W3CDTF">2013-05-05T16:51:52Z</dcterms:modified>
</cp:coreProperties>
</file>