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ru-RU" smtClean="0"/>
              <a:t>Образец заголовка</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white"/>
        <p:txBody>
          <a:bodyPr/>
          <a:lstStyle/>
          <a:p>
            <a:fld id="{38FF9C27-8EBD-4A64-A8D8-0D760C236135}" type="datetimeFigureOut">
              <a:rPr lang="ru-RU" smtClean="0"/>
              <a:pPr/>
              <a:t>05.05.2013</a:t>
            </a:fld>
            <a:endParaRPr lang="ru-RU"/>
          </a:p>
        </p:txBody>
      </p:sp>
      <p:sp>
        <p:nvSpPr>
          <p:cNvPr id="5" name="Footer Placeholder 4"/>
          <p:cNvSpPr>
            <a:spLocks noGrp="1"/>
          </p:cNvSpPr>
          <p:nvPr>
            <p:ph type="ftr" sz="quarter" idx="11"/>
          </p:nvPr>
        </p:nvSpPr>
        <p:spPr bwMode="white"/>
        <p:txBody>
          <a:bodyPr/>
          <a:lstStyle/>
          <a:p>
            <a:endParaRPr lang="ru-RU"/>
          </a:p>
        </p:txBody>
      </p:sp>
      <p:sp>
        <p:nvSpPr>
          <p:cNvPr id="6" name="Slide Number Placeholder 5"/>
          <p:cNvSpPr>
            <a:spLocks noGrp="1"/>
          </p:cNvSpPr>
          <p:nvPr>
            <p:ph type="sldNum" sz="quarter" idx="12"/>
          </p:nvPr>
        </p:nvSpPr>
        <p:spPr/>
        <p:txBody>
          <a:bodyPr/>
          <a:lstStyle/>
          <a:p>
            <a:fld id="{BD9DC645-1318-4563-82CF-46BF1911A8B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8FF9C27-8EBD-4A64-A8D8-0D760C236135}" type="datetimeFigureOut">
              <a:rPr lang="ru-RU" smtClean="0"/>
              <a:pPr/>
              <a:t>05.05.2013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9DC645-1318-4563-82CF-46BF1911A8B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8FF9C27-8EBD-4A64-A8D8-0D760C236135}" type="datetimeFigureOut">
              <a:rPr lang="ru-RU" smtClean="0"/>
              <a:pPr/>
              <a:t>05.05.2013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9DC645-1318-4563-82CF-46BF1911A8B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8FF9C27-8EBD-4A64-A8D8-0D760C236135}" type="datetimeFigureOut">
              <a:rPr lang="ru-RU" smtClean="0"/>
              <a:pPr/>
              <a:t>05.05.2013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9DC645-1318-4563-82CF-46BF1911A8B3}" type="slidenum">
              <a:rPr lang="ru-RU" smtClean="0"/>
              <a:pPr/>
              <a:t>‹#›</a:t>
            </a:fld>
            <a:endParaRPr lang="ru-RU"/>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8FF9C27-8EBD-4A64-A8D8-0D760C236135}" type="datetimeFigureOut">
              <a:rPr lang="ru-RU" smtClean="0"/>
              <a:pPr/>
              <a:t>05.05.2013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9DC645-1318-4563-82CF-46BF1911A8B3}" type="slidenum">
              <a:rPr lang="ru-RU" smtClean="0"/>
              <a:pPr/>
              <a:t>‹#›</a:t>
            </a:fld>
            <a:endParaRPr lang="ru-RU"/>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38FF9C27-8EBD-4A64-A8D8-0D760C236135}" type="datetimeFigureOut">
              <a:rPr lang="ru-RU" smtClean="0"/>
              <a:pPr/>
              <a:t>05.05.2013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D9DC645-1318-4563-82CF-46BF1911A8B3}" type="slidenum">
              <a:rPr lang="ru-RU" smtClean="0"/>
              <a:pPr/>
              <a:t>‹#›</a:t>
            </a:fld>
            <a:endParaRPr lang="ru-RU"/>
          </a:p>
        </p:txBody>
      </p:sp>
      <p:sp>
        <p:nvSpPr>
          <p:cNvPr id="12" name="Content Placeholder 11"/>
          <p:cNvSpPr>
            <a:spLocks noGrp="1"/>
          </p:cNvSpPr>
          <p:nvPr>
            <p:ph sz="quarter" idx="14"/>
          </p:nvPr>
        </p:nvSpPr>
        <p:spPr>
          <a:xfrm>
            <a:off x="46482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38FF9C27-8EBD-4A64-A8D8-0D760C236135}" type="datetimeFigureOut">
              <a:rPr lang="ru-RU" smtClean="0"/>
              <a:pPr/>
              <a:t>05.05.2013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D9DC645-1318-4563-82CF-46BF1911A8B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38FF9C27-8EBD-4A64-A8D8-0D760C236135}" type="datetimeFigureOut">
              <a:rPr lang="ru-RU" smtClean="0"/>
              <a:pPr/>
              <a:t>05.05.2013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D9DC645-1318-4563-82CF-46BF1911A8B3}" type="slidenum">
              <a:rPr lang="ru-RU" smtClean="0"/>
              <a:pPr/>
              <a:t>‹#›</a:t>
            </a:fld>
            <a:endParaRPr lang="ru-RU"/>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8FF9C27-8EBD-4A64-A8D8-0D760C236135}" type="datetimeFigureOut">
              <a:rPr lang="ru-RU" smtClean="0"/>
              <a:pPr/>
              <a:t>05.05.2013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D9DC645-1318-4563-82CF-46BF1911A8B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8FF9C27-8EBD-4A64-A8D8-0D760C236135}" type="datetimeFigureOut">
              <a:rPr lang="ru-RU" smtClean="0"/>
              <a:pPr/>
              <a:t>05.05.2013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D9DC645-1318-4563-82CF-46BF1911A8B3}" type="slidenum">
              <a:rPr lang="ru-RU" smtClean="0"/>
              <a:pPr/>
              <a:t>‹#›</a:t>
            </a:fld>
            <a:endParaRPr lang="ru-RU"/>
          </a:p>
        </p:txBody>
      </p:sp>
      <p:sp>
        <p:nvSpPr>
          <p:cNvPr id="9" name="Content Placeholder 8"/>
          <p:cNvSpPr>
            <a:spLocks noGrp="1"/>
          </p:cNvSpPr>
          <p:nvPr>
            <p:ph sz="quarter" idx="13"/>
          </p:nvPr>
        </p:nvSpPr>
        <p:spPr>
          <a:xfrm>
            <a:off x="1371600" y="1676400"/>
            <a:ext cx="3276600" cy="3505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8FF9C27-8EBD-4A64-A8D8-0D760C236135}" type="datetimeFigureOut">
              <a:rPr lang="ru-RU" smtClean="0"/>
              <a:pPr/>
              <a:t>05.05.2013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D9DC645-1318-4563-82CF-46BF1911A8B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8FF9C27-8EBD-4A64-A8D8-0D760C236135}" type="datetimeFigureOut">
              <a:rPr lang="ru-RU" smtClean="0"/>
              <a:pPr/>
              <a:t>05.05.2013</a:t>
            </a:fld>
            <a:endParaRPr lang="ru-RU"/>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ru-RU"/>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BD9DC645-1318-4563-82CF-46BF1911A8B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59632" y="1340768"/>
            <a:ext cx="6840760" cy="1727448"/>
          </a:xfrm>
        </p:spPr>
        <p:txBody>
          <a:bodyPr/>
          <a:lstStyle/>
          <a:p>
            <a:r>
              <a:rPr lang="en-US" dirty="0">
                <a:solidFill>
                  <a:srgbClr val="00B0F0"/>
                </a:solidFill>
              </a:rPr>
              <a:t>Easter in the UK</a:t>
            </a:r>
            <a:endParaRPr lang="ru-RU" dirty="0">
              <a:solidFill>
                <a:srgbClr val="00B0F0"/>
              </a:solidFill>
            </a:endParaRPr>
          </a:p>
        </p:txBody>
      </p:sp>
      <p:sp>
        <p:nvSpPr>
          <p:cNvPr id="3" name="Подзаголовок 2"/>
          <p:cNvSpPr>
            <a:spLocks noGrp="1"/>
          </p:cNvSpPr>
          <p:nvPr>
            <p:ph type="subTitle" idx="1"/>
          </p:nvPr>
        </p:nvSpPr>
        <p:spPr/>
        <p:txBody>
          <a:bodyPr/>
          <a:lstStyle/>
          <a:p>
            <a:r>
              <a:rPr lang="en-US" dirty="0">
                <a:solidFill>
                  <a:schemeClr val="tx1"/>
                </a:solidFill>
              </a:rPr>
              <a:t>SYMBOLS AND </a:t>
            </a:r>
            <a:r>
              <a:rPr lang="en-US" dirty="0" smtClean="0">
                <a:solidFill>
                  <a:schemeClr val="tx1"/>
                </a:solidFill>
              </a:rPr>
              <a:t>TRADITIONS</a:t>
            </a:r>
          </a:p>
          <a:p>
            <a:endParaRPr lang="ru-RU" dirty="0">
              <a:solidFill>
                <a:schemeClr val="tx1"/>
              </a:solidFill>
            </a:endParaRPr>
          </a:p>
        </p:txBody>
      </p:sp>
      <p:sp>
        <p:nvSpPr>
          <p:cNvPr id="4" name="TextBox 3"/>
          <p:cNvSpPr txBox="1"/>
          <p:nvPr/>
        </p:nvSpPr>
        <p:spPr>
          <a:xfrm>
            <a:off x="5940152" y="5085184"/>
            <a:ext cx="2304256" cy="646331"/>
          </a:xfrm>
          <a:prstGeom prst="rect">
            <a:avLst/>
          </a:prstGeom>
          <a:noFill/>
        </p:spPr>
        <p:txBody>
          <a:bodyPr wrap="square" rtlCol="0">
            <a:spAutoFit/>
          </a:bodyPr>
          <a:lstStyle/>
          <a:p>
            <a:r>
              <a:rPr lang="en-US" i="1" dirty="0">
                <a:solidFill>
                  <a:srgbClr val="00B0F0"/>
                </a:solidFill>
                <a:effectLst>
                  <a:outerShdw blurRad="38100" dist="38100" dir="2700000" algn="tl">
                    <a:srgbClr val="000000">
                      <a:alpha val="43137"/>
                    </a:srgbClr>
                  </a:outerShdw>
                </a:effectLst>
              </a:rPr>
              <a:t>P</a:t>
            </a:r>
            <a:r>
              <a:rPr lang="en-US" i="1" dirty="0" smtClean="0">
                <a:solidFill>
                  <a:srgbClr val="00B0F0"/>
                </a:solidFill>
                <a:effectLst>
                  <a:outerShdw blurRad="38100" dist="38100" dir="2700000" algn="tl">
                    <a:srgbClr val="000000">
                      <a:alpha val="43137"/>
                    </a:srgbClr>
                  </a:outerShdw>
                </a:effectLst>
              </a:rPr>
              <a:t>resentation in English</a:t>
            </a:r>
            <a:r>
              <a:rPr lang="ru-RU" i="1" dirty="0" smtClean="0">
                <a:solidFill>
                  <a:srgbClr val="00B0F0"/>
                </a:solidFill>
                <a:effectLst>
                  <a:outerShdw blurRad="38100" dist="38100" dir="2700000" algn="tl">
                    <a:srgbClr val="000000">
                      <a:alpha val="43137"/>
                    </a:srgbClr>
                  </a:outerShdw>
                </a:effectLst>
              </a:rPr>
              <a:t>:</a:t>
            </a:r>
          </a:p>
          <a:p>
            <a:r>
              <a:rPr lang="en-US" i="1" dirty="0" err="1" smtClean="0">
                <a:solidFill>
                  <a:srgbClr val="00B0F0"/>
                </a:solidFill>
                <a:effectLst>
                  <a:outerShdw blurRad="38100" dist="38100" dir="2700000" algn="tl">
                    <a:srgbClr val="000000">
                      <a:alpha val="43137"/>
                    </a:srgbClr>
                  </a:outerShdw>
                </a:effectLst>
              </a:rPr>
              <a:t>Kirina</a:t>
            </a:r>
            <a:r>
              <a:rPr lang="en-US" i="1" dirty="0" smtClean="0">
                <a:solidFill>
                  <a:srgbClr val="00B0F0"/>
                </a:solidFill>
                <a:effectLst>
                  <a:outerShdw blurRad="38100" dist="38100" dir="2700000" algn="tl">
                    <a:srgbClr val="000000">
                      <a:alpha val="43137"/>
                    </a:srgbClr>
                  </a:outerShdw>
                </a:effectLst>
              </a:rPr>
              <a:t> Kristina 11b</a:t>
            </a:r>
            <a:endParaRPr lang="ru-RU" i="1" dirty="0">
              <a:solidFill>
                <a:srgbClr val="00B0F0"/>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757460084"/>
      </p:ext>
    </p:extLst>
  </p:cSld>
  <p:clrMapOvr>
    <a:masterClrMapping/>
  </p:clrMapOvr>
  <mc:AlternateContent xmlns:mc="http://schemas.openxmlformats.org/markup-compatibility/2006">
    <mc:Choice xmlns=""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25015" y="1124744"/>
            <a:ext cx="6787346" cy="4462760"/>
          </a:xfrm>
          <a:prstGeom prst="rect">
            <a:avLst/>
          </a:prstGeom>
          <a:noFill/>
        </p:spPr>
        <p:txBody>
          <a:bodyPr wrap="square" rtlCol="0">
            <a:spAutoFit/>
          </a:bodyPr>
          <a:lstStyle/>
          <a:p>
            <a:r>
              <a:rPr lang="ru-RU" sz="1600" dirty="0" smtClean="0"/>
              <a:t>                                         </a:t>
            </a:r>
            <a:r>
              <a:rPr lang="en-US" sz="2800" dirty="0" smtClean="0">
                <a:solidFill>
                  <a:srgbClr val="00B0F0"/>
                </a:solidFill>
              </a:rPr>
              <a:t>History of Easter</a:t>
            </a:r>
            <a:endParaRPr lang="ru-RU" sz="2800" dirty="0" smtClean="0">
              <a:solidFill>
                <a:srgbClr val="00B0F0"/>
              </a:solidFill>
            </a:endParaRPr>
          </a:p>
          <a:p>
            <a:r>
              <a:rPr lang="en-US" sz="1600" dirty="0" smtClean="0"/>
              <a:t>Easter - Christian holiday in honor of the resurrection of Jesus Christ, celebrated by the Catholic Church in the first full moon after the spring equinox Sunday between March 22 and April 25. At this time in the UK there are tulips, crocuses and daffodils. Schools close for 2 weeks.</a:t>
            </a:r>
            <a:endParaRPr lang="ru-RU" sz="1600" dirty="0" smtClean="0"/>
          </a:p>
          <a:p>
            <a:r>
              <a:rPr lang="en-US" sz="1600" dirty="0" smtClean="0"/>
              <a:t>Easter was originally a pagan festival in honor of the goddess of dawn and spring, </a:t>
            </a:r>
            <a:r>
              <a:rPr lang="en-US" sz="1600" dirty="0" err="1" smtClean="0"/>
              <a:t>Eastre</a:t>
            </a:r>
            <a:r>
              <a:rPr lang="en-US" sz="1600" dirty="0" smtClean="0"/>
              <a:t>. Easter was a holiday revival of nature after winter. In the second century missionaries who professed Christianity, tried to convert the pagans to Christianity. They did it gradually, allowing the pagans celebrate his feast on the Christian manner. Pagan festival </a:t>
            </a:r>
            <a:r>
              <a:rPr lang="en-US" sz="1600" dirty="0" err="1" smtClean="0"/>
              <a:t>Eastre</a:t>
            </a:r>
            <a:r>
              <a:rPr lang="en-US" sz="1600" dirty="0" smtClean="0"/>
              <a:t> held at the same time as the Christian festival in honor of the resurrection of Christ. Gradually gave way to the pagan Christian holiday.</a:t>
            </a:r>
            <a:endParaRPr lang="ru-RU" sz="1600" dirty="0" smtClean="0"/>
          </a:p>
          <a:p>
            <a:r>
              <a:rPr lang="en-US" sz="1600" dirty="0" smtClean="0"/>
              <a:t>Easter is preceded by Palm Sunday, the beginning of Holy Week in many churches. Palm Sunday symbolizes the coming of Christ into Jerusalem, where he was met by his supporters, waving a willow branch. Good Friday - it's the last Friday before Easter. On this day, the British had decided to treat each other hot cross buns - sweet rolls with raisins, marked cross. They are eaten as a toast and butter.</a:t>
            </a:r>
            <a:endParaRPr lang="ru-RU" sz="1600" dirty="0"/>
          </a:p>
        </p:txBody>
      </p:sp>
    </p:spTree>
    <p:extLst>
      <p:ext uri="{BB962C8B-B14F-4D97-AF65-F5344CB8AC3E}">
        <p14:creationId xmlns="" xmlns:p14="http://schemas.microsoft.com/office/powerpoint/2010/main" val="118882924"/>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4637" y="969274"/>
            <a:ext cx="7200800" cy="584775"/>
          </a:xfrm>
          <a:prstGeom prst="rect">
            <a:avLst/>
          </a:prstGeom>
          <a:noFill/>
        </p:spPr>
        <p:txBody>
          <a:bodyPr wrap="square" rtlCol="0">
            <a:spAutoFit/>
          </a:bodyPr>
          <a:lstStyle/>
          <a:p>
            <a:r>
              <a:rPr lang="ru-RU" sz="3200" dirty="0" smtClean="0">
                <a:solidFill>
                  <a:srgbClr val="00B0F0"/>
                </a:solidFill>
              </a:rPr>
              <a:t>                    </a:t>
            </a:r>
            <a:r>
              <a:rPr lang="en-US" sz="3200" dirty="0" smtClean="0">
                <a:solidFill>
                  <a:srgbClr val="00B0F0"/>
                </a:solidFill>
              </a:rPr>
              <a:t>Easter Traditions</a:t>
            </a:r>
            <a:endParaRPr lang="ru-RU" sz="3200" dirty="0" smtClean="0">
              <a:solidFill>
                <a:srgbClr val="00B0F0"/>
              </a:solidFill>
            </a:endParaRPr>
          </a:p>
        </p:txBody>
      </p:sp>
      <p:pic>
        <p:nvPicPr>
          <p:cNvPr id="3" name="Рисунок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95533" y="1412776"/>
            <a:ext cx="1983671" cy="2246958"/>
          </a:xfrm>
          <a:prstGeom prst="rect">
            <a:avLst/>
          </a:prstGeom>
        </p:spPr>
      </p:pic>
      <p:sp>
        <p:nvSpPr>
          <p:cNvPr id="5" name="TextBox 4"/>
          <p:cNvSpPr txBox="1"/>
          <p:nvPr/>
        </p:nvSpPr>
        <p:spPr>
          <a:xfrm>
            <a:off x="764637" y="3659734"/>
            <a:ext cx="3888432" cy="1077218"/>
          </a:xfrm>
          <a:prstGeom prst="rect">
            <a:avLst/>
          </a:prstGeom>
          <a:noFill/>
        </p:spPr>
        <p:txBody>
          <a:bodyPr wrap="square" rtlCol="0">
            <a:spAutoFit/>
          </a:bodyPr>
          <a:lstStyle/>
          <a:p>
            <a:r>
              <a:rPr lang="ru-RU" sz="1600" dirty="0" smtClean="0"/>
              <a:t>2.</a:t>
            </a:r>
            <a:r>
              <a:rPr lang="en-US" sz="1600" dirty="0" smtClean="0"/>
              <a:t>The tradition of decorating churches and homes during Easter candles - has always been popular. Making decorations for the Easter candle - a favorite family fun.</a:t>
            </a:r>
            <a:endParaRPr lang="ru-RU" sz="1600" dirty="0"/>
          </a:p>
        </p:txBody>
      </p:sp>
      <p:sp>
        <p:nvSpPr>
          <p:cNvPr id="6" name="TextBox 5"/>
          <p:cNvSpPr txBox="1"/>
          <p:nvPr/>
        </p:nvSpPr>
        <p:spPr>
          <a:xfrm>
            <a:off x="2879204" y="1412776"/>
            <a:ext cx="4608512" cy="2062103"/>
          </a:xfrm>
          <a:prstGeom prst="rect">
            <a:avLst/>
          </a:prstGeom>
          <a:noFill/>
        </p:spPr>
        <p:txBody>
          <a:bodyPr wrap="square" rtlCol="0">
            <a:spAutoFit/>
          </a:bodyPr>
          <a:lstStyle/>
          <a:p>
            <a:r>
              <a:rPr lang="en-US" sz="1600" dirty="0" smtClean="0"/>
              <a:t>1.Easter Bunny (rabbit) symbolizes abundance and fertility, as is known to all ability of this soft and furry animal to reproduce! One of the legends about the Easter Bunny associated with the name of the Anglo-</a:t>
            </a:r>
            <a:r>
              <a:rPr lang="en-US" sz="1600" dirty="0" err="1" smtClean="0"/>
              <a:t>Saka</a:t>
            </a:r>
            <a:r>
              <a:rPr lang="en-US" sz="1600" dirty="0" smtClean="0"/>
              <a:t> </a:t>
            </a:r>
            <a:r>
              <a:rPr lang="en-US" sz="1600" dirty="0" err="1" smtClean="0"/>
              <a:t>Iostre</a:t>
            </a:r>
            <a:r>
              <a:rPr lang="en-US" sz="1600" dirty="0" smtClean="0"/>
              <a:t> goddess, who appeared, accompanied by the long-eared pet. That rabbit hiding in a secluded place </a:t>
            </a:r>
            <a:r>
              <a:rPr lang="en-US" sz="1600" dirty="0" err="1" smtClean="0"/>
              <a:t>easter</a:t>
            </a:r>
            <a:r>
              <a:rPr lang="en-US" sz="1600" dirty="0" smtClean="0"/>
              <a:t> eggs to The kids then looking for them. So there was one of the favorite children's Easter fun.</a:t>
            </a:r>
            <a:endParaRPr lang="en-US" sz="1600" dirty="0"/>
          </a:p>
        </p:txBody>
      </p:sp>
      <p:sp>
        <p:nvSpPr>
          <p:cNvPr id="7" name="TextBox 6"/>
          <p:cNvSpPr txBox="1"/>
          <p:nvPr/>
        </p:nvSpPr>
        <p:spPr>
          <a:xfrm>
            <a:off x="3821495" y="4437112"/>
            <a:ext cx="4752528" cy="1569660"/>
          </a:xfrm>
          <a:prstGeom prst="rect">
            <a:avLst/>
          </a:prstGeom>
          <a:noFill/>
        </p:spPr>
        <p:txBody>
          <a:bodyPr wrap="square" rtlCol="0">
            <a:spAutoFit/>
          </a:bodyPr>
          <a:lstStyle/>
          <a:p>
            <a:r>
              <a:rPr lang="ru-RU" sz="1600" dirty="0" smtClean="0"/>
              <a:t>3.</a:t>
            </a:r>
            <a:r>
              <a:rPr lang="en-US" sz="1600" dirty="0" smtClean="0"/>
              <a:t>Among the symbols of Easter eggs England occupy one of the dominant positions. They symbolize abundance, and there is a tradition of exchanging them among relatives and friends. In ancient times, Easter eggs were painted with bright, symbolizing the coming of spring.</a:t>
            </a:r>
            <a:endParaRPr lang="ru-RU" sz="1600" dirty="0"/>
          </a:p>
        </p:txBody>
      </p:sp>
      <p:pic>
        <p:nvPicPr>
          <p:cNvPr id="8" name="Рисунок 7"/>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115616" y="4869160"/>
            <a:ext cx="2152650" cy="1428750"/>
          </a:xfrm>
          <a:prstGeom prst="rect">
            <a:avLst/>
          </a:prstGeom>
        </p:spPr>
      </p:pic>
    </p:spTree>
    <p:extLst>
      <p:ext uri="{BB962C8B-B14F-4D97-AF65-F5344CB8AC3E}">
        <p14:creationId xmlns="" xmlns:p14="http://schemas.microsoft.com/office/powerpoint/2010/main" val="3109147160"/>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980728"/>
            <a:ext cx="6840760" cy="3293209"/>
          </a:xfrm>
          <a:prstGeom prst="rect">
            <a:avLst/>
          </a:prstGeom>
          <a:noFill/>
        </p:spPr>
        <p:txBody>
          <a:bodyPr wrap="square" rtlCol="0">
            <a:spAutoFit/>
          </a:bodyPr>
          <a:lstStyle/>
          <a:p>
            <a:r>
              <a:rPr lang="ru-RU" sz="1600" dirty="0" smtClean="0"/>
              <a:t>4.</a:t>
            </a:r>
            <a:r>
              <a:rPr lang="en-US" sz="1600" dirty="0" smtClean="0"/>
              <a:t>Morning of Good Friday, which in England is called "good" - Good Friday, begins with breakfast, during which serves freshly baked scones Phillips - spicy, lush, top before baking incised cross, with</a:t>
            </a:r>
            <a:r>
              <a:rPr lang="ru-RU" sz="1600" dirty="0" smtClean="0"/>
              <a:t> </a:t>
            </a:r>
            <a:r>
              <a:rPr lang="en-US" sz="1600" dirty="0" smtClean="0"/>
              <a:t>raisins, sometimes with candied fruit inside. Burning of spices in the mouth when eating biscuits should resemble the suffering of Jesus.</a:t>
            </a:r>
          </a:p>
          <a:p>
            <a:r>
              <a:rPr lang="en-US" sz="1600" dirty="0" smtClean="0"/>
              <a:t>At dawn on Easter Sunday in churches hold religious services. In Catholic churches are concerts of organ music. On this day people wear new clothes to symbolize the end of the season of bad weather and the onset of spring. Easter baskets (Easter baskets), filled with eggs, bread and other food, take with you to the Easter service to consecrate the church. At Easter Monday decided to give candy to children on the streets and toys.</a:t>
            </a:r>
            <a:endParaRPr lang="ru-RU" sz="1600" dirty="0" smtClean="0"/>
          </a:p>
          <a:p>
            <a:r>
              <a:rPr lang="en-US" sz="1600" dirty="0" smtClean="0"/>
              <a:t>Easter lily - a symbol of purity, hope and motherhood, a symbol of Jesus' return to life. It is often associated with the name of Mary - the mother of Jesus.</a:t>
            </a:r>
            <a:endParaRPr lang="ru-RU" sz="1600"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38326" y="4149080"/>
            <a:ext cx="2443962" cy="1629308"/>
          </a:xfrm>
          <a:prstGeom prst="rect">
            <a:avLst/>
          </a:prstGeom>
        </p:spPr>
      </p:pic>
      <p:pic>
        <p:nvPicPr>
          <p:cNvPr id="5" name="Рисунок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2408447" y="4907070"/>
            <a:ext cx="2530373" cy="1679247"/>
          </a:xfrm>
          <a:prstGeom prst="rect">
            <a:avLst/>
          </a:prstGeom>
        </p:spPr>
      </p:pic>
      <p:pic>
        <p:nvPicPr>
          <p:cNvPr id="6" name="Рисунок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056107" y="4963734"/>
            <a:ext cx="2087893" cy="1565920"/>
          </a:xfrm>
          <a:prstGeom prst="rect">
            <a:avLst/>
          </a:prstGeom>
        </p:spPr>
      </p:pic>
      <p:pic>
        <p:nvPicPr>
          <p:cNvPr id="7" name="Рисунок 6"/>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4716016" y="4286522"/>
            <a:ext cx="2805389" cy="1753368"/>
          </a:xfrm>
          <a:prstGeom prst="rect">
            <a:avLst/>
          </a:prstGeom>
        </p:spPr>
      </p:pic>
    </p:spTree>
    <p:extLst>
      <p:ext uri="{BB962C8B-B14F-4D97-AF65-F5344CB8AC3E}">
        <p14:creationId xmlns="" xmlns:p14="http://schemas.microsoft.com/office/powerpoint/2010/main" val="252417125"/>
      </p:ext>
    </p:extLst>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5656" y="872716"/>
            <a:ext cx="5760640" cy="646331"/>
          </a:xfrm>
          <a:prstGeom prst="rect">
            <a:avLst/>
          </a:prstGeom>
          <a:noFill/>
        </p:spPr>
        <p:txBody>
          <a:bodyPr wrap="square" rtlCol="0">
            <a:spAutoFit/>
          </a:bodyPr>
          <a:lstStyle/>
          <a:p>
            <a:r>
              <a:rPr lang="ru-RU" sz="3600" dirty="0" smtClean="0">
                <a:solidFill>
                  <a:srgbClr val="00B0F0"/>
                </a:solidFill>
              </a:rPr>
              <a:t>            </a:t>
            </a:r>
            <a:r>
              <a:rPr lang="en-US" sz="3600" dirty="0" smtClean="0">
                <a:solidFill>
                  <a:srgbClr val="00B0F0"/>
                </a:solidFill>
              </a:rPr>
              <a:t>Easter Games</a:t>
            </a:r>
            <a:endParaRPr lang="ru-RU" sz="3600" dirty="0">
              <a:solidFill>
                <a:srgbClr val="00B0F0"/>
              </a:solidFill>
            </a:endParaRPr>
          </a:p>
        </p:txBody>
      </p:sp>
      <p:sp>
        <p:nvSpPr>
          <p:cNvPr id="3" name="TextBox 2"/>
          <p:cNvSpPr txBox="1"/>
          <p:nvPr/>
        </p:nvSpPr>
        <p:spPr>
          <a:xfrm>
            <a:off x="971600" y="1412776"/>
            <a:ext cx="3672408" cy="2554545"/>
          </a:xfrm>
          <a:prstGeom prst="rect">
            <a:avLst/>
          </a:prstGeom>
          <a:noFill/>
        </p:spPr>
        <p:txBody>
          <a:bodyPr wrap="square" rtlCol="0">
            <a:spAutoFit/>
          </a:bodyPr>
          <a:lstStyle/>
          <a:p>
            <a:r>
              <a:rPr lang="en-US" sz="1600" dirty="0" smtClean="0"/>
              <a:t>In Britain, the common and traditional games for Easter. Adults hide the eggs and the children wake up in the morning, doing searches. Someone who finds the largest number of waiting prize. Easter eggs are held riding in the open air, on a slope, covered with grass. Their goal - without breaking the egg, </a:t>
            </a:r>
            <a:r>
              <a:rPr lang="en-US" sz="1600" dirty="0" err="1" smtClean="0"/>
              <a:t>katnut</a:t>
            </a:r>
            <a:r>
              <a:rPr lang="en-US" sz="1600" dirty="0" smtClean="0"/>
              <a:t> its farthest. On Easter across the UK are entertainment events and outdoor games.</a:t>
            </a:r>
            <a:endParaRPr lang="ru-RU" sz="1600" dirty="0"/>
          </a:p>
        </p:txBody>
      </p:sp>
      <p:pic>
        <p:nvPicPr>
          <p:cNvPr id="4" name="Рисунок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716016" y="1376451"/>
            <a:ext cx="3371027" cy="2254374"/>
          </a:xfrm>
          <a:prstGeom prst="rect">
            <a:avLst/>
          </a:prstGeom>
        </p:spPr>
      </p:pic>
      <p:sp>
        <p:nvSpPr>
          <p:cNvPr id="5" name="TextBox 4"/>
          <p:cNvSpPr txBox="1"/>
          <p:nvPr/>
        </p:nvSpPr>
        <p:spPr>
          <a:xfrm>
            <a:off x="4139952" y="3932839"/>
            <a:ext cx="4176464" cy="1754326"/>
          </a:xfrm>
          <a:prstGeom prst="rect">
            <a:avLst/>
          </a:prstGeom>
          <a:noFill/>
        </p:spPr>
        <p:txBody>
          <a:bodyPr wrap="square" rtlCol="0">
            <a:spAutoFit/>
          </a:bodyPr>
          <a:lstStyle/>
          <a:p>
            <a:r>
              <a:rPr lang="en-US" dirty="0" smtClean="0"/>
              <a:t>In England during the Easter marks the special dances - the so-called Morris Dancing. Dancers dressed as Robin Hood, performing at numerous venues in parks, churches, and even in the streets of British cities.</a:t>
            </a:r>
            <a:endParaRPr lang="ru-RU" dirty="0"/>
          </a:p>
        </p:txBody>
      </p:sp>
      <p:pic>
        <p:nvPicPr>
          <p:cNvPr id="6" name="Рисунок 5"/>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187624" y="3967321"/>
            <a:ext cx="2524125" cy="1809750"/>
          </a:xfrm>
          <a:prstGeom prst="rect">
            <a:avLst/>
          </a:prstGeom>
        </p:spPr>
      </p:pic>
    </p:spTree>
    <p:extLst>
      <p:ext uri="{BB962C8B-B14F-4D97-AF65-F5344CB8AC3E}">
        <p14:creationId xmlns="" xmlns:p14="http://schemas.microsoft.com/office/powerpoint/2010/main" val="4187643635"/>
      </p:ext>
    </p:extLst>
  </p:cSld>
  <p:clrMapOvr>
    <a:masterClrMapping/>
  </p:clrMapOvr>
  <mc:AlternateContent xmlns:mc="http://schemas.openxmlformats.org/markup-compatibility/2006">
    <mc:Choice xmlns=""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1125905"/>
            <a:ext cx="5832648" cy="861774"/>
          </a:xfrm>
          <a:prstGeom prst="rect">
            <a:avLst/>
          </a:prstGeom>
          <a:noFill/>
        </p:spPr>
        <p:txBody>
          <a:bodyPr wrap="square" rtlCol="0">
            <a:spAutoFit/>
          </a:bodyPr>
          <a:lstStyle/>
          <a:p>
            <a:r>
              <a:rPr lang="ru-RU" sz="3200" dirty="0" smtClean="0">
                <a:solidFill>
                  <a:srgbClr val="00B0F0"/>
                </a:solidFill>
              </a:rPr>
              <a:t>               </a:t>
            </a:r>
            <a:r>
              <a:rPr lang="en-US" sz="3200" dirty="0" smtClean="0">
                <a:solidFill>
                  <a:srgbClr val="00B0F0"/>
                </a:solidFill>
              </a:rPr>
              <a:t>Easter songs</a:t>
            </a:r>
            <a:endParaRPr lang="ru-RU" sz="3200" dirty="0" smtClean="0">
              <a:solidFill>
                <a:srgbClr val="00B0F0"/>
              </a:solidFill>
            </a:endParaRPr>
          </a:p>
          <a:p>
            <a:r>
              <a:rPr lang="en-US" dirty="0" smtClean="0"/>
              <a:t>In English popular children's song about this Easter Bunny.</a:t>
            </a:r>
            <a:endParaRPr lang="ru-RU" dirty="0" smtClean="0"/>
          </a:p>
        </p:txBody>
      </p:sp>
      <p:sp>
        <p:nvSpPr>
          <p:cNvPr id="3" name="TextBox 2"/>
          <p:cNvSpPr txBox="1"/>
          <p:nvPr/>
        </p:nvSpPr>
        <p:spPr>
          <a:xfrm>
            <a:off x="1028328" y="1987679"/>
            <a:ext cx="6336704" cy="2554545"/>
          </a:xfrm>
          <a:prstGeom prst="rect">
            <a:avLst/>
          </a:prstGeom>
          <a:noFill/>
        </p:spPr>
        <p:txBody>
          <a:bodyPr wrap="square" rtlCol="0">
            <a:spAutoFit/>
          </a:bodyPr>
          <a:lstStyle/>
          <a:p>
            <a:r>
              <a:rPr lang="en-US" sz="1600" dirty="0" smtClean="0"/>
              <a:t>Here Comes the Easter Bunny</a:t>
            </a:r>
          </a:p>
          <a:p>
            <a:r>
              <a:rPr lang="en-US" sz="1600" dirty="0" smtClean="0"/>
              <a:t>Here comes the Easter Bunny. My friend, the Easter Bunny.</a:t>
            </a:r>
          </a:p>
          <a:p>
            <a:r>
              <a:rPr lang="en-US" sz="1600" dirty="0" smtClean="0"/>
              <a:t>Here comes the Easter Bunny hopping along, singing a bunny song.</a:t>
            </a:r>
          </a:p>
          <a:p>
            <a:r>
              <a:rPr lang="en-US" sz="1600" dirty="0" smtClean="0"/>
              <a:t>I love the Easter Bunny. My friend, the Easter Bunny,</a:t>
            </a:r>
          </a:p>
          <a:p>
            <a:r>
              <a:rPr lang="en-US" sz="1600" dirty="0" smtClean="0"/>
              <a:t>Here comes the Easter Bunny, hop, hop, hoping along.</a:t>
            </a:r>
          </a:p>
          <a:p>
            <a:endParaRPr lang="en-US" sz="1600" dirty="0" smtClean="0"/>
          </a:p>
          <a:p>
            <a:r>
              <a:rPr lang="en-US" sz="1600" dirty="0" smtClean="0"/>
              <a:t>There goes the Easter Bunny. My friend, the Easter Bunny.</a:t>
            </a:r>
          </a:p>
          <a:p>
            <a:r>
              <a:rPr lang="en-US" sz="1600" dirty="0" smtClean="0"/>
              <a:t>There goes the Easter Bunny hopping along, singing a bunny song.</a:t>
            </a:r>
          </a:p>
          <a:p>
            <a:r>
              <a:rPr lang="en-US" sz="1600" dirty="0" smtClean="0"/>
              <a:t>I love the Easter Bunny. My friend, the Easter Bunny.</a:t>
            </a:r>
          </a:p>
          <a:p>
            <a:r>
              <a:rPr lang="en-US" sz="1600" dirty="0" smtClean="0"/>
              <a:t>There goes the Easter Bunny, hop, hop, hoping along.</a:t>
            </a:r>
            <a:endParaRPr lang="ru-RU" sz="1600" dirty="0"/>
          </a:p>
        </p:txBody>
      </p:sp>
      <p:pic>
        <p:nvPicPr>
          <p:cNvPr id="4" name="Рисунок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rot="368396">
            <a:off x="7178913" y="498343"/>
            <a:ext cx="1851471" cy="1859736"/>
          </a:xfrm>
          <a:prstGeom prst="rect">
            <a:avLst/>
          </a:prstGeom>
        </p:spPr>
      </p:pic>
      <p:pic>
        <p:nvPicPr>
          <p:cNvPr id="5" name="Рисунок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rot="388939">
            <a:off x="5966081" y="4331140"/>
            <a:ext cx="2797902" cy="2176146"/>
          </a:xfrm>
          <a:prstGeom prst="rect">
            <a:avLst/>
          </a:prstGeom>
        </p:spPr>
      </p:pic>
      <p:pic>
        <p:nvPicPr>
          <p:cNvPr id="6" name="Рисунок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rot="20838733">
            <a:off x="6649848" y="2431650"/>
            <a:ext cx="2310684" cy="1733013"/>
          </a:xfrm>
          <a:prstGeom prst="rect">
            <a:avLst/>
          </a:prstGeom>
        </p:spPr>
      </p:pic>
    </p:spTree>
    <p:extLst>
      <p:ext uri="{BB962C8B-B14F-4D97-AF65-F5344CB8AC3E}">
        <p14:creationId xmlns="" xmlns:p14="http://schemas.microsoft.com/office/powerpoint/2010/main" val="3691486645"/>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23728" y="980728"/>
            <a:ext cx="5760640" cy="584775"/>
          </a:xfrm>
          <a:prstGeom prst="rect">
            <a:avLst/>
          </a:prstGeom>
          <a:noFill/>
        </p:spPr>
        <p:txBody>
          <a:bodyPr wrap="square" rtlCol="0">
            <a:spAutoFit/>
          </a:bodyPr>
          <a:lstStyle/>
          <a:p>
            <a:r>
              <a:rPr lang="en-US" sz="3200" dirty="0" smtClean="0">
                <a:solidFill>
                  <a:srgbClr val="00B0F0"/>
                </a:solidFill>
              </a:rPr>
              <a:t>Easter dinners in England</a:t>
            </a:r>
            <a:endParaRPr lang="ru-RU" sz="3200" dirty="0">
              <a:solidFill>
                <a:srgbClr val="00B0F0"/>
              </a:solidFill>
            </a:endParaRPr>
          </a:p>
        </p:txBody>
      </p:sp>
      <p:sp>
        <p:nvSpPr>
          <p:cNvPr id="3" name="Прямоугольник 2"/>
          <p:cNvSpPr/>
          <p:nvPr/>
        </p:nvSpPr>
        <p:spPr>
          <a:xfrm>
            <a:off x="899592" y="1578958"/>
            <a:ext cx="4734272" cy="2031325"/>
          </a:xfrm>
          <a:prstGeom prst="rect">
            <a:avLst/>
          </a:prstGeom>
        </p:spPr>
        <p:txBody>
          <a:bodyPr wrap="square">
            <a:spAutoFit/>
          </a:bodyPr>
          <a:lstStyle/>
          <a:p>
            <a:r>
              <a:rPr lang="en-US" dirty="0" smtClean="0"/>
              <a:t>Usually treated meat honey garlic meatballs, baked smoked ham, spring salad, sausage or bacon, toffee apples, potatoes in rosemary-garlic butter. In England, on Easter the whole family, cook Sunday lunch: baked lamb with a variety of vegetables (which, in theory, should be a rabbit), baked Easter cake (</a:t>
            </a:r>
            <a:r>
              <a:rPr lang="en-US" dirty="0" err="1" smtClean="0"/>
              <a:t>simnel</a:t>
            </a:r>
            <a:r>
              <a:rPr lang="en-US" dirty="0" smtClean="0"/>
              <a:t> cake), paint eggs.</a:t>
            </a:r>
            <a:endParaRPr lang="ru-RU" dirty="0"/>
          </a:p>
        </p:txBody>
      </p:sp>
      <p:pic>
        <p:nvPicPr>
          <p:cNvPr id="5" name="Рисунок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rot="566819">
            <a:off x="5972640" y="1710667"/>
            <a:ext cx="2379687" cy="2347342"/>
          </a:xfrm>
          <a:prstGeom prst="rect">
            <a:avLst/>
          </a:prstGeom>
        </p:spPr>
      </p:pic>
      <p:pic>
        <p:nvPicPr>
          <p:cNvPr id="6" name="Рисунок 5"/>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rot="21076284">
            <a:off x="122446" y="3821443"/>
            <a:ext cx="2688476" cy="1926741"/>
          </a:xfrm>
          <a:prstGeom prst="rect">
            <a:avLst/>
          </a:prstGeom>
        </p:spPr>
      </p:pic>
      <p:pic>
        <p:nvPicPr>
          <p:cNvPr id="7" name="Рисунок 6"/>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rot="21000522">
            <a:off x="4443250" y="3963295"/>
            <a:ext cx="2133600" cy="1428750"/>
          </a:xfrm>
          <a:prstGeom prst="rect">
            <a:avLst/>
          </a:prstGeom>
        </p:spPr>
      </p:pic>
      <p:pic>
        <p:nvPicPr>
          <p:cNvPr id="8" name="Рисунок 7"/>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2771799" y="3628606"/>
            <a:ext cx="1876425" cy="2438400"/>
          </a:xfrm>
          <a:prstGeom prst="rect">
            <a:avLst/>
          </a:prstGeom>
        </p:spPr>
      </p:pic>
      <p:pic>
        <p:nvPicPr>
          <p:cNvPr id="9" name="Рисунок 8"/>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rot="375794">
            <a:off x="6306252" y="4653136"/>
            <a:ext cx="2330724" cy="1558672"/>
          </a:xfrm>
          <a:prstGeom prst="rect">
            <a:avLst/>
          </a:prstGeom>
        </p:spPr>
      </p:pic>
    </p:spTree>
    <p:extLst>
      <p:ext uri="{BB962C8B-B14F-4D97-AF65-F5344CB8AC3E}">
        <p14:creationId xmlns="" xmlns:p14="http://schemas.microsoft.com/office/powerpoint/2010/main" val="3313996136"/>
      </p:ext>
    </p:extLst>
  </p:cSld>
  <p:clrMapOvr>
    <a:masterClrMapping/>
  </p:clrMapOvr>
  <mc:AlternateContent xmlns:mc="http://schemas.openxmlformats.org/markup-compatibility/2006">
    <mc:Choice xmlns=""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35696" y="2348880"/>
            <a:ext cx="5544616" cy="1862048"/>
          </a:xfrm>
          <a:prstGeom prst="rect">
            <a:avLst/>
          </a:prstGeom>
          <a:noFill/>
        </p:spPr>
        <p:txBody>
          <a:bodyPr wrap="square" rtlCol="0">
            <a:spAutoFit/>
          </a:bodyPr>
          <a:lstStyle/>
          <a:p>
            <a:r>
              <a:rPr lang="en-US" sz="11500" dirty="0" smtClean="0">
                <a:solidFill>
                  <a:srgbClr val="00B0F0"/>
                </a:solidFill>
              </a:rPr>
              <a:t>The end.</a:t>
            </a:r>
            <a:endParaRPr lang="ru-RU" sz="11500" dirty="0">
              <a:solidFill>
                <a:srgbClr val="00B0F0"/>
              </a:solidFill>
            </a:endParaRPr>
          </a:p>
        </p:txBody>
      </p:sp>
    </p:spTree>
    <p:extLst>
      <p:ext uri="{BB962C8B-B14F-4D97-AF65-F5344CB8AC3E}">
        <p14:creationId xmlns="" xmlns:p14="http://schemas.microsoft.com/office/powerpoint/2010/main" val="3116342535"/>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утюр">
  <a:themeElements>
    <a:clrScheme name="Кутюр">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Смокинг">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80</TotalTime>
  <Words>909</Words>
  <Application>Microsoft Office PowerPoint</Application>
  <PresentationFormat>Экран (4:3)</PresentationFormat>
  <Paragraphs>33</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Кутюр</vt:lpstr>
      <vt:lpstr>Easter in the UK</vt:lpstr>
      <vt:lpstr>Слайд 2</vt:lpstr>
      <vt:lpstr>Слайд 3</vt:lpstr>
      <vt:lpstr>Слайд 4</vt:lpstr>
      <vt:lpstr>Слайд 5</vt:lpstr>
      <vt:lpstr>Слайд 6</vt:lpstr>
      <vt:lpstr>Слайд 7</vt:lpstr>
      <vt:lpstr>Слайд 8</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Easter in the UK</dc:title>
  <dc:creator>User</dc:creator>
  <cp:lastModifiedBy>Админ</cp:lastModifiedBy>
  <cp:revision>10</cp:revision>
  <dcterms:created xsi:type="dcterms:W3CDTF">2013-04-22T13:19:10Z</dcterms:created>
  <dcterms:modified xsi:type="dcterms:W3CDTF">2013-05-05T13:34:00Z</dcterms:modified>
</cp:coreProperties>
</file>