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1" autoAdjust="0"/>
    <p:restoredTop sz="94660"/>
  </p:normalViewPr>
  <p:slideViewPr>
    <p:cSldViewPr>
      <p:cViewPr varScale="1">
        <p:scale>
          <a:sx n="45" d="100"/>
          <a:sy n="45" d="100"/>
        </p:scale>
        <p:origin x="-102" y="-1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3;&#1086;&#1074;&#1072;&#1103;%20&#1087;&#1072;&#1087;&#1082;&#1072;%20(2)\&#1041;&#1077;&#1079;&#1099;&#1084;&#1103;&#1085;&#1085;&#1099;&#1081;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Безымянный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6741368"/>
          </a:xfrm>
        </p:spPr>
        <p:txBody>
          <a:bodyPr>
            <a:normAutofit fontScale="90000"/>
          </a:bodyPr>
          <a:lstStyle/>
          <a:p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FEAT of the GREAT RUSSIAN PEOPLE.</a:t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 ARE PROUD OF OUR HEROES.</a:t>
            </a:r>
            <a:br>
              <a:rPr b="1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As</a:t>
            </a:r>
            <a:r>
              <a:rPr lang="ru-RU" dirty="0" smtClean="0">
                <a:solidFill>
                  <a:schemeClr val="bg1"/>
                </a:solidFill>
              </a:rPr>
              <a:t> I </a:t>
            </a:r>
            <a:r>
              <a:rPr lang="ru-RU" dirty="0" err="1" smtClean="0">
                <a:solidFill>
                  <a:schemeClr val="bg1"/>
                </a:solidFill>
              </a:rPr>
              <a:t>am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very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proud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people's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heroism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bravery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which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showed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during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Great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Patriotic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war</a:t>
            </a:r>
            <a:r>
              <a:rPr lang="ru-RU" dirty="0" smtClean="0">
                <a:solidFill>
                  <a:schemeClr val="bg1"/>
                </a:solidFill>
              </a:rPr>
              <a:t> I </a:t>
            </a:r>
            <a:r>
              <a:rPr lang="ru-RU" dirty="0" err="1" smtClean="0">
                <a:solidFill>
                  <a:schemeClr val="bg1"/>
                </a:solidFill>
              </a:rPr>
              <a:t>have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decided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learn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more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about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them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Certainly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name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lot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heroes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who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defended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Motherland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Courage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bravery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Caucasus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showed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natives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North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Ossetia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err="1" smtClean="0">
                <a:solidFill>
                  <a:schemeClr val="bg1"/>
                </a:solidFill>
              </a:rPr>
              <a:t>Colonel-General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aviation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N.Naumenko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major­General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aviation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I.Dzusov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major-General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Kh.Britaev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Z.Kharebov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rear-Admiral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P.Tsaliagov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Heroes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Soviet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Union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AAbaev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V.Galkin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L.Davidov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D.Doev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G.Kaloev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AKlinovoy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AKozaev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AMakoev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P.Maslennikov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I.Nedvizhay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Nikolaev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G.Okunev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N.Orishchenko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Ya.Shaposhnikov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alive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holder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three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orders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Glory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V.Konyaev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heroism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soldiers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equally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impassable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enemy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peaks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Caucasus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mountains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But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main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aim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work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today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tell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you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about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simple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modest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veteran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with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courage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heart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Alexey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Mikhailovich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Personally</a:t>
            </a:r>
            <a:r>
              <a:rPr lang="ru-RU" dirty="0" smtClean="0">
                <a:solidFill>
                  <a:schemeClr val="bg1"/>
                </a:solidFill>
              </a:rPr>
              <a:t> I </a:t>
            </a:r>
            <a:r>
              <a:rPr lang="ru-RU" dirty="0" err="1" smtClean="0">
                <a:solidFill>
                  <a:schemeClr val="bg1"/>
                </a:solidFill>
              </a:rPr>
              <a:t>met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interviewed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Alexey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Mikhailovich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interview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impressed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greatly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Предшествующие события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860032" y="260648"/>
            <a:ext cx="3779912" cy="576064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years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great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Patriotic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Alexey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Mikhailovich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wearing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high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ranks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simple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ordinary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soldier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But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fights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native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showed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high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courage</a:t>
            </a:r>
            <a:r>
              <a:rPr lang="ru-RU" dirty="0" smtClean="0">
                <a:solidFill>
                  <a:schemeClr val="bg1"/>
                </a:solidFill>
              </a:rPr>
              <a:t>, 18­year </a:t>
            </a:r>
            <a:r>
              <a:rPr lang="ru-RU" dirty="0" err="1" smtClean="0">
                <a:solidFill>
                  <a:schemeClr val="bg1"/>
                </a:solidFill>
              </a:rPr>
              <a:t>old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kid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defended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native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town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Vladikavkaz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liberated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Ossetia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North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Caucasus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Crimea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wounded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twice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but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fulfilled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military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duty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military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feats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awarded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order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Patriotic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I-st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degree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medals</a:t>
            </a:r>
            <a:r>
              <a:rPr lang="ru-RU" dirty="0" smtClean="0">
                <a:solidFill>
                  <a:schemeClr val="bg1"/>
                </a:solidFill>
              </a:rPr>
              <a:t> «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bravery</a:t>
            </a:r>
            <a:r>
              <a:rPr lang="ru-RU" dirty="0" smtClean="0">
                <a:solidFill>
                  <a:schemeClr val="bg1"/>
                </a:solidFill>
              </a:rPr>
              <a:t>»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«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defense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Caucasus</a:t>
            </a:r>
            <a:r>
              <a:rPr lang="ru-RU" dirty="0" smtClean="0">
                <a:solidFill>
                  <a:schemeClr val="bg1"/>
                </a:solidFill>
              </a:rPr>
              <a:t>», </a:t>
            </a:r>
            <a:r>
              <a:rPr lang="ru-RU" dirty="0" err="1" smtClean="0">
                <a:solidFill>
                  <a:schemeClr val="bg1"/>
                </a:solidFill>
              </a:rPr>
              <a:t>other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medals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including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higher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awards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Republic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North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Ossetia-Alania</a:t>
            </a:r>
            <a:r>
              <a:rPr lang="ru-RU" dirty="0" smtClean="0">
                <a:solidFill>
                  <a:schemeClr val="bg1"/>
                </a:solidFill>
              </a:rPr>
              <a:t>: «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Glory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Ossetia</a:t>
            </a:r>
            <a:r>
              <a:rPr lang="ru-RU" dirty="0" smtClean="0">
                <a:solidFill>
                  <a:schemeClr val="bg1"/>
                </a:solidFill>
              </a:rPr>
              <a:t>»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«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Sign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chemeClr val="bg1"/>
                </a:solidFill>
              </a:rPr>
              <a:t>honour</a:t>
            </a:r>
            <a:r>
              <a:rPr lang="ru-RU" dirty="0" smtClean="0">
                <a:solidFill>
                  <a:schemeClr val="bg1"/>
                </a:solidFill>
              </a:rPr>
              <a:t>»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2160834" cy="302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09120" y="476672"/>
            <a:ext cx="4834880" cy="583116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AM.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called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army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August</a:t>
            </a:r>
            <a:r>
              <a:rPr lang="ru-RU" dirty="0" smtClean="0">
                <a:solidFill>
                  <a:schemeClr val="bg1"/>
                </a:solidFill>
              </a:rPr>
              <a:t> 1942.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military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service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began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firstly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319-rifle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276-th </a:t>
            </a:r>
            <a:r>
              <a:rPr lang="ru-RU" dirty="0" err="1" smtClean="0">
                <a:solidFill>
                  <a:schemeClr val="bg1"/>
                </a:solidFill>
              </a:rPr>
              <a:t>Georgian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infantry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 ..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September</a:t>
            </a:r>
            <a:r>
              <a:rPr lang="ru-RU" dirty="0" smtClean="0">
                <a:solidFill>
                  <a:schemeClr val="bg1"/>
                </a:solidFill>
              </a:rPr>
              <a:t> 27,276-th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arrived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town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Gori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protect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Vladikavkaz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miss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enemy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Military-Georgian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road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demanded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riflemen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courage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bravery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composure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endurance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dedication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recalls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</a:p>
          <a:p>
            <a:endParaRPr lang="ru-RU" dirty="0"/>
          </a:p>
        </p:txBody>
      </p:sp>
      <p:pic>
        <p:nvPicPr>
          <p:cNvPr id="5" name="Рисунок 4" descr="C:\Documents and Settings\Зикуля\Рабочий стол\P10804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6861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88640"/>
            <a:ext cx="8276456" cy="63001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Nazis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were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walls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Vladikavkaz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November</a:t>
            </a:r>
            <a:r>
              <a:rPr lang="ru-RU" dirty="0" smtClean="0">
                <a:solidFill>
                  <a:schemeClr val="bg1"/>
                </a:solidFill>
              </a:rPr>
              <a:t> 2, 1942,Gisel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occupied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Fascists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behaved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though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had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already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won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town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constantly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bombed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fired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guns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Aircraft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Hitler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flew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over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position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dropping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leaflets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content</a:t>
            </a:r>
            <a:r>
              <a:rPr lang="ru-RU" dirty="0" smtClean="0">
                <a:solidFill>
                  <a:schemeClr val="bg1"/>
                </a:solidFill>
              </a:rPr>
              <a:t> - </a:t>
            </a:r>
            <a:r>
              <a:rPr lang="ru-RU" dirty="0" err="1" smtClean="0">
                <a:solidFill>
                  <a:schemeClr val="bg1"/>
                </a:solidFill>
              </a:rPr>
              <a:t>insulting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words</a:t>
            </a:r>
            <a:r>
              <a:rPr lang="ru-RU" dirty="0" smtClean="0">
                <a:solidFill>
                  <a:schemeClr val="bg1"/>
                </a:solidFill>
              </a:rPr>
              <a:t>: «</a:t>
            </a:r>
            <a:r>
              <a:rPr lang="ru-RU" dirty="0" err="1" smtClean="0">
                <a:solidFill>
                  <a:schemeClr val="bg1"/>
                </a:solidFill>
              </a:rPr>
              <a:t>Surrender</a:t>
            </a:r>
            <a:r>
              <a:rPr lang="ru-RU" dirty="0" smtClean="0">
                <a:solidFill>
                  <a:schemeClr val="bg1"/>
                </a:solidFill>
              </a:rPr>
              <a:t>! </a:t>
            </a:r>
            <a:r>
              <a:rPr lang="ru-RU" dirty="0" err="1" smtClean="0">
                <a:solidFill>
                  <a:schemeClr val="bg1"/>
                </a:solidFill>
              </a:rPr>
              <a:t>Your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days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are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numbered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resistance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futile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7-th </a:t>
            </a:r>
            <a:r>
              <a:rPr lang="ru-RU" dirty="0" err="1" smtClean="0">
                <a:solidFill>
                  <a:schemeClr val="bg1"/>
                </a:solidFill>
              </a:rPr>
              <a:t>November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town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will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feet</a:t>
            </a:r>
            <a:r>
              <a:rPr lang="ru-RU" dirty="0" smtClean="0">
                <a:solidFill>
                  <a:schemeClr val="bg1"/>
                </a:solidFill>
              </a:rPr>
              <a:t>,»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November</a:t>
            </a:r>
            <a:r>
              <a:rPr lang="ru-RU" dirty="0" smtClean="0">
                <a:solidFill>
                  <a:schemeClr val="bg1"/>
                </a:solidFill>
              </a:rPr>
              <a:t> 7 </a:t>
            </a:r>
            <a:r>
              <a:rPr lang="ru-RU" dirty="0" err="1" smtClean="0">
                <a:solidFill>
                  <a:schemeClr val="bg1"/>
                </a:solidFill>
              </a:rPr>
              <a:t>fascist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group,under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Vladikavkaz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defeated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November</a:t>
            </a:r>
            <a:r>
              <a:rPr lang="ru-RU" dirty="0" smtClean="0">
                <a:solidFill>
                  <a:schemeClr val="bg1"/>
                </a:solidFill>
              </a:rPr>
              <a:t> 11, 1942, </a:t>
            </a:r>
            <a:r>
              <a:rPr lang="ru-RU" dirty="0" err="1" smtClean="0">
                <a:solidFill>
                  <a:schemeClr val="bg1"/>
                </a:solidFill>
              </a:rPr>
              <a:t>Gisel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released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Germans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were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pushed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back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river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Phiagdon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fighting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started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local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value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difficult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everyday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grueling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They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continued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month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half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At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November</a:t>
            </a:r>
            <a:r>
              <a:rPr lang="ru-RU" dirty="0" smtClean="0">
                <a:solidFill>
                  <a:schemeClr val="bg1"/>
                </a:solidFill>
              </a:rPr>
              <a:t> 276-rifle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transferred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area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Darg-Koch-Zamankul-Illarionovskaya-Elkhotova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1-st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January</a:t>
            </a:r>
            <a:r>
              <a:rPr lang="ru-RU" dirty="0" smtClean="0">
                <a:solidFill>
                  <a:schemeClr val="bg1"/>
                </a:solidFill>
              </a:rPr>
              <a:t> 1943. </a:t>
            </a:r>
            <a:r>
              <a:rPr lang="ru-RU" dirty="0" err="1" smtClean="0">
                <a:solidFill>
                  <a:schemeClr val="bg1"/>
                </a:solidFill>
              </a:rPr>
              <a:t>Elkhotovo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released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German-fascist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invaders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There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lot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fun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lot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smiles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hugs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greetings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villages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Zmeyskoe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Iran,Stav-Dort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were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released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January-February</a:t>
            </a:r>
            <a:r>
              <a:rPr lang="ru-RU" dirty="0" smtClean="0">
                <a:solidFill>
                  <a:schemeClr val="bg1"/>
                </a:solidFill>
              </a:rPr>
              <a:t> 1943. AM.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participated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liberation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cities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villages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Republic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Kabardino-Balkaria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Stavropol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Krasnodar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territories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93096" y="404664"/>
            <a:ext cx="5050904" cy="575915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When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Caucasus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ended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complete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victory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troops</a:t>
            </a:r>
            <a:r>
              <a:rPr lang="ru-RU" dirty="0" smtClean="0">
                <a:solidFill>
                  <a:schemeClr val="bg1"/>
                </a:solidFill>
              </a:rPr>
              <a:t> 276-rifle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awarded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honorary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title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Temryuk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awarded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order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Banner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all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personnel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including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private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announced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gratitude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Supreme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Commander-in-chief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Marshal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Soviet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Union</a:t>
            </a:r>
            <a:r>
              <a:rPr lang="ru-RU" dirty="0" smtClean="0">
                <a:solidFill>
                  <a:schemeClr val="bg1"/>
                </a:solidFill>
              </a:rPr>
              <a:t> IV. </a:t>
            </a:r>
            <a:r>
              <a:rPr lang="ru-RU" dirty="0" err="1" smtClean="0">
                <a:solidFill>
                  <a:schemeClr val="bg1"/>
                </a:solidFill>
              </a:rPr>
              <a:t>Stalin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During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years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war</a:t>
            </a:r>
            <a:r>
              <a:rPr lang="ru-RU" dirty="0" smtClean="0">
                <a:solidFill>
                  <a:schemeClr val="bg1"/>
                </a:solidFill>
              </a:rPr>
              <a:t> AM.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five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such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gratitudes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Taman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Peninsula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October</a:t>
            </a:r>
            <a:r>
              <a:rPr lang="ru-RU" dirty="0" smtClean="0">
                <a:solidFill>
                  <a:schemeClr val="bg1"/>
                </a:solidFill>
              </a:rPr>
              <a:t> 1945. A.M.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wounded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treatment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hospital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Zheleznovodsk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39528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19872" y="692696"/>
            <a:ext cx="5554960" cy="5543128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Three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months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later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again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participated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Crimean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land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appointed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commander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branch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903-rifle </a:t>
            </a:r>
            <a:r>
              <a:rPr lang="ru-RU" dirty="0" err="1" smtClean="0">
                <a:solidFill>
                  <a:schemeClr val="bg1"/>
                </a:solidFill>
              </a:rPr>
              <a:t>regiment</a:t>
            </a:r>
            <a:r>
              <a:rPr lang="ru-RU" dirty="0" smtClean="0">
                <a:solidFill>
                  <a:schemeClr val="bg1"/>
                </a:solidFill>
              </a:rPr>
              <a:t>, 242-nd </a:t>
            </a:r>
            <a:r>
              <a:rPr lang="ru-RU" dirty="0" err="1" smtClean="0">
                <a:solidFill>
                  <a:schemeClr val="bg1"/>
                </a:solidFill>
              </a:rPr>
              <a:t>mountain­rifle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April</a:t>
            </a:r>
            <a:r>
              <a:rPr lang="ru-RU" dirty="0" smtClean="0">
                <a:solidFill>
                  <a:schemeClr val="bg1"/>
                </a:solidFill>
              </a:rPr>
              <a:t> 11 , 1944,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division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passed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offensive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began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release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Crimea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Private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participated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liberation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cities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Kerch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Yalta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Balaklava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Se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  <a:r>
              <a:rPr lang="ru-RU" dirty="0" err="1" smtClean="0">
                <a:solidFill>
                  <a:schemeClr val="bg1"/>
                </a:solidFill>
              </a:rPr>
              <a:t>astopol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may</a:t>
            </a:r>
            <a:r>
              <a:rPr lang="ru-RU" dirty="0" smtClean="0">
                <a:solidFill>
                  <a:schemeClr val="bg1"/>
                </a:solidFill>
              </a:rPr>
              <a:t> 5, 1944, </a:t>
            </a:r>
            <a:r>
              <a:rPr lang="ru-RU" dirty="0" err="1" smtClean="0">
                <a:solidFill>
                  <a:schemeClr val="bg1"/>
                </a:solidFill>
              </a:rPr>
              <a:t>when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Sapun-mountain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assaulted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outskirts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Sevastopol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first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ranks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attackers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Private</a:t>
            </a:r>
            <a:r>
              <a:rPr lang="ru-RU" dirty="0" smtClean="0">
                <a:solidFill>
                  <a:schemeClr val="bg1"/>
                </a:solidFill>
              </a:rPr>
              <a:t> A.M.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shouting</a:t>
            </a:r>
            <a:r>
              <a:rPr lang="ru-RU" dirty="0" smtClean="0">
                <a:solidFill>
                  <a:schemeClr val="bg1"/>
                </a:solidFill>
              </a:rPr>
              <a:t>: «</a:t>
            </a:r>
            <a:r>
              <a:rPr lang="ru-RU" dirty="0" err="1" smtClean="0">
                <a:solidFill>
                  <a:schemeClr val="bg1"/>
                </a:solidFill>
              </a:rPr>
              <a:t>Hurray</a:t>
            </a:r>
            <a:r>
              <a:rPr lang="ru-RU" dirty="0" smtClean="0">
                <a:solidFill>
                  <a:schemeClr val="bg1"/>
                </a:solidFill>
              </a:rPr>
              <a:t>! » </a:t>
            </a:r>
            <a:r>
              <a:rPr lang="ru-RU" dirty="0" err="1" smtClean="0">
                <a:solidFill>
                  <a:schemeClr val="bg1"/>
                </a:solidFill>
              </a:rPr>
              <a:t>led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troops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top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Sapun-mountain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but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seriously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wounded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ran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few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steps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fell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called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out</a:t>
            </a:r>
            <a:r>
              <a:rPr lang="ru-RU" dirty="0" smtClean="0">
                <a:solidFill>
                  <a:schemeClr val="bg1"/>
                </a:solidFill>
              </a:rPr>
              <a:t>: «</a:t>
            </a:r>
            <a:r>
              <a:rPr lang="ru-RU" dirty="0" err="1" smtClean="0">
                <a:solidFill>
                  <a:schemeClr val="bg1"/>
                </a:solidFill>
              </a:rPr>
              <a:t>Guys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forward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Motherland</a:t>
            </a:r>
            <a:r>
              <a:rPr lang="ru-RU" dirty="0" smtClean="0">
                <a:solidFill>
                  <a:schemeClr val="bg1"/>
                </a:solidFill>
              </a:rPr>
              <a:t>!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Stalin</a:t>
            </a:r>
            <a:r>
              <a:rPr lang="ru-RU" dirty="0" smtClean="0">
                <a:solidFill>
                  <a:schemeClr val="bg1"/>
                </a:solidFill>
              </a:rPr>
              <a:t>! »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lost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consciousness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picked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orderlies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hospital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Yalta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2050" name="Picture 2" descr="C:\Users\ALAN\Desktop\Без 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45024"/>
            <a:ext cx="3210242" cy="2908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87824" y="332656"/>
            <a:ext cx="5972200" cy="4536504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long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days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treatment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began</a:t>
            </a:r>
            <a:r>
              <a:rPr lang="ru-RU" dirty="0" smtClean="0">
                <a:solidFill>
                  <a:schemeClr val="bg1"/>
                </a:solidFill>
              </a:rPr>
              <a:t>. A.M.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returned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front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his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companions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but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verdict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doctors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adamant</a:t>
            </a:r>
            <a:r>
              <a:rPr lang="ru-RU" dirty="0" smtClean="0">
                <a:solidFill>
                  <a:schemeClr val="bg1"/>
                </a:solidFill>
              </a:rPr>
              <a:t>: «</a:t>
            </a:r>
            <a:r>
              <a:rPr lang="ru-RU" dirty="0" err="1" smtClean="0">
                <a:solidFill>
                  <a:schemeClr val="bg1"/>
                </a:solidFill>
              </a:rPr>
              <a:t>Fail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to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serve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ranks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red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Army</a:t>
            </a:r>
            <a:r>
              <a:rPr lang="ru-RU" dirty="0" smtClean="0">
                <a:solidFill>
                  <a:schemeClr val="bg1"/>
                </a:solidFill>
              </a:rPr>
              <a:t>».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20 </a:t>
            </a:r>
            <a:r>
              <a:rPr lang="ru-RU" dirty="0" err="1" smtClean="0">
                <a:solidFill>
                  <a:schemeClr val="bg1"/>
                </a:solidFill>
              </a:rPr>
              <a:t>years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became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invalid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end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of</a:t>
            </a:r>
            <a:r>
              <a:rPr lang="ru-RU" dirty="0" smtClean="0">
                <a:solidFill>
                  <a:schemeClr val="bg1"/>
                </a:solidFill>
              </a:rPr>
              <a:t> 1944,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discharged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army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heroism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battles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Sapun-mount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private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Buchukury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was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awarded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the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medal</a:t>
            </a:r>
            <a:r>
              <a:rPr lang="ru-RU" dirty="0" smtClean="0">
                <a:solidFill>
                  <a:schemeClr val="bg1"/>
                </a:solidFill>
              </a:rPr>
              <a:t> «</a:t>
            </a:r>
            <a:r>
              <a:rPr lang="ru-RU" dirty="0" err="1" smtClean="0">
                <a:solidFill>
                  <a:schemeClr val="bg1"/>
                </a:solidFill>
              </a:rPr>
              <a:t>For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courage</a:t>
            </a:r>
            <a:r>
              <a:rPr lang="ru-RU" dirty="0" smtClean="0">
                <a:solidFill>
                  <a:schemeClr val="bg1"/>
                </a:solidFill>
              </a:rPr>
              <a:t>». </a:t>
            </a:r>
          </a:p>
          <a:p>
            <a:endParaRPr lang="ru-RU" dirty="0"/>
          </a:p>
        </p:txBody>
      </p:sp>
      <p:pic>
        <p:nvPicPr>
          <p:cNvPr id="4" name="Рисунок 3" descr="Памятная плита в честь 60-летия Победы за оборону Кавказа. Северная Осетия, 8 мая 2012 г. Фото Эммы Марзоевой для &quot;Кавказского узла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27363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585858"/>
      </a:dk1>
      <a:lt1>
        <a:sysClr val="window" lastClr="FCFCFC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941</Words>
  <Application>Microsoft Office PowerPoint</Application>
  <PresentationFormat>Экран (4:3)</PresentationFormat>
  <Paragraphs>10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Слайд 1</vt:lpstr>
      <vt:lpstr>THE FEAT of the GREAT RUSSIAN PEOPLE.       WE ARE PROUD OF OUR HEROES.  </vt:lpstr>
      <vt:lpstr> </vt:lpstr>
      <vt:lpstr>Предшествующие события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ALAN</dc:creator>
  <cp:lastModifiedBy>ALAN</cp:lastModifiedBy>
  <cp:revision>35</cp:revision>
  <dcterms:created xsi:type="dcterms:W3CDTF">2012-12-10T15:13:27Z</dcterms:created>
  <dcterms:modified xsi:type="dcterms:W3CDTF">2012-12-19T20:15:31Z</dcterms:modified>
</cp:coreProperties>
</file>