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handoutMasterIdLst>
    <p:handoutMasterId r:id="rId21"/>
  </p:handoutMasterIdLst>
  <p:sldIdLst>
    <p:sldId id="257" r:id="rId2"/>
    <p:sldId id="273" r:id="rId3"/>
    <p:sldId id="258" r:id="rId4"/>
    <p:sldId id="272" r:id="rId5"/>
    <p:sldId id="260" r:id="rId6"/>
    <p:sldId id="261" r:id="rId7"/>
    <p:sldId id="262" r:id="rId8"/>
    <p:sldId id="263" r:id="rId9"/>
    <p:sldId id="264" r:id="rId10"/>
    <p:sldId id="271" r:id="rId11"/>
    <p:sldId id="265" r:id="rId12"/>
    <p:sldId id="266" r:id="rId13"/>
    <p:sldId id="267" r:id="rId14"/>
    <p:sldId id="274" r:id="rId15"/>
    <p:sldId id="275" r:id="rId16"/>
    <p:sldId id="276" r:id="rId17"/>
    <p:sldId id="268" r:id="rId18"/>
    <p:sldId id="269" r:id="rId19"/>
    <p:sldId id="277" r:id="rId20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319C9"/>
    <a:srgbClr val="996633"/>
    <a:srgbClr val="3333FF"/>
    <a:srgbClr val="00CC00"/>
    <a:srgbClr val="000099"/>
    <a:srgbClr val="6F7CDB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-1620" y="-9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3BDD3-981E-40C0-A411-680D7100A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13F81-D7C4-4301-A8A5-21664BB7F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2883-8568-47DA-B9E1-B36C037E0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7DE3144-27BE-47E0-B575-370EEC568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2B532-D4D2-4F96-B7E3-A628F431C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431F6-69CF-462F-ADAB-CBC6E55EE2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DBBF3-2EE0-4D19-9AD9-B0A4C9C8A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C9ED54E-3C35-4ABA-B323-132CFDB0D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77E2F-D730-4956-A16C-0D597D88A3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9E1CB4-C4B3-4A49-9F3E-51C72B1BA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FCDE431-662D-48EF-BB66-5107D004D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E9E93A-A5E8-4AF2-9D99-7FD3D1DC9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42" r:id="rId4"/>
    <p:sldLayoutId id="2147483743" r:id="rId5"/>
    <p:sldLayoutId id="2147483750" r:id="rId6"/>
    <p:sldLayoutId id="2147483744" r:id="rId7"/>
    <p:sldLayoutId id="2147483751" r:id="rId8"/>
    <p:sldLayoutId id="2147483752" r:id="rId9"/>
    <p:sldLayoutId id="2147483745" r:id="rId10"/>
    <p:sldLayoutId id="214748374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0"/>
          <p:cNvSpPr txBox="1">
            <a:spLocks noChangeArrowheads="1"/>
          </p:cNvSpPr>
          <p:nvPr/>
        </p:nvSpPr>
        <p:spPr bwMode="auto">
          <a:xfrm>
            <a:off x="179388" y="2420938"/>
            <a:ext cx="8588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3083" name="WordArt 11"/>
          <p:cNvSpPr>
            <a:spLocks noChangeArrowheads="1" noChangeShapeType="1" noTextEdit="1"/>
          </p:cNvSpPr>
          <p:nvPr/>
        </p:nvSpPr>
        <p:spPr bwMode="auto">
          <a:xfrm>
            <a:off x="214282" y="2636838"/>
            <a:ext cx="8572559" cy="15843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Моё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   любимое        число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00B0F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pic>
        <p:nvPicPr>
          <p:cNvPr id="8199" name="Picture 15" descr="arg-6-25-trans-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7050" y="1412875"/>
            <a:ext cx="1447800" cy="11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6" descr="arg-4-25-trans-y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975" y="765175"/>
            <a:ext cx="1676400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7" descr="arg-2-50-trans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50468">
            <a:off x="468313" y="476250"/>
            <a:ext cx="10096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9" descr="arg-5-50-trans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188913"/>
            <a:ext cx="1143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5"/>
          <p:cNvSpPr txBox="1"/>
          <p:nvPr/>
        </p:nvSpPr>
        <p:spPr>
          <a:xfrm>
            <a:off x="5214942" y="4714884"/>
            <a:ext cx="30073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Работу выполнила:</a:t>
            </a:r>
          </a:p>
          <a:p>
            <a:pPr algn="ctr"/>
            <a:r>
              <a:rPr lang="ru-RU" sz="2000" b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Темирчева</a:t>
            </a:r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Елена,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1 А класс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МБОУ СОШ № 1</a:t>
            </a:r>
          </a:p>
          <a:p>
            <a:pPr algn="ctr"/>
            <a:r>
              <a:rPr lang="ru-RU" sz="2000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г. Минеральные Воды</a:t>
            </a:r>
            <a:endParaRPr lang="ru-RU" sz="2000" b="1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3" grpId="0" animBg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сканирование0008"/>
          <p:cNvPicPr>
            <a:picLocks noChangeAspect="1" noChangeArrowheads="1"/>
          </p:cNvPicPr>
          <p:nvPr/>
        </p:nvPicPr>
        <p:blipFill>
          <a:blip r:embed="rId2" cstate="print"/>
          <a:srcRect l="2744" b="1503"/>
          <a:stretch>
            <a:fillRect/>
          </a:stretch>
        </p:blipFill>
        <p:spPr bwMode="auto">
          <a:xfrm>
            <a:off x="0" y="1916113"/>
            <a:ext cx="9144000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WordArt 11"/>
          <p:cNvSpPr>
            <a:spLocks noChangeArrowheads="1" noChangeShapeType="1" noTextEdit="1"/>
          </p:cNvSpPr>
          <p:nvPr/>
        </p:nvSpPr>
        <p:spPr bwMode="auto">
          <a:xfrm>
            <a:off x="214313" y="214313"/>
            <a:ext cx="86868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6F7CDB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Где используют числа 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428625" y="428625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Стихи, считалки, загадки,</a:t>
            </a:r>
          </a:p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в которых встречается число "5"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2000250"/>
            <a:ext cx="51069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3333FF"/>
                </a:solidFill>
                <a:latin typeface="Arial" charset="0"/>
                <a:cs typeface="Arial" charset="0"/>
              </a:rPr>
              <a:t>Мышка зерна собирала</a:t>
            </a:r>
          </a:p>
          <a:p>
            <a:r>
              <a:rPr lang="ru-RU" sz="2800" b="1" dirty="0">
                <a:solidFill>
                  <a:srgbClr val="3333FF"/>
                </a:solidFill>
                <a:latin typeface="Arial" charset="0"/>
                <a:cs typeface="Arial" charset="0"/>
              </a:rPr>
              <a:t>И в кладовку убирала.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3333FF"/>
                </a:solidFill>
                <a:latin typeface="Arial" charset="0"/>
                <a:cs typeface="Arial" charset="0"/>
              </a:rPr>
              <a:t> Мышка, Мышка, как дела?</a:t>
            </a:r>
          </a:p>
          <a:p>
            <a:r>
              <a:rPr lang="ru-RU" sz="2800" b="1" dirty="0">
                <a:solidFill>
                  <a:srgbClr val="3333FF"/>
                </a:solidFill>
                <a:latin typeface="Arial" charset="0"/>
                <a:cs typeface="Arial" charset="0"/>
              </a:rPr>
              <a:t>- ПЯТЬ мешков я собрала.</a:t>
            </a:r>
          </a:p>
          <a:p>
            <a:endParaRPr lang="ru-RU" dirty="0"/>
          </a:p>
        </p:txBody>
      </p:sp>
      <p:pic>
        <p:nvPicPr>
          <p:cNvPr id="18437" name="Picture 5" descr="D:\Мои документы\1.Рая\Картинки\0_72b1e_72f92ec2_L.jpg"/>
          <p:cNvPicPr>
            <a:picLocks noChangeAspect="1" noChangeArrowheads="1"/>
          </p:cNvPicPr>
          <p:nvPr/>
        </p:nvPicPr>
        <p:blipFill>
          <a:blip r:embed="rId2" cstate="print"/>
          <a:srcRect l="-1" t="32161" r="48048" b="3518"/>
          <a:stretch>
            <a:fillRect/>
          </a:stretch>
        </p:blipFill>
        <p:spPr bwMode="auto">
          <a:xfrm>
            <a:off x="6215074" y="2214554"/>
            <a:ext cx="1500198" cy="1857388"/>
          </a:xfrm>
          <a:prstGeom prst="rect">
            <a:avLst/>
          </a:prstGeom>
          <a:noFill/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43372" y="4429132"/>
            <a:ext cx="3528723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Я уверен, </a:t>
            </a:r>
            <a:endParaRPr lang="ru-RU" sz="2800" b="1" dirty="0" smtClean="0">
              <a:solidFill>
                <a:srgbClr val="008000"/>
              </a:solidFill>
              <a:latin typeface="Arial" charset="0"/>
              <a:cs typeface="Arial" charset="0"/>
            </a:endParaRPr>
          </a:p>
          <a:p>
            <a:r>
              <a:rPr lang="ru-RU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Что </a:t>
            </a: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знаешь ты,</a:t>
            </a:r>
            <a:b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ПЯТЬ лучей </a:t>
            </a:r>
            <a:endParaRPr lang="ru-RU" sz="2800" b="1" dirty="0" smtClean="0">
              <a:solidFill>
                <a:srgbClr val="008000"/>
              </a:solidFill>
              <a:latin typeface="Arial" charset="0"/>
              <a:cs typeface="Arial" charset="0"/>
            </a:endParaRPr>
          </a:p>
          <a:p>
            <a:r>
              <a:rPr lang="ru-RU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У </a:t>
            </a: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морской звезды.</a:t>
            </a:r>
          </a:p>
        </p:txBody>
      </p:sp>
      <p:pic>
        <p:nvPicPr>
          <p:cNvPr id="8" name="Picture 5" descr="STARFISH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429132"/>
            <a:ext cx="3201104" cy="1798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411413" y="4125913"/>
            <a:ext cx="594752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CC00"/>
                </a:solidFill>
                <a:latin typeface="Arial" charset="0"/>
              </a:rPr>
              <a:t>Рано утром возле плошек</a:t>
            </a:r>
          </a:p>
          <a:p>
            <a:r>
              <a:rPr lang="ru-RU" sz="2800" b="1" dirty="0">
                <a:solidFill>
                  <a:srgbClr val="00CC00"/>
                </a:solidFill>
                <a:latin typeface="Arial" charset="0"/>
              </a:rPr>
              <a:t>Собрались на завтрак кошки.</a:t>
            </a:r>
          </a:p>
          <a:p>
            <a:r>
              <a:rPr lang="ru-RU" sz="2800" b="1" dirty="0">
                <a:solidFill>
                  <a:srgbClr val="00CC00"/>
                </a:solidFill>
                <a:latin typeface="Arial" charset="0"/>
              </a:rPr>
              <a:t>Молочка им нужно дать:</a:t>
            </a:r>
          </a:p>
          <a:p>
            <a:r>
              <a:rPr lang="ru-RU" sz="2800" b="1" dirty="0">
                <a:solidFill>
                  <a:srgbClr val="00CC00"/>
                </a:solidFill>
                <a:latin typeface="Arial" charset="0"/>
              </a:rPr>
              <a:t>Кошек – </a:t>
            </a:r>
            <a:r>
              <a:rPr lang="ru-RU" sz="2800" b="1" dirty="0" smtClean="0">
                <a:solidFill>
                  <a:srgbClr val="00CC00"/>
                </a:solidFill>
                <a:latin typeface="Arial" charset="0"/>
              </a:rPr>
              <a:t>ПЯТЬ </a:t>
            </a:r>
            <a:r>
              <a:rPr lang="ru-RU" sz="2800" b="1" dirty="0">
                <a:solidFill>
                  <a:srgbClr val="00CC00"/>
                </a:solidFill>
                <a:latin typeface="Arial" charset="0"/>
              </a:rPr>
              <a:t>и плошек </a:t>
            </a:r>
            <a:r>
              <a:rPr lang="ru-RU" sz="2800" b="1" dirty="0" smtClean="0">
                <a:solidFill>
                  <a:srgbClr val="00CC00"/>
                </a:solidFill>
                <a:latin typeface="Arial" charset="0"/>
              </a:rPr>
              <a:t>– ПЯТЬ.</a:t>
            </a:r>
            <a:endParaRPr lang="ru-RU" sz="2800" b="1" dirty="0">
              <a:solidFill>
                <a:srgbClr val="00CC00"/>
              </a:solidFill>
              <a:latin typeface="Arial" charset="0"/>
            </a:endParaRPr>
          </a:p>
        </p:txBody>
      </p:sp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428625" y="428625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Стихи, считалки, загадки,</a:t>
            </a:r>
          </a:p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в которых встречается число "5"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" y="2000250"/>
            <a:ext cx="49815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319C9"/>
                </a:solidFill>
                <a:latin typeface="Arial" charset="0"/>
                <a:cs typeface="Arial" charset="0"/>
              </a:rPr>
              <a:t>В поле бабочка летает.</a:t>
            </a:r>
          </a:p>
          <a:p>
            <a:r>
              <a:rPr lang="ru-RU" sz="2800" b="1" dirty="0">
                <a:solidFill>
                  <a:srgbClr val="F319C9"/>
                </a:solidFill>
                <a:latin typeface="Arial" charset="0"/>
                <a:cs typeface="Arial" charset="0"/>
              </a:rPr>
              <a:t>Колоски она считает.</a:t>
            </a:r>
          </a:p>
          <a:p>
            <a:r>
              <a:rPr lang="ru-RU" sz="2800" b="1" dirty="0">
                <a:solidFill>
                  <a:srgbClr val="F319C9"/>
                </a:solidFill>
                <a:latin typeface="Arial" charset="0"/>
                <a:cs typeface="Arial" charset="0"/>
              </a:rPr>
              <a:t>Может нам ей подсказать,</a:t>
            </a:r>
          </a:p>
          <a:p>
            <a:r>
              <a:rPr lang="ru-RU" sz="2800" b="1" dirty="0">
                <a:solidFill>
                  <a:srgbClr val="F319C9"/>
                </a:solidFill>
                <a:latin typeface="Arial" charset="0"/>
                <a:cs typeface="Arial" charset="0"/>
              </a:rPr>
              <a:t>Что колосьев ровно ПЯТЬ.</a:t>
            </a:r>
          </a:p>
        </p:txBody>
      </p:sp>
      <p:pic>
        <p:nvPicPr>
          <p:cNvPr id="19463" name="Picture 7" descr="D:\Мои документы\1.Рая\Картинки\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892373"/>
            <a:ext cx="1785950" cy="1750931"/>
          </a:xfrm>
          <a:prstGeom prst="rect">
            <a:avLst/>
          </a:prstGeom>
          <a:noFill/>
        </p:spPr>
      </p:pic>
      <p:pic>
        <p:nvPicPr>
          <p:cNvPr id="19464" name="Picture 8" descr="D:\Мои документы\1.Рая\Картинки\кошка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00570"/>
            <a:ext cx="1595422" cy="159542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000364" y="4357694"/>
            <a:ext cx="54117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Стали мы ворон считать.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Раз, два, три, четыре, ПЯТЬ!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Будем всех птенцов считать:</a:t>
            </a:r>
          </a:p>
          <a:p>
            <a:r>
              <a:rPr lang="ru-RU" sz="2800" b="1" dirty="0">
                <a:solidFill>
                  <a:srgbClr val="FF0000"/>
                </a:solidFill>
                <a:latin typeface="Arial" charset="0"/>
              </a:rPr>
              <a:t>Раз, два, три, четыре, ПЯТЬ!</a:t>
            </a:r>
          </a:p>
        </p:txBody>
      </p:sp>
      <p:sp>
        <p:nvSpPr>
          <p:cNvPr id="20483" name="WordArt 5"/>
          <p:cNvSpPr>
            <a:spLocks noChangeArrowheads="1" noChangeShapeType="1" noTextEdit="1"/>
          </p:cNvSpPr>
          <p:nvPr/>
        </p:nvSpPr>
        <p:spPr bwMode="auto">
          <a:xfrm>
            <a:off x="428625" y="428625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Стихи, считалки, загадки,</a:t>
            </a:r>
          </a:p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в которых встречается число "5"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" y="2071688"/>
            <a:ext cx="486787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2800" b="1" dirty="0">
                <a:solidFill>
                  <a:srgbClr val="000099"/>
                </a:solidFill>
                <a:latin typeface="Arial" charset="0"/>
                <a:cs typeface="Arial" charset="0"/>
              </a:rPr>
              <a:t>У него смешные щёчки,</a:t>
            </a:r>
          </a:p>
          <a:p>
            <a:pPr>
              <a:buFont typeface="Wingdings" pitchFamily="2" charset="2"/>
              <a:buNone/>
            </a:pPr>
            <a:r>
              <a:rPr lang="ru-RU" sz="2800" b="1" dirty="0">
                <a:solidFill>
                  <a:srgbClr val="000099"/>
                </a:solidFill>
                <a:latin typeface="Arial" charset="0"/>
                <a:cs typeface="Arial" charset="0"/>
              </a:rPr>
              <a:t>На спине полосок ПЯТЬ.</a:t>
            </a:r>
          </a:p>
          <a:p>
            <a:pPr>
              <a:buFont typeface="Wingdings" pitchFamily="2" charset="2"/>
              <a:buNone/>
            </a:pPr>
            <a:r>
              <a:rPr lang="ru-RU" sz="2800" b="1" dirty="0">
                <a:solidFill>
                  <a:srgbClr val="000099"/>
                </a:solidFill>
                <a:latin typeface="Arial" charset="0"/>
                <a:cs typeface="Arial" charset="0"/>
              </a:rPr>
              <a:t>А за щёчками мешочки,</a:t>
            </a:r>
          </a:p>
          <a:p>
            <a:pPr>
              <a:buFont typeface="Wingdings" pitchFamily="2" charset="2"/>
              <a:buNone/>
            </a:pPr>
            <a:r>
              <a:rPr lang="ru-RU" sz="2800" b="1" dirty="0">
                <a:solidFill>
                  <a:srgbClr val="000099"/>
                </a:solidFill>
                <a:latin typeface="Arial" charset="0"/>
                <a:cs typeface="Arial" charset="0"/>
              </a:rPr>
              <a:t>Чтобы семечки таскать.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2066" y="3429000"/>
            <a:ext cx="2180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Arial" charset="0"/>
                <a:cs typeface="Arial" charset="0"/>
              </a:rPr>
              <a:t>( бурундук</a:t>
            </a:r>
            <a:r>
              <a:rPr lang="ru-RU" sz="2800" b="1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)</a:t>
            </a:r>
            <a:endParaRPr lang="ru-RU" sz="2800" b="1" dirty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pic>
        <p:nvPicPr>
          <p:cNvPr id="20485" name="Picture 5" descr="D:\Мои документы\1.Рая\Картинки\бурунду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1857364"/>
            <a:ext cx="2047882" cy="1396283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285720" y="4286254"/>
            <a:ext cx="2571768" cy="1643075"/>
            <a:chOff x="285720" y="4714884"/>
            <a:chExt cx="2471738" cy="1214447"/>
          </a:xfrm>
        </p:grpSpPr>
        <p:pic>
          <p:nvPicPr>
            <p:cNvPr id="20486" name="Picture 6" descr="D:\Мои документы\1.Рая\Картинки\вороны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5720" y="4714884"/>
              <a:ext cx="1890710" cy="1201722"/>
            </a:xfrm>
            <a:prstGeom prst="rect">
              <a:avLst/>
            </a:prstGeom>
            <a:noFill/>
          </p:spPr>
        </p:pic>
        <p:pic>
          <p:nvPicPr>
            <p:cNvPr id="9" name="Picture 6" descr="D:\Мои документы\1.Рая\Картинки\вороны.jpg"/>
            <p:cNvPicPr>
              <a:picLocks noChangeAspect="1" noChangeArrowheads="1"/>
            </p:cNvPicPr>
            <p:nvPr/>
          </p:nvPicPr>
          <p:blipFill>
            <a:blip r:embed="rId3" cstate="print"/>
            <a:srcRect l="72670" b="25666"/>
            <a:stretch>
              <a:fillRect/>
            </a:stretch>
          </p:blipFill>
          <p:spPr bwMode="auto">
            <a:xfrm>
              <a:off x="2143108" y="4714885"/>
              <a:ext cx="614350" cy="121444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8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5072063" y="4826000"/>
            <a:ext cx="35718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rgbClr val="404040"/>
                </a:solidFill>
                <a:latin typeface="Arial" charset="0"/>
                <a:ea typeface="Times New Roman" pitchFamily="18" charset="0"/>
                <a:cs typeface="Arial" charset="0"/>
              </a:rPr>
              <a:t/>
            </a:r>
            <a:br>
              <a:rPr lang="ru-RU">
                <a:solidFill>
                  <a:srgbClr val="404040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endParaRPr lang="ru-RU">
              <a:latin typeface="Arial" charset="0"/>
              <a:ea typeface="Times New Roman" pitchFamily="18" charset="0"/>
              <a:cs typeface="Arial" charset="0"/>
            </a:endParaRPr>
          </a:p>
          <a:p>
            <a:endParaRPr lang="ru-RU">
              <a:ea typeface="Times New Roman" pitchFamily="18" charset="0"/>
              <a:cs typeface="Arial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2875" y="1643063"/>
            <a:ext cx="2765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СЕРГЕЙ МИХАЛКОВ</a:t>
            </a:r>
            <a:endParaRPr lang="ru-RU" sz="2000">
              <a:solidFill>
                <a:srgbClr val="00206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14750" y="1714500"/>
            <a:ext cx="1612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Arial" charset="0"/>
                <a:ea typeface="Times New Roman" pitchFamily="18" charset="0"/>
                <a:cs typeface="Arial" charset="0"/>
              </a:rPr>
              <a:t>КОТЯТА</a:t>
            </a:r>
            <a:endParaRPr lang="ru-RU" sz="2800">
              <a:solidFill>
                <a:srgbClr val="7030A0"/>
              </a:solidFill>
              <a:latin typeface="Arial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500063" y="357188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Стихи, считалки, загадки,</a:t>
            </a:r>
          </a:p>
          <a:p>
            <a:pPr algn="ctr"/>
            <a:r>
              <a:rPr lang="ru-RU" sz="3600" b="1" kern="10">
                <a:ln w="19050">
                  <a:solidFill>
                    <a:srgbClr val="FEFEFE"/>
                  </a:solidFill>
                  <a:round/>
                  <a:headEnd/>
                  <a:tailEnd/>
                </a:ln>
                <a:solidFill>
                  <a:srgbClr val="B32C16"/>
                </a:solidFill>
                <a:effectLst>
                  <a:outerShdw dist="50800" dir="7500015" algn="tl" rotWithShape="0">
                    <a:srgbClr val="000000">
                      <a:alpha val="34999"/>
                    </a:srgbClr>
                  </a:outerShdw>
                </a:effectLst>
                <a:latin typeface="Impact"/>
              </a:rPr>
              <a:t>в которых встречается число "5"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5750" y="2286000"/>
            <a:ext cx="3060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Вы послушайте, ребята,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Я хочу вам рассказать: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Родились у нас котята -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Их по счёту ровно </a:t>
            </a:r>
            <a:r>
              <a:rPr lang="ru-RU" b="1" u="sng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ПЯТЬ.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14375" y="3643313"/>
            <a:ext cx="35163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Мы решали, мы гадали: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Как же нам котят назвать?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Наконец мы их назвали: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Раз, Два, Три, Четыре, </a:t>
            </a:r>
            <a:r>
              <a:rPr lang="ru-RU" b="1" u="sng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ПЯТЬ.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786188" y="2357438"/>
            <a:ext cx="3584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Раз - котёнок самый белый,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Два - котёнок самый смелый,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Три - котёнок самый умный,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А Четыре - самый шумный.</a:t>
            </a:r>
            <a:endParaRPr lang="ru-RU" b="1">
              <a:solidFill>
                <a:srgbClr val="3333FF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86313" y="3643313"/>
            <a:ext cx="4092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ПЯТЬ </a:t>
            </a: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похож на Три и Два -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Те же хвост и голова,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То же пятнышко на спинке,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Так же спит весь день в корзинке.</a:t>
            </a:r>
            <a:endParaRPr lang="ru-RU" b="1">
              <a:solidFill>
                <a:srgbClr val="3333FF"/>
              </a:solidFill>
              <a:ea typeface="Times New Roman" pitchFamily="18" charset="0"/>
              <a:cs typeface="Arial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0" y="5143500"/>
            <a:ext cx="35290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Хороши у нас котята -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Раз, Два, Три, Четыре, </a:t>
            </a:r>
            <a:r>
              <a:rPr lang="ru-RU" b="1" u="sng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ПЯТЬ!</a:t>
            </a:r>
            <a:br>
              <a:rPr lang="ru-RU" b="1" u="sng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Заходите к нам, ребята,</a:t>
            </a:r>
            <a:b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</a:br>
            <a:r>
              <a:rPr lang="ru-RU" b="1">
                <a:solidFill>
                  <a:srgbClr val="3333FF"/>
                </a:solidFill>
                <a:latin typeface="Arial" charset="0"/>
                <a:ea typeface="Times New Roman" pitchFamily="18" charset="0"/>
                <a:cs typeface="Arial" charset="0"/>
              </a:rPr>
              <a:t>Посмотреть и посчитать!</a:t>
            </a:r>
          </a:p>
        </p:txBody>
      </p:sp>
      <p:pic>
        <p:nvPicPr>
          <p:cNvPr id="34818" name="Picture 2" descr="D:\Мои документы\1.Рая\Картинки\1000695039.jpg"/>
          <p:cNvPicPr>
            <a:picLocks noChangeAspect="1" noChangeArrowheads="1"/>
          </p:cNvPicPr>
          <p:nvPr/>
        </p:nvPicPr>
        <p:blipFill>
          <a:blip r:embed="rId2" cstate="print"/>
          <a:srcRect l="9677" t="27316" r="-1614"/>
          <a:stretch>
            <a:fillRect/>
          </a:stretch>
        </p:blipFill>
        <p:spPr bwMode="auto">
          <a:xfrm>
            <a:off x="7286625" y="1714500"/>
            <a:ext cx="1357313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857224" y="357166"/>
            <a:ext cx="7286676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Скороговорки </a:t>
            </a:r>
            <a:r>
              <a:rPr lang="ru-RU" sz="3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с числом  5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928688" y="2928938"/>
            <a:ext cx="71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1142984"/>
            <a:ext cx="76184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 перепела и перепёлки ПЯТЬ перепелят.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5786" y="4286256"/>
            <a:ext cx="5501058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Потерял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ПЯТЬ,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 нашёл семь.</a:t>
            </a:r>
          </a:p>
        </p:txBody>
      </p:sp>
      <p:sp>
        <p:nvSpPr>
          <p:cNvPr id="6" name="WordArt 5"/>
          <p:cNvSpPr>
            <a:spLocks noChangeArrowheads="1" noChangeShapeType="1" noTextEdit="1"/>
          </p:cNvSpPr>
          <p:nvPr/>
        </p:nvSpPr>
        <p:spPr bwMode="auto">
          <a:xfrm>
            <a:off x="214282" y="2786058"/>
            <a:ext cx="8572560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000" b="1" kern="1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Поговорки и пословицы  </a:t>
            </a:r>
            <a:r>
              <a:rPr lang="ru-RU" sz="30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</a:rPr>
              <a:t>с числом  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472" y="1785926"/>
            <a:ext cx="8424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Опять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ПЯТЬ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ребят нашли у пенька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ПЯТЬ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утят.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28860" y="6000768"/>
            <a:ext cx="4421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ПЯТОЕ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колесо в телеге.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7158" y="3714752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Свой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ПЯТАК,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чужого рубля дороже.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85852" y="4786322"/>
            <a:ext cx="45460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Как свои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ПЯТЬ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пальцев.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85918" y="5357826"/>
            <a:ext cx="6010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Умел да смел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ПЯТЕРЫХ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одолел.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500034" y="357166"/>
            <a:ext cx="8143932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Impact"/>
              </a:rPr>
              <a:t>Моё любимое число в картинках</a:t>
            </a:r>
          </a:p>
        </p:txBody>
      </p:sp>
      <p:pic>
        <p:nvPicPr>
          <p:cNvPr id="3" name="Picture 18" descr="Рука5 прозрач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3314"/>
            <a:ext cx="3384550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16"/>
          <p:cNvSpPr>
            <a:spLocks noChangeArrowheads="1"/>
          </p:cNvSpPr>
          <p:nvPr/>
        </p:nvSpPr>
        <p:spPr bwMode="auto">
          <a:xfrm>
            <a:off x="2928926" y="1643050"/>
            <a:ext cx="2808288" cy="2447925"/>
          </a:xfrm>
          <a:prstGeom prst="star5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44" y="1285860"/>
            <a:ext cx="3071675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У ладошки пять детишек,</a:t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Пять веселых шалунишек.</a:t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Все подряд они хватают,</a:t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Только ночью отдыхают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.</a:t>
            </a: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Как зовут их, угадайте,</a:t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Малышей пересчитайте.</a:t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Пальчики легко узнать –</a:t>
            </a:r>
            <a:b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Arial Narrow" pitchFamily="34" charset="0"/>
                <a:cs typeface="Arial" pitchFamily="34" charset="0"/>
              </a:rPr>
              <a:t>На руке их ровно пять.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5008" y="1214422"/>
            <a:ext cx="31197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У звезды есть пять детей</a:t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Пять сверкающих лучей</a:t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По ночам они не спят</a:t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Всем светить они хотят.</a:t>
            </a:r>
          </a:p>
        </p:txBody>
      </p:sp>
      <p:pic>
        <p:nvPicPr>
          <p:cNvPr id="25601" name="Picture 1" descr="D:\Мои документы\1.Рая\Картинки\5-sens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714884"/>
            <a:ext cx="2322512" cy="19018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00694" y="2714620"/>
            <a:ext cx="322395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Все должны об этом знать,</a:t>
            </a:r>
            <a:b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Чувств у человека - пять:</a:t>
            </a:r>
            <a:b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Это обоняние,</a:t>
            </a:r>
            <a:b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Вкус и осязание.</a:t>
            </a:r>
            <a:b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Не забудь о главных двух:</a:t>
            </a:r>
            <a:b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</a:br>
            <a:r>
              <a:rPr lang="ru-RU" sz="2000" b="1" i="1" dirty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- Это зрение и слух</a:t>
            </a:r>
            <a:r>
              <a:rPr lang="ru-RU" sz="2000" b="1" i="1" dirty="0" smtClean="0">
                <a:solidFill>
                  <a:srgbClr val="F319C9"/>
                </a:solidFill>
                <a:latin typeface="Arial Narrow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3929063" y="1500188"/>
            <a:ext cx="1368425" cy="1201737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Oval 12"/>
          <p:cNvSpPr>
            <a:spLocks noChangeArrowheads="1"/>
          </p:cNvSpPr>
          <p:nvPr/>
        </p:nvSpPr>
        <p:spPr bwMode="auto">
          <a:xfrm>
            <a:off x="4572000" y="2565400"/>
            <a:ext cx="1368425" cy="120173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0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Oval 13"/>
          <p:cNvSpPr>
            <a:spLocks noChangeArrowheads="1"/>
          </p:cNvSpPr>
          <p:nvPr/>
        </p:nvSpPr>
        <p:spPr bwMode="auto">
          <a:xfrm>
            <a:off x="5940425" y="2565400"/>
            <a:ext cx="1368425" cy="1201738"/>
          </a:xfrm>
          <a:prstGeom prst="ellipse">
            <a:avLst/>
          </a:prstGeom>
          <a:solidFill>
            <a:schemeClr val="bg1"/>
          </a:solidFill>
          <a:ln w="57150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5286375" y="1500188"/>
            <a:ext cx="1368425" cy="1150937"/>
          </a:xfrm>
          <a:prstGeom prst="ellipse">
            <a:avLst/>
          </a:prstGeom>
          <a:solidFill>
            <a:schemeClr val="bg1"/>
          </a:solidFill>
          <a:ln w="57150">
            <a:solidFill>
              <a:srgbClr val="3333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6659563" y="1484313"/>
            <a:ext cx="1368425" cy="1201737"/>
          </a:xfrm>
          <a:prstGeom prst="ellipse">
            <a:avLst/>
          </a:prstGeom>
          <a:solidFill>
            <a:schemeClr val="bg1"/>
          </a:solidFill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53" name="Picture 17" descr="Пир5коле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2719388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500034" y="357166"/>
            <a:ext cx="8143932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Impact"/>
              </a:rPr>
              <a:t>Моё любимое число в картинках</a:t>
            </a:r>
          </a:p>
        </p:txBody>
      </p:sp>
      <p:sp>
        <p:nvSpPr>
          <p:cNvPr id="15" name="Правильный пятиугольник 14"/>
          <p:cNvSpPr/>
          <p:nvPr/>
        </p:nvSpPr>
        <p:spPr>
          <a:xfrm>
            <a:off x="1285852" y="1428736"/>
            <a:ext cx="2071688" cy="1785938"/>
          </a:xfrm>
          <a:prstGeom prst="pentag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1517" name="Picture 13" descr="D:\Мои документы\1.Рая\Картинки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500570"/>
            <a:ext cx="14859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14" descr="D:\Мои документы\1.Рая\Математика\1 класс\Проекты\Лена школа\Мое любимое число в картинках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3857628"/>
            <a:ext cx="2000264" cy="2655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  <p:bldP spid="14348" grpId="0" animBg="1"/>
      <p:bldP spid="14349" grpId="0" animBg="1"/>
      <p:bldP spid="14350" grpId="0" animBg="1"/>
      <p:bldP spid="14351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accent3">
                    <a:lumMod val="75000"/>
                  </a:schemeClr>
                </a:solidFill>
              </a:rPr>
              <a:t>Используемые источники: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/>
              <a:t>Книги: математика, энциклопедия, орфографический словарь;</a:t>
            </a:r>
          </a:p>
          <a:p>
            <a:pPr eaLnBrk="1" hangingPunct="1"/>
            <a:r>
              <a:rPr lang="ru-RU" dirty="0" smtClean="0"/>
              <a:t>Игры и головоломки;</a:t>
            </a:r>
          </a:p>
          <a:p>
            <a:pPr eaLnBrk="1" hangingPunct="1"/>
            <a:r>
              <a:rPr lang="ru-RU" smtClean="0"/>
              <a:t>Телевизор, радио;</a:t>
            </a:r>
          </a:p>
          <a:p>
            <a:pPr eaLnBrk="1" hangingPunct="1"/>
            <a:r>
              <a:rPr lang="ru-RU" dirty="0" smtClean="0"/>
              <a:t>Беседы со взрослыми;</a:t>
            </a:r>
          </a:p>
          <a:p>
            <a:pPr eaLnBrk="1" hangingPunct="1"/>
            <a:r>
              <a:rPr lang="ru-RU" dirty="0" smtClean="0"/>
              <a:t>Мои наблюдения.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4214818"/>
            <a:ext cx="54793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7030A0"/>
                </a:solidFill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5400" dirty="0" smtClean="0">
                <a:solidFill>
                  <a:srgbClr val="7030A0"/>
                </a:solidFill>
                <a:latin typeface="Arial Black" pitchFamily="34" charset="0"/>
              </a:rPr>
              <a:t>за внимание!</a:t>
            </a:r>
            <a:endParaRPr lang="ru-RU" sz="5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D:\Мои документы\1.Рая\Картинки\Цифры\5288462d048e0d3f60f64bb84cff6df4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571500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КРОССВОРД</a:t>
            </a:r>
            <a:endParaRPr lang="ru-RU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837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928688"/>
            <a:ext cx="8229600" cy="4495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Футляр для карандашей и ручек?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Чем стирают со школьной доски?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Стол, за которым сидит ученик в школе?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Новый дом несу в руке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     Дверца дома на замке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     Тут жильцы бумажные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chemeClr val="hlink"/>
                </a:solidFill>
                <a:latin typeface="Arial Black" pitchFamily="34" charset="0"/>
              </a:rPr>
              <a:t>     Все ужасно важные?  </a:t>
            </a:r>
          </a:p>
        </p:txBody>
      </p:sp>
      <p:grpSp>
        <p:nvGrpSpPr>
          <p:cNvPr id="9220" name="Группа 50"/>
          <p:cNvGrpSpPr>
            <a:grpSpLocks/>
          </p:cNvGrpSpPr>
          <p:nvPr/>
        </p:nvGrpSpPr>
        <p:grpSpPr bwMode="auto">
          <a:xfrm>
            <a:off x="3419475" y="2492375"/>
            <a:ext cx="5472113" cy="2016125"/>
            <a:chOff x="3419475" y="2492375"/>
            <a:chExt cx="5472113" cy="2016125"/>
          </a:xfrm>
        </p:grpSpPr>
        <p:sp>
          <p:nvSpPr>
            <p:cNvPr id="9261" name="Rectangle 5"/>
            <p:cNvSpPr>
              <a:spLocks noChangeArrowheads="1"/>
            </p:cNvSpPr>
            <p:nvPr/>
          </p:nvSpPr>
          <p:spPr bwMode="auto">
            <a:xfrm>
              <a:off x="6588125" y="2492375"/>
              <a:ext cx="2303463" cy="50482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9262" name="Rectangle 6"/>
            <p:cNvSpPr>
              <a:spLocks noChangeArrowheads="1"/>
            </p:cNvSpPr>
            <p:nvPr/>
          </p:nvSpPr>
          <p:spPr bwMode="auto">
            <a:xfrm>
              <a:off x="5651500" y="2997200"/>
              <a:ext cx="2808288" cy="503238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9263" name="Rectangle 7"/>
            <p:cNvSpPr>
              <a:spLocks noChangeArrowheads="1"/>
            </p:cNvSpPr>
            <p:nvPr/>
          </p:nvSpPr>
          <p:spPr bwMode="auto">
            <a:xfrm>
              <a:off x="5148263" y="3500438"/>
              <a:ext cx="2376487" cy="504825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9264" name="Rectangle 9"/>
            <p:cNvSpPr>
              <a:spLocks noChangeArrowheads="1"/>
            </p:cNvSpPr>
            <p:nvPr/>
          </p:nvSpPr>
          <p:spPr bwMode="auto">
            <a:xfrm>
              <a:off x="3419475" y="4005263"/>
              <a:ext cx="3600450" cy="50323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9221" name="Line 10"/>
          <p:cNvSpPr>
            <a:spLocks noChangeShapeType="1"/>
          </p:cNvSpPr>
          <p:nvPr/>
        </p:nvSpPr>
        <p:spPr bwMode="auto">
          <a:xfrm>
            <a:off x="8027988" y="2492375"/>
            <a:ext cx="0" cy="1008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11"/>
          <p:cNvSpPr>
            <a:spLocks noChangeShapeType="1"/>
          </p:cNvSpPr>
          <p:nvPr/>
        </p:nvSpPr>
        <p:spPr bwMode="auto">
          <a:xfrm flipV="1">
            <a:off x="7524750" y="2492375"/>
            <a:ext cx="0" cy="10080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13"/>
          <p:cNvSpPr>
            <a:spLocks noChangeShapeType="1"/>
          </p:cNvSpPr>
          <p:nvPr/>
        </p:nvSpPr>
        <p:spPr bwMode="auto">
          <a:xfrm flipV="1">
            <a:off x="7019925" y="2492375"/>
            <a:ext cx="0" cy="1512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16"/>
          <p:cNvSpPr>
            <a:spLocks noChangeShapeType="1"/>
          </p:cNvSpPr>
          <p:nvPr/>
        </p:nvSpPr>
        <p:spPr bwMode="auto">
          <a:xfrm>
            <a:off x="6588125" y="2492375"/>
            <a:ext cx="0" cy="2016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17"/>
          <p:cNvSpPr>
            <a:spLocks noChangeShapeType="1"/>
          </p:cNvSpPr>
          <p:nvPr/>
        </p:nvSpPr>
        <p:spPr bwMode="auto">
          <a:xfrm>
            <a:off x="6156325" y="2997200"/>
            <a:ext cx="0" cy="1511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18"/>
          <p:cNvSpPr>
            <a:spLocks noChangeShapeType="1"/>
          </p:cNvSpPr>
          <p:nvPr/>
        </p:nvSpPr>
        <p:spPr bwMode="auto">
          <a:xfrm>
            <a:off x="5651500" y="3500438"/>
            <a:ext cx="0" cy="10080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19"/>
          <p:cNvSpPr>
            <a:spLocks noChangeShapeType="1"/>
          </p:cNvSpPr>
          <p:nvPr/>
        </p:nvSpPr>
        <p:spPr bwMode="auto">
          <a:xfrm>
            <a:off x="5148263" y="4005263"/>
            <a:ext cx="0" cy="503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20"/>
          <p:cNvSpPr>
            <a:spLocks noChangeShapeType="1"/>
          </p:cNvSpPr>
          <p:nvPr/>
        </p:nvSpPr>
        <p:spPr bwMode="auto">
          <a:xfrm>
            <a:off x="4716463" y="4005263"/>
            <a:ext cx="0" cy="503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21"/>
          <p:cNvSpPr>
            <a:spLocks noChangeShapeType="1"/>
          </p:cNvSpPr>
          <p:nvPr/>
        </p:nvSpPr>
        <p:spPr bwMode="auto">
          <a:xfrm>
            <a:off x="4284663" y="4005263"/>
            <a:ext cx="0" cy="503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22"/>
          <p:cNvSpPr>
            <a:spLocks noChangeShapeType="1"/>
          </p:cNvSpPr>
          <p:nvPr/>
        </p:nvSpPr>
        <p:spPr bwMode="auto">
          <a:xfrm>
            <a:off x="3851275" y="4005263"/>
            <a:ext cx="0" cy="5032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Text Box 23"/>
          <p:cNvSpPr txBox="1">
            <a:spLocks noChangeArrowheads="1"/>
          </p:cNvSpPr>
          <p:nvPr/>
        </p:nvSpPr>
        <p:spPr bwMode="auto">
          <a:xfrm>
            <a:off x="6156325" y="2492375"/>
            <a:ext cx="35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1</a:t>
            </a:r>
          </a:p>
        </p:txBody>
      </p:sp>
      <p:sp>
        <p:nvSpPr>
          <p:cNvPr id="9232" name="Text Box 24"/>
          <p:cNvSpPr txBox="1">
            <a:spLocks noChangeArrowheads="1"/>
          </p:cNvSpPr>
          <p:nvPr/>
        </p:nvSpPr>
        <p:spPr bwMode="auto">
          <a:xfrm>
            <a:off x="5272088" y="3009900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2</a:t>
            </a:r>
          </a:p>
        </p:txBody>
      </p:sp>
      <p:sp>
        <p:nvSpPr>
          <p:cNvPr id="9233" name="Text Box 25"/>
          <p:cNvSpPr txBox="1">
            <a:spLocks noChangeArrowheads="1"/>
          </p:cNvSpPr>
          <p:nvPr/>
        </p:nvSpPr>
        <p:spPr bwMode="auto">
          <a:xfrm>
            <a:off x="4767263" y="3441700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3</a:t>
            </a:r>
          </a:p>
        </p:txBody>
      </p:sp>
      <p:sp>
        <p:nvSpPr>
          <p:cNvPr id="9234" name="Text Box 26"/>
          <p:cNvSpPr txBox="1">
            <a:spLocks noChangeArrowheads="1"/>
          </p:cNvSpPr>
          <p:nvPr/>
        </p:nvSpPr>
        <p:spPr bwMode="auto">
          <a:xfrm>
            <a:off x="3040063" y="4017963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4</a:t>
            </a:r>
          </a:p>
        </p:txBody>
      </p:sp>
      <p:sp>
        <p:nvSpPr>
          <p:cNvPr id="9235" name="Line 31"/>
          <p:cNvSpPr>
            <a:spLocks noChangeShapeType="1"/>
          </p:cNvSpPr>
          <p:nvPr/>
        </p:nvSpPr>
        <p:spPr bwMode="auto">
          <a:xfrm>
            <a:off x="8459788" y="2492375"/>
            <a:ext cx="0" cy="5048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Text Box 32"/>
          <p:cNvSpPr txBox="1">
            <a:spLocks noChangeArrowheads="1"/>
          </p:cNvSpPr>
          <p:nvPr/>
        </p:nvSpPr>
        <p:spPr bwMode="auto">
          <a:xfrm>
            <a:off x="6659563" y="2636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8402" name="Text Box 34"/>
          <p:cNvSpPr txBox="1">
            <a:spLocks noChangeArrowheads="1"/>
          </p:cNvSpPr>
          <p:nvPr/>
        </p:nvSpPr>
        <p:spPr bwMode="auto">
          <a:xfrm>
            <a:off x="8501063" y="2579688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411" name="Text Box 43"/>
          <p:cNvSpPr txBox="1">
            <a:spLocks noChangeArrowheads="1"/>
          </p:cNvSpPr>
          <p:nvPr/>
        </p:nvSpPr>
        <p:spPr bwMode="auto">
          <a:xfrm>
            <a:off x="8072438" y="2571750"/>
            <a:ext cx="360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12" name="Text Box 44"/>
          <p:cNvSpPr txBox="1">
            <a:spLocks noChangeArrowheads="1"/>
          </p:cNvSpPr>
          <p:nvPr/>
        </p:nvSpPr>
        <p:spPr bwMode="auto">
          <a:xfrm>
            <a:off x="7572375" y="2579688"/>
            <a:ext cx="38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8413" name="Text Box 45"/>
          <p:cNvSpPr txBox="1">
            <a:spLocks noChangeArrowheads="1"/>
          </p:cNvSpPr>
          <p:nvPr/>
        </p:nvSpPr>
        <p:spPr bwMode="auto">
          <a:xfrm>
            <a:off x="7143750" y="2579688"/>
            <a:ext cx="341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414" name="Text Box 46"/>
          <p:cNvSpPr txBox="1">
            <a:spLocks noChangeArrowheads="1"/>
          </p:cNvSpPr>
          <p:nvPr/>
        </p:nvSpPr>
        <p:spPr bwMode="auto">
          <a:xfrm>
            <a:off x="6619875" y="2571750"/>
            <a:ext cx="38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8415" name="Text Box 47"/>
          <p:cNvSpPr txBox="1">
            <a:spLocks noChangeArrowheads="1"/>
          </p:cNvSpPr>
          <p:nvPr/>
        </p:nvSpPr>
        <p:spPr bwMode="auto">
          <a:xfrm>
            <a:off x="5786438" y="3084513"/>
            <a:ext cx="341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8416" name="Text Box 48"/>
          <p:cNvSpPr txBox="1">
            <a:spLocks noChangeArrowheads="1"/>
          </p:cNvSpPr>
          <p:nvPr/>
        </p:nvSpPr>
        <p:spPr bwMode="auto">
          <a:xfrm>
            <a:off x="6215063" y="3068638"/>
            <a:ext cx="35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417" name="Text Box 49"/>
          <p:cNvSpPr txBox="1">
            <a:spLocks noChangeArrowheads="1"/>
          </p:cNvSpPr>
          <p:nvPr/>
        </p:nvSpPr>
        <p:spPr bwMode="auto">
          <a:xfrm>
            <a:off x="6643688" y="3071813"/>
            <a:ext cx="368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8418" name="Text Box 50"/>
          <p:cNvSpPr txBox="1">
            <a:spLocks noChangeArrowheads="1"/>
          </p:cNvSpPr>
          <p:nvPr/>
        </p:nvSpPr>
        <p:spPr bwMode="auto">
          <a:xfrm>
            <a:off x="7143750" y="3084513"/>
            <a:ext cx="38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8419" name="Text Box 51"/>
          <p:cNvSpPr txBox="1">
            <a:spLocks noChangeArrowheads="1"/>
          </p:cNvSpPr>
          <p:nvPr/>
        </p:nvSpPr>
        <p:spPr bwMode="auto">
          <a:xfrm>
            <a:off x="7667625" y="3068638"/>
            <a:ext cx="363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8423" name="Text Box 55"/>
          <p:cNvSpPr txBox="1">
            <a:spLocks noChangeArrowheads="1"/>
          </p:cNvSpPr>
          <p:nvPr/>
        </p:nvSpPr>
        <p:spPr bwMode="auto">
          <a:xfrm>
            <a:off x="5292725" y="3573463"/>
            <a:ext cx="38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8424" name="Text Box 56"/>
          <p:cNvSpPr txBox="1">
            <a:spLocks noChangeArrowheads="1"/>
          </p:cNvSpPr>
          <p:nvPr/>
        </p:nvSpPr>
        <p:spPr bwMode="auto">
          <a:xfrm>
            <a:off x="5783263" y="3587750"/>
            <a:ext cx="360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25" name="Text Box 57"/>
          <p:cNvSpPr txBox="1">
            <a:spLocks noChangeArrowheads="1"/>
          </p:cNvSpPr>
          <p:nvPr/>
        </p:nvSpPr>
        <p:spPr bwMode="auto">
          <a:xfrm>
            <a:off x="6215063" y="3587750"/>
            <a:ext cx="35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426" name="Text Box 58"/>
          <p:cNvSpPr txBox="1">
            <a:spLocks noChangeArrowheads="1"/>
          </p:cNvSpPr>
          <p:nvPr/>
        </p:nvSpPr>
        <p:spPr bwMode="auto">
          <a:xfrm>
            <a:off x="6643688" y="3571875"/>
            <a:ext cx="341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8427" name="Text Box 59"/>
          <p:cNvSpPr txBox="1">
            <a:spLocks noChangeArrowheads="1"/>
          </p:cNvSpPr>
          <p:nvPr/>
        </p:nvSpPr>
        <p:spPr bwMode="auto">
          <a:xfrm>
            <a:off x="7143750" y="3587750"/>
            <a:ext cx="3603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29" name="Text Box 61"/>
          <p:cNvSpPr txBox="1">
            <a:spLocks noChangeArrowheads="1"/>
          </p:cNvSpPr>
          <p:nvPr/>
        </p:nvSpPr>
        <p:spPr bwMode="auto">
          <a:xfrm>
            <a:off x="3471863" y="4092575"/>
            <a:ext cx="38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8430" name="Text Box 62"/>
          <p:cNvSpPr txBox="1">
            <a:spLocks noChangeArrowheads="1"/>
          </p:cNvSpPr>
          <p:nvPr/>
        </p:nvSpPr>
        <p:spPr bwMode="auto">
          <a:xfrm>
            <a:off x="3929063" y="4092575"/>
            <a:ext cx="382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431" name="Text Box 63"/>
          <p:cNvSpPr txBox="1">
            <a:spLocks noChangeArrowheads="1"/>
          </p:cNvSpPr>
          <p:nvPr/>
        </p:nvSpPr>
        <p:spPr bwMode="auto">
          <a:xfrm>
            <a:off x="4357688" y="4092575"/>
            <a:ext cx="3524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432" name="Text Box 64"/>
          <p:cNvSpPr txBox="1">
            <a:spLocks noChangeArrowheads="1"/>
          </p:cNvSpPr>
          <p:nvPr/>
        </p:nvSpPr>
        <p:spPr bwMode="auto">
          <a:xfrm>
            <a:off x="4786313" y="4092575"/>
            <a:ext cx="3413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8433" name="Text Box 65"/>
          <p:cNvSpPr txBox="1">
            <a:spLocks noChangeArrowheads="1"/>
          </p:cNvSpPr>
          <p:nvPr/>
        </p:nvSpPr>
        <p:spPr bwMode="auto">
          <a:xfrm>
            <a:off x="5214938" y="4092575"/>
            <a:ext cx="409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Ф</a:t>
            </a:r>
          </a:p>
        </p:txBody>
      </p:sp>
      <p:sp>
        <p:nvSpPr>
          <p:cNvPr id="58434" name="Text Box 66"/>
          <p:cNvSpPr txBox="1">
            <a:spLocks noChangeArrowheads="1"/>
          </p:cNvSpPr>
          <p:nvPr/>
        </p:nvSpPr>
        <p:spPr bwMode="auto">
          <a:xfrm>
            <a:off x="5775325" y="4092575"/>
            <a:ext cx="341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435" name="Text Box 67"/>
          <p:cNvSpPr txBox="1">
            <a:spLocks noChangeArrowheads="1"/>
          </p:cNvSpPr>
          <p:nvPr/>
        </p:nvSpPr>
        <p:spPr bwMode="auto">
          <a:xfrm>
            <a:off x="6215063" y="4092575"/>
            <a:ext cx="384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436" name="Text Box 68"/>
          <p:cNvSpPr txBox="1">
            <a:spLocks noChangeArrowheads="1"/>
          </p:cNvSpPr>
          <p:nvPr/>
        </p:nvSpPr>
        <p:spPr bwMode="auto">
          <a:xfrm>
            <a:off x="6643688" y="4092575"/>
            <a:ext cx="357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8437" name="Text Box 69"/>
          <p:cNvSpPr txBox="1">
            <a:spLocks noChangeArrowheads="1"/>
          </p:cNvSpPr>
          <p:nvPr/>
        </p:nvSpPr>
        <p:spPr bwMode="auto">
          <a:xfrm>
            <a:off x="8151813" y="3084513"/>
            <a:ext cx="360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00"/>
                </a:solidFill>
              </a:rPr>
              <a:t>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8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8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8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8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8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8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8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8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8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8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8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8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8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8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8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58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5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6" dur="250" autoRev="1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87" dur="250" autoRev="1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8" dur="250" autoRev="1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250" autoRev="1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1" dur="250" autoRev="1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2" dur="250" autoRev="1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3" dur="250" autoRev="1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250" autoRev="1" fill="hold"/>
                                        <p:tgtEl>
                                          <p:spTgt spid="584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6" dur="250" autoRev="1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7" dur="250" autoRev="1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8" dur="250" autoRev="1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" dur="250" autoRev="1" fill="hold"/>
                                        <p:tgtEl>
                                          <p:spTgt spid="584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7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1" dur="250" autoRev="1" fill="hold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2" dur="250" autoRev="1" fill="hold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3" dur="250" autoRev="1" fill="hold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50" autoRev="1" fill="hold"/>
                                        <p:tgtEl>
                                          <p:spTgt spid="584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  <p:bldP spid="58402" grpId="0"/>
      <p:bldP spid="58411" grpId="0"/>
      <p:bldP spid="58412" grpId="0"/>
      <p:bldP spid="58413" grpId="0"/>
      <p:bldP spid="58414" grpId="0"/>
      <p:bldP spid="58414" grpId="1"/>
      <p:bldP spid="58415" grpId="0"/>
      <p:bldP spid="58416" grpId="0"/>
      <p:bldP spid="58417" grpId="0"/>
      <p:bldP spid="58417" grpId="1"/>
      <p:bldP spid="58423" grpId="0"/>
      <p:bldP spid="58424" grpId="0"/>
      <p:bldP spid="58425" grpId="0"/>
      <p:bldP spid="58426" grpId="0"/>
      <p:bldP spid="58426" grpId="1"/>
      <p:bldP spid="58427" grpId="0"/>
      <p:bldP spid="58429" grpId="0"/>
      <p:bldP spid="58430" grpId="0"/>
      <p:bldP spid="58431" grpId="0"/>
      <p:bldP spid="58432" grpId="0"/>
      <p:bldP spid="58433" grpId="0"/>
      <p:bldP spid="58434" grpId="0"/>
      <p:bldP spid="58435" grpId="0"/>
      <p:bldP spid="58436" grpId="0"/>
      <p:bldP spid="5843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00034" y="642918"/>
            <a:ext cx="3857621" cy="221455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b="1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ПЯТЬ</a:t>
            </a: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 ИЗОГНУЛАСЬ,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БУДТО КРЮЧОК,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МОЖНО ПОВЕСИТЬ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НА НЕЙ РЮКЗАЧОК.</a:t>
            </a:r>
            <a:endParaRPr lang="ru-RU" b="1" i="1" u="sng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071942"/>
            <a:ext cx="511313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В школе буду получать</a:t>
            </a:r>
            <a:b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Я по всем предметам </a:t>
            </a:r>
            <a:r>
              <a:rPr lang="ru-RU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ПЯТЬ</a:t>
            </a:r>
            <a:br>
              <a:rPr lang="ru-RU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ru-RU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Я </a:t>
            </a: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с </a:t>
            </a:r>
            <a:r>
              <a:rPr lang="ru-RU" sz="2800" b="1" dirty="0" smtClean="0">
                <a:solidFill>
                  <a:srgbClr val="008000"/>
                </a:solidFill>
                <a:latin typeface="Arial" charset="0"/>
                <a:cs typeface="Arial" charset="0"/>
              </a:rPr>
              <a:t>ПЯТЕРКОЮ </a:t>
            </a: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всегда</a:t>
            </a:r>
            <a:b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</a:br>
            <a:r>
              <a:rPr lang="ru-RU" sz="2800" b="1" dirty="0">
                <a:solidFill>
                  <a:srgbClr val="008000"/>
                </a:solidFill>
                <a:latin typeface="Arial" charset="0"/>
                <a:cs typeface="Arial" charset="0"/>
              </a:rPr>
              <a:t>Буду не разлей вода. </a:t>
            </a:r>
            <a:endParaRPr lang="ru-RU" dirty="0" smtClean="0">
              <a:solidFill>
                <a:srgbClr val="008000"/>
              </a:solidFill>
            </a:endParaRP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5429256" y="714356"/>
            <a:ext cx="3143272" cy="3429024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5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928688" y="1143000"/>
            <a:ext cx="6500812" cy="5026025"/>
            <a:chOff x="928662" y="1142984"/>
            <a:chExt cx="6500859" cy="5025477"/>
          </a:xfrm>
        </p:grpSpPr>
        <p:pic>
          <p:nvPicPr>
            <p:cNvPr id="11268" name="Picture 2" descr="C:\Documents and Settings\Ирина\Мои документы\Мои рисунки\Клипарты10\Разные предметы\domik35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8663" y="1314727"/>
              <a:ext cx="6500858" cy="4853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269" name="Picture 7" descr="C:\старое\Documents and Settings\С похмела\Мои документы\Мои рисунки\Гифы\37R5.gif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8662" y="1142984"/>
              <a:ext cx="1847850" cy="1643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1071563" y="285750"/>
            <a:ext cx="734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</a:rPr>
              <a:t>Число «5» в древности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сканирование0002"/>
          <p:cNvPicPr>
            <a:picLocks noChangeAspect="1" noChangeArrowheads="1"/>
          </p:cNvPicPr>
          <p:nvPr/>
        </p:nvPicPr>
        <p:blipFill>
          <a:blip r:embed="rId2" cstate="print"/>
          <a:srcRect l="45609" t="14621" r="18413" b="40277"/>
          <a:stretch>
            <a:fillRect/>
          </a:stretch>
        </p:blipFill>
        <p:spPr bwMode="auto">
          <a:xfrm>
            <a:off x="2214563" y="571500"/>
            <a:ext cx="30956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285750" y="4143375"/>
            <a:ext cx="83724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dirty="0">
                <a:latin typeface="Arial" charset="0"/>
              </a:rPr>
              <a:t>КИТАЙСКИЙ ИЕРОГЛИФ</a:t>
            </a:r>
          </a:p>
          <a:p>
            <a:r>
              <a:rPr lang="ru-RU" sz="5400" dirty="0">
                <a:latin typeface="Arial" charset="0"/>
              </a:rPr>
              <a:t>             числа «5»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сканирование0003"/>
          <p:cNvPicPr>
            <a:picLocks noChangeAspect="1" noChangeArrowheads="1"/>
          </p:cNvPicPr>
          <p:nvPr/>
        </p:nvPicPr>
        <p:blipFill>
          <a:blip r:embed="rId2" cstate="print"/>
          <a:srcRect l="31520" t="27451" r="25223" b="57457"/>
          <a:stretch>
            <a:fillRect/>
          </a:stretch>
        </p:blipFill>
        <p:spPr bwMode="auto">
          <a:xfrm>
            <a:off x="2286000" y="1143000"/>
            <a:ext cx="345757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42938" y="3286125"/>
            <a:ext cx="781685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dirty="0">
                <a:latin typeface="Arial" charset="0"/>
              </a:rPr>
              <a:t>ИНДЕЙЦЫ МАЙЯ</a:t>
            </a:r>
          </a:p>
          <a:p>
            <a:r>
              <a:rPr lang="ru-RU" sz="4800" dirty="0">
                <a:latin typeface="Arial" charset="0"/>
              </a:rPr>
              <a:t>так изображали число «5»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сканирование0004"/>
          <p:cNvPicPr>
            <a:picLocks noChangeAspect="1" noChangeArrowheads="1"/>
          </p:cNvPicPr>
          <p:nvPr/>
        </p:nvPicPr>
        <p:blipFill>
          <a:blip r:embed="rId2" cstate="print"/>
          <a:srcRect l="7753" t="22395" r="12068" b="18973"/>
          <a:stretch>
            <a:fillRect/>
          </a:stretch>
        </p:blipFill>
        <p:spPr bwMode="auto">
          <a:xfrm>
            <a:off x="1000125" y="928688"/>
            <a:ext cx="66976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85750" y="4214813"/>
            <a:ext cx="8529638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dirty="0">
                <a:latin typeface="Arial" charset="0"/>
              </a:rPr>
              <a:t>ЕГИПЕТСКИЕ иероглифы</a:t>
            </a:r>
          </a:p>
          <a:p>
            <a:r>
              <a:rPr lang="ru-RU" sz="5400" dirty="0">
                <a:latin typeface="Arial" charset="0"/>
              </a:rPr>
              <a:t>                </a:t>
            </a:r>
            <a:endParaRPr lang="ru-RU" sz="7200" dirty="0">
              <a:latin typeface="Arial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сканирование0005"/>
          <p:cNvPicPr>
            <a:picLocks noChangeAspect="1" noChangeArrowheads="1"/>
          </p:cNvPicPr>
          <p:nvPr/>
        </p:nvPicPr>
        <p:blipFill>
          <a:blip r:embed="rId2" cstate="print"/>
          <a:srcRect l="29085" t="23196" r="16356" b="19946"/>
          <a:stretch>
            <a:fillRect/>
          </a:stretch>
        </p:blipFill>
        <p:spPr bwMode="auto">
          <a:xfrm>
            <a:off x="2428875" y="785813"/>
            <a:ext cx="4321175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928688" y="4500563"/>
            <a:ext cx="75469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>
                <a:latin typeface="Arial" charset="0"/>
              </a:rPr>
              <a:t>РИМСКОЕ ЧИСЛО «5»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сканирование0006"/>
          <p:cNvPicPr>
            <a:picLocks noChangeAspect="1" noChangeArrowheads="1"/>
          </p:cNvPicPr>
          <p:nvPr/>
        </p:nvPicPr>
        <p:blipFill>
          <a:blip r:embed="rId2" cstate="print"/>
          <a:srcRect l="23022" t="16455" r="39146" b="23279"/>
          <a:stretch>
            <a:fillRect/>
          </a:stretch>
        </p:blipFill>
        <p:spPr bwMode="auto">
          <a:xfrm>
            <a:off x="2714625" y="500063"/>
            <a:ext cx="33131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0" y="3857625"/>
            <a:ext cx="89693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>
                <a:latin typeface="Arial" charset="0"/>
              </a:rPr>
              <a:t>Изображение числа «5» </a:t>
            </a:r>
          </a:p>
          <a:p>
            <a:r>
              <a:rPr lang="ru-RU" sz="6000">
                <a:latin typeface="Arial" charset="0"/>
              </a:rPr>
              <a:t>         СЛАВЯНАМИ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496</TotalTime>
  <Words>465</Words>
  <Application>Microsoft Office PowerPoint</Application>
  <PresentationFormat>Экран (4:3)</PresentationFormat>
  <Paragraphs>123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Слайд 1</vt:lpstr>
      <vt:lpstr>КРОССВОРД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Используемые источники: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ЛЮБИМОЕ ЧИСЛО</dc:title>
  <dc:creator>ТОЛИК</dc:creator>
  <cp:lastModifiedBy>DNA7 X86</cp:lastModifiedBy>
  <cp:revision>40</cp:revision>
  <dcterms:created xsi:type="dcterms:W3CDTF">2009-01-28T13:53:14Z</dcterms:created>
  <dcterms:modified xsi:type="dcterms:W3CDTF">2013-03-09T11:27:44Z</dcterms:modified>
</cp:coreProperties>
</file>