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40" r:id="rId1"/>
  </p:sldMasterIdLst>
  <p:handoutMasterIdLst>
    <p:handoutMasterId r:id="rId19"/>
  </p:handoutMasterIdLst>
  <p:sldIdLst>
    <p:sldId id="256" r:id="rId2"/>
    <p:sldId id="273" r:id="rId3"/>
    <p:sldId id="257" r:id="rId4"/>
    <p:sldId id="268" r:id="rId5"/>
    <p:sldId id="269" r:id="rId6"/>
    <p:sldId id="258" r:id="rId7"/>
    <p:sldId id="263" r:id="rId8"/>
    <p:sldId id="259" r:id="rId9"/>
    <p:sldId id="260" r:id="rId10"/>
    <p:sldId id="270" r:id="rId11"/>
    <p:sldId id="271" r:id="rId12"/>
    <p:sldId id="264" r:id="rId13"/>
    <p:sldId id="265" r:id="rId14"/>
    <p:sldId id="267" r:id="rId15"/>
    <p:sldId id="262" r:id="rId16"/>
    <p:sldId id="266" r:id="rId17"/>
    <p:sldId id="272" r:id="rId18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0066"/>
    <a:srgbClr val="FF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4" d="100"/>
          <a:sy n="94" d="100"/>
        </p:scale>
        <p:origin x="-1620" y="-96"/>
      </p:cViewPr>
      <p:guideLst>
        <p:guide orient="horz" pos="2160"/>
        <p:guide pos="288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ru.wikipedia.org/wiki/%D0%9F%D0%B8%D1%80%D0%B0%D0%BC%D0%B8%D0%B4%D0%B0_%D0%A5%D0%B5%D0%BE%D0%BF%D1%81%D0%B0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tint val="85000"/>
            <a:satMod val="15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2214554"/>
            <a:ext cx="8286808" cy="19618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 Black" pitchFamily="34" charset="0"/>
              </a:rPr>
              <a:t>Моё  любимое число</a:t>
            </a:r>
            <a:endParaRPr lang="ru-RU" sz="5400" b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5" name="Picture 16" descr="D:\анимашки\анимашки\оформляшки\8532015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0"/>
            <a:ext cx="217170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3" descr="5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71536" y="4714884"/>
            <a:ext cx="2303463" cy="1898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143504" y="4572008"/>
            <a:ext cx="300736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Работу выполнила:</a:t>
            </a:r>
          </a:p>
          <a:p>
            <a:pPr algn="ctr"/>
            <a:r>
              <a:rPr lang="ru-RU" sz="2000" b="1" dirty="0" err="1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Узденова</a:t>
            </a:r>
            <a:r>
              <a:rPr lang="ru-RU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 Ксения,</a:t>
            </a:r>
          </a:p>
          <a:p>
            <a:pPr algn="ctr"/>
            <a:r>
              <a:rPr lang="ru-RU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1 А класс</a:t>
            </a:r>
          </a:p>
          <a:p>
            <a:pPr algn="ctr"/>
            <a:r>
              <a:rPr lang="ru-RU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МБОУ СОШ № 1</a:t>
            </a:r>
          </a:p>
          <a:p>
            <a:pPr algn="ctr"/>
            <a:r>
              <a:rPr lang="ru-RU" sz="2000" b="1" dirty="0" smtClean="0">
                <a:solidFill>
                  <a:srgbClr val="FF6600"/>
                </a:solidFill>
                <a:latin typeface="Arial" pitchFamily="34" charset="0"/>
                <a:cs typeface="Arial" pitchFamily="34" charset="0"/>
              </a:rPr>
              <a:t>г. Минеральные Воды</a:t>
            </a:r>
            <a:endParaRPr lang="ru-RU" sz="2000" b="1" dirty="0">
              <a:solidFill>
                <a:srgbClr val="FF66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285728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сказках Цифра Семь живет,</a:t>
            </a:r>
            <a:br>
              <a:rPr lang="ru-RU" sz="3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гости всех детишек ждет.</a:t>
            </a:r>
            <a:endParaRPr lang="ru-RU" sz="2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pic>
        <p:nvPicPr>
          <p:cNvPr id="26628" name="Picture 4" descr="http://im6-tub-ru.yandex.net/i?id=83043396-27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1571612"/>
            <a:ext cx="4386304" cy="401186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8596" y="5429264"/>
            <a:ext cx="521713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А.Волков </a:t>
            </a:r>
          </a:p>
          <a:p>
            <a:pPr algn="ctr"/>
            <a:r>
              <a:rPr lang="ru-RU" sz="28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«Семь подземных королей»</a:t>
            </a:r>
            <a:endParaRPr lang="ru-RU" sz="28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36" y="428604"/>
            <a:ext cx="756950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Пословицы и поговорки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с  числом 7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1928802"/>
            <a:ext cx="78581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</a:rPr>
              <a:t>СЕМЬ бед –</a:t>
            </a: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один ответ.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</a:rPr>
              <a:t>СЕМЕРО одного не ждут.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</a:rPr>
              <a:t>СЕМЬ раз отмерь –</a:t>
            </a: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один отрежь.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</a:rPr>
              <a:t>У СЕМИ нянек дитя без глазу.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</a:rPr>
              <a:t>СЕМЬ пятниц на неделе.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</a:rPr>
              <a:t>Лук от СЕМИ недуг.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</a:rPr>
              <a:t>За СЕМЬЮ морями.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</a:rPr>
              <a:t>У ленивого Емели СЕМЬ воскресений  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на неделе.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642910" y="357166"/>
            <a:ext cx="8001056" cy="1273195"/>
          </a:xfrm>
          <a:prstGeom prst="rect">
            <a:avLst/>
          </a:prstGeom>
        </p:spPr>
        <p:txBody>
          <a:bodyPr wrap="none" fromWordArt="1">
            <a:prstTxWarp prst="textPlain">
              <a:avLst/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магия </a:t>
            </a:r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числа  7</a:t>
            </a:r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chemeClr val="accent1">
                  <a:lumMod val="75000"/>
                </a:schemeClr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2050" name="Picture 2" descr="D:\Мои документы\1.Рая\Картинки\Дни недел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6132" y="2214554"/>
            <a:ext cx="5452148" cy="385765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14348" y="2786058"/>
            <a:ext cx="254749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0800000" scaled="1"/>
                  <a:tileRect/>
                </a:gradFill>
              </a:rPr>
              <a:t>7 дней </a:t>
            </a:r>
          </a:p>
          <a:p>
            <a:pPr algn="ctr"/>
            <a:r>
              <a:rPr lang="ru-RU" sz="4400" b="1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0800000" scaled="1"/>
                  <a:tileRect/>
                </a:gradFill>
              </a:rPr>
              <a:t>недели</a:t>
            </a:r>
            <a:endParaRPr lang="ru-RU" sz="4400" b="1" dirty="0"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10800000" scaled="1"/>
                <a:tileRect/>
              </a:gra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642910" y="357166"/>
            <a:ext cx="8001056" cy="1273195"/>
          </a:xfrm>
          <a:prstGeom prst="rect">
            <a:avLst/>
          </a:prstGeom>
        </p:spPr>
        <p:txBody>
          <a:bodyPr wrap="none" fromWordArt="1">
            <a:prstTxWarp prst="textPlain">
              <a:avLst/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магия </a:t>
            </a:r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числа  7</a:t>
            </a:r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chemeClr val="accent1">
                  <a:lumMod val="75000"/>
                </a:schemeClr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2214554"/>
            <a:ext cx="320953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0800000" scaled="1"/>
                  <a:tileRect/>
                </a:gradFill>
              </a:rPr>
              <a:t>7 цветов </a:t>
            </a:r>
          </a:p>
          <a:p>
            <a:pPr algn="ctr"/>
            <a:r>
              <a:rPr lang="ru-RU" sz="4400" b="1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0800000" scaled="1"/>
                  <a:tileRect/>
                </a:gradFill>
              </a:rPr>
              <a:t>радуги</a:t>
            </a:r>
          </a:p>
        </p:txBody>
      </p:sp>
      <p:pic>
        <p:nvPicPr>
          <p:cNvPr id="3074" name="Picture 2" descr="D:\Мои документы\1.Рая\Картинки\Радуг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1" y="2428867"/>
            <a:ext cx="5372122" cy="356556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857364"/>
            <a:ext cx="5643602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0800000" scaled="1"/>
                  <a:tileRect/>
                </a:gradFill>
              </a:rPr>
              <a:t>Семь чудес света:</a:t>
            </a:r>
          </a:p>
          <a:p>
            <a:endParaRPr lang="ru-RU" dirty="0" smtClean="0">
              <a:hlinkClick r:id="rId2" tooltip="Пирамида Хеопса"/>
            </a:endParaRPr>
          </a:p>
          <a:p>
            <a:endParaRPr lang="ru-RU" dirty="0" smtClean="0">
              <a:hlinkClick r:id="rId2" tooltip="Пирамида Хеопса"/>
            </a:endParaRPr>
          </a:p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Пирамида Хеопса</a:t>
            </a:r>
            <a:b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Висячие сады Семирамиды</a:t>
            </a:r>
            <a:b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Храм Артемиды в Эфесе</a:t>
            </a:r>
            <a:b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Статуя Зевса в Олимпии</a:t>
            </a:r>
            <a:b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Мавзолей в </a:t>
            </a:r>
            <a:r>
              <a:rPr lang="ru-RU" sz="2800" b="1" dirty="0" err="1" smtClean="0">
                <a:solidFill>
                  <a:schemeClr val="accent3">
                    <a:lumMod val="75000"/>
                  </a:schemeClr>
                </a:solidFill>
              </a:rPr>
              <a:t>Галикарнасе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Колосс Родосский</a:t>
            </a:r>
            <a:b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Александрийский маяк</a:t>
            </a:r>
            <a:endParaRPr lang="ru-RU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WordArt 4"/>
          <p:cNvSpPr>
            <a:spLocks noChangeArrowheads="1" noChangeShapeType="1" noTextEdit="1"/>
          </p:cNvSpPr>
          <p:nvPr/>
        </p:nvSpPr>
        <p:spPr bwMode="auto">
          <a:xfrm>
            <a:off x="642910" y="357166"/>
            <a:ext cx="8001056" cy="1273195"/>
          </a:xfrm>
          <a:prstGeom prst="rect">
            <a:avLst/>
          </a:prstGeom>
        </p:spPr>
        <p:txBody>
          <a:bodyPr wrap="none" fromWordArt="1">
            <a:prstTxWarp prst="textPlain">
              <a:avLst/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магия </a:t>
            </a:r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числа  7</a:t>
            </a:r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chemeClr val="accent1">
                  <a:lumMod val="75000"/>
                </a:schemeClr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5122" name="Picture 2" descr="D:\Мои документы\1.Рая\Картинки\7 чудес свта 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2786058"/>
            <a:ext cx="2670187" cy="371045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85786" y="1928802"/>
            <a:ext cx="664373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0800000" scaled="1"/>
                  <a:tileRect/>
                </a:gradFill>
              </a:rPr>
              <a:t>7 «отверстий» в голове:</a:t>
            </a:r>
          </a:p>
        </p:txBody>
      </p:sp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642910" y="357166"/>
            <a:ext cx="8001056" cy="1273195"/>
          </a:xfrm>
          <a:prstGeom prst="rect">
            <a:avLst/>
          </a:prstGeom>
        </p:spPr>
        <p:txBody>
          <a:bodyPr wrap="none" fromWordArt="1">
            <a:prstTxWarp prst="textPlain">
              <a:avLst/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магия </a:t>
            </a:r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числа  7</a:t>
            </a:r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chemeClr val="accent1">
                  <a:lumMod val="75000"/>
                </a:schemeClr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8728" y="5659955"/>
            <a:ext cx="10550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рот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8" name="Picture 1" descr="D:\Мои документы\1.Рая\Картинки\5-senses.jpg"/>
          <p:cNvPicPr>
            <a:picLocks noChangeAspect="1" noChangeArrowheads="1"/>
          </p:cNvPicPr>
          <p:nvPr/>
        </p:nvPicPr>
        <p:blipFill>
          <a:blip r:embed="rId2" cstate="print"/>
          <a:srcRect l="12303" t="60101" r="53862"/>
          <a:stretch>
            <a:fillRect/>
          </a:stretch>
        </p:blipFill>
        <p:spPr bwMode="auto">
          <a:xfrm>
            <a:off x="3214678" y="5715016"/>
            <a:ext cx="785818" cy="758817"/>
          </a:xfrm>
          <a:prstGeom prst="rect">
            <a:avLst/>
          </a:prstGeom>
          <a:noFill/>
        </p:spPr>
      </p:pic>
      <p:pic>
        <p:nvPicPr>
          <p:cNvPr id="12" name="Picture 1" descr="D:\Мои документы\1.Рая\Картинки\5-senses.jpg"/>
          <p:cNvPicPr>
            <a:picLocks noChangeAspect="1" noChangeArrowheads="1"/>
          </p:cNvPicPr>
          <p:nvPr/>
        </p:nvPicPr>
        <p:blipFill>
          <a:blip r:embed="rId2" cstate="print"/>
          <a:srcRect l="66029" t="20535" r="3212" b="38146"/>
          <a:stretch>
            <a:fillRect/>
          </a:stretch>
        </p:blipFill>
        <p:spPr bwMode="auto">
          <a:xfrm>
            <a:off x="4286248" y="4929198"/>
            <a:ext cx="714380" cy="785818"/>
          </a:xfrm>
          <a:prstGeom prst="rect">
            <a:avLst/>
          </a:prstGeom>
          <a:noFill/>
        </p:spPr>
      </p:pic>
      <p:grpSp>
        <p:nvGrpSpPr>
          <p:cNvPr id="21" name="Группа 20"/>
          <p:cNvGrpSpPr/>
          <p:nvPr/>
        </p:nvGrpSpPr>
        <p:grpSpPr>
          <a:xfrm>
            <a:off x="3286116" y="2928934"/>
            <a:ext cx="1857388" cy="857256"/>
            <a:chOff x="3286116" y="2928934"/>
            <a:chExt cx="1857388" cy="857256"/>
          </a:xfrm>
        </p:grpSpPr>
        <p:pic>
          <p:nvPicPr>
            <p:cNvPr id="14" name="Picture 1" descr="D:\Мои документы\1.Рая\Картинки\5-senses.jpg"/>
            <p:cNvPicPr>
              <a:picLocks noChangeAspect="1" noChangeArrowheads="1"/>
            </p:cNvPicPr>
            <p:nvPr/>
          </p:nvPicPr>
          <p:blipFill>
            <a:blip r:embed="rId2" cstate="print"/>
            <a:srcRect l="33835" t="-7513" r="32330" b="62437"/>
            <a:stretch>
              <a:fillRect/>
            </a:stretch>
          </p:blipFill>
          <p:spPr bwMode="auto">
            <a:xfrm>
              <a:off x="3286116" y="2928934"/>
              <a:ext cx="785818" cy="857256"/>
            </a:xfrm>
            <a:prstGeom prst="rect">
              <a:avLst/>
            </a:prstGeom>
            <a:noFill/>
          </p:spPr>
        </p:pic>
        <p:pic>
          <p:nvPicPr>
            <p:cNvPr id="15" name="Picture 1" descr="D:\Мои документы\1.Рая\Картинки\5-senses.jpg"/>
            <p:cNvPicPr>
              <a:picLocks noChangeAspect="1" noChangeArrowheads="1"/>
            </p:cNvPicPr>
            <p:nvPr/>
          </p:nvPicPr>
          <p:blipFill>
            <a:blip r:embed="rId2" cstate="print"/>
            <a:srcRect l="33835" t="-7513" r="32330" b="62437"/>
            <a:stretch>
              <a:fillRect/>
            </a:stretch>
          </p:blipFill>
          <p:spPr bwMode="auto">
            <a:xfrm>
              <a:off x="4357686" y="2928934"/>
              <a:ext cx="785818" cy="857256"/>
            </a:xfrm>
            <a:prstGeom prst="rect">
              <a:avLst/>
            </a:prstGeom>
            <a:noFill/>
          </p:spPr>
        </p:pic>
      </p:grpSp>
      <p:grpSp>
        <p:nvGrpSpPr>
          <p:cNvPr id="22" name="Группа 21"/>
          <p:cNvGrpSpPr/>
          <p:nvPr/>
        </p:nvGrpSpPr>
        <p:grpSpPr>
          <a:xfrm>
            <a:off x="3571868" y="4000504"/>
            <a:ext cx="1714512" cy="785818"/>
            <a:chOff x="3571868" y="4000504"/>
            <a:chExt cx="1714512" cy="785818"/>
          </a:xfrm>
        </p:grpSpPr>
        <p:pic>
          <p:nvPicPr>
            <p:cNvPr id="13" name="Picture 1" descr="D:\Мои документы\1.Рая\Картинки\5-senses.jpg"/>
            <p:cNvPicPr>
              <a:picLocks noChangeAspect="1" noChangeArrowheads="1"/>
            </p:cNvPicPr>
            <p:nvPr/>
          </p:nvPicPr>
          <p:blipFill>
            <a:blip r:embed="rId2" cstate="print"/>
            <a:srcRect l="4101" t="20034" r="65140" b="38647"/>
            <a:stretch>
              <a:fillRect/>
            </a:stretch>
          </p:blipFill>
          <p:spPr bwMode="auto">
            <a:xfrm>
              <a:off x="3571868" y="4000504"/>
              <a:ext cx="714380" cy="785818"/>
            </a:xfrm>
            <a:prstGeom prst="rect">
              <a:avLst/>
            </a:prstGeom>
            <a:noFill/>
          </p:spPr>
        </p:pic>
        <p:pic>
          <p:nvPicPr>
            <p:cNvPr id="16" name="Picture 1" descr="D:\Мои документы\1.Рая\Картинки\5-senses.jpg"/>
            <p:cNvPicPr>
              <a:picLocks noChangeAspect="1" noChangeArrowheads="1"/>
            </p:cNvPicPr>
            <p:nvPr/>
          </p:nvPicPr>
          <p:blipFill>
            <a:blip r:embed="rId2" cstate="print"/>
            <a:srcRect l="4101" t="20034" r="65140" b="38647"/>
            <a:stretch>
              <a:fillRect/>
            </a:stretch>
          </p:blipFill>
          <p:spPr bwMode="auto">
            <a:xfrm>
              <a:off x="4572000" y="4000504"/>
              <a:ext cx="714380" cy="785818"/>
            </a:xfrm>
            <a:prstGeom prst="rect">
              <a:avLst/>
            </a:prstGeom>
            <a:noFill/>
          </p:spPr>
        </p:pic>
      </p:grpSp>
      <p:sp>
        <p:nvSpPr>
          <p:cNvPr id="18" name="TextBox 17"/>
          <p:cNvSpPr txBox="1"/>
          <p:nvPr/>
        </p:nvSpPr>
        <p:spPr>
          <a:xfrm>
            <a:off x="1428728" y="3071810"/>
            <a:ext cx="15001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2 уха </a:t>
            </a:r>
            <a:r>
              <a:rPr lang="en-US" sz="4400" b="1" dirty="0" smtClean="0">
                <a:solidFill>
                  <a:srgbClr val="002060"/>
                </a:solidFill>
              </a:rPr>
              <a:t>      </a:t>
            </a:r>
            <a:endParaRPr lang="ru-RU" sz="4400" b="1" dirty="0" smtClean="0">
              <a:solidFill>
                <a:srgbClr val="00206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57290" y="4000504"/>
            <a:ext cx="20378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2 глаза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403110" y="4874137"/>
            <a:ext cx="25259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2 ноздри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8" grpId="0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071538" y="1714488"/>
            <a:ext cx="7215206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524000" indent="-1524000"/>
            <a:r>
              <a:rPr lang="ru-RU" sz="2000" b="1" dirty="0">
                <a:solidFill>
                  <a:srgbClr val="0070C0"/>
                </a:solidFill>
                <a:latin typeface="Arial Narrow" pitchFamily="34" charset="0"/>
              </a:rPr>
              <a:t>Савин А.П.     «Детская энциклопедия «Я познаю мир</a:t>
            </a:r>
            <a:r>
              <a:rPr lang="ru-RU" sz="2000" b="1" dirty="0" smtClean="0">
                <a:solidFill>
                  <a:srgbClr val="0070C0"/>
                </a:solidFill>
                <a:latin typeface="Arial Narrow" pitchFamily="34" charset="0"/>
              </a:rPr>
              <a:t>»</a:t>
            </a:r>
            <a:endParaRPr lang="ru-RU" sz="2000" b="1" dirty="0">
              <a:solidFill>
                <a:srgbClr val="0070C0"/>
              </a:solidFill>
              <a:latin typeface="Arial Narrow" pitchFamily="34" charset="0"/>
            </a:endParaRPr>
          </a:p>
          <a:p>
            <a:pPr marL="1524000" indent="-1524000"/>
            <a:r>
              <a:rPr lang="ru-RU" sz="2000" b="1" dirty="0" err="1">
                <a:solidFill>
                  <a:srgbClr val="0070C0"/>
                </a:solidFill>
                <a:latin typeface="Arial Narrow" pitchFamily="34" charset="0"/>
              </a:rPr>
              <a:t>Гуллер</a:t>
            </a:r>
            <a:r>
              <a:rPr lang="ru-RU" sz="2000" b="1" dirty="0">
                <a:solidFill>
                  <a:srgbClr val="0070C0"/>
                </a:solidFill>
                <a:latin typeface="Arial Narrow" pitchFamily="34" charset="0"/>
              </a:rPr>
              <a:t> Ю.      «Детская энциклопедия «Шпаргалка для любознательных</a:t>
            </a:r>
            <a:r>
              <a:rPr lang="ru-RU" sz="2000" b="1" dirty="0" smtClean="0">
                <a:solidFill>
                  <a:srgbClr val="0070C0"/>
                </a:solidFill>
                <a:latin typeface="Arial Narrow" pitchFamily="34" charset="0"/>
              </a:rPr>
              <a:t>»</a:t>
            </a:r>
            <a:endParaRPr lang="ru-RU" sz="2000" b="1" dirty="0">
              <a:solidFill>
                <a:srgbClr val="0070C0"/>
              </a:solidFill>
              <a:latin typeface="Arial Narrow" pitchFamily="34" charset="0"/>
            </a:endParaRPr>
          </a:p>
          <a:p>
            <a:pPr marL="1524000" indent="-1524000"/>
            <a:r>
              <a:rPr lang="ru-RU" sz="2000" b="1" dirty="0">
                <a:solidFill>
                  <a:srgbClr val="0070C0"/>
                </a:solidFill>
                <a:latin typeface="Arial Narrow" pitchFamily="34" charset="0"/>
              </a:rPr>
              <a:t>Бородина Т.  «Новая энциклопедия школьника</a:t>
            </a:r>
            <a:r>
              <a:rPr lang="ru-RU" sz="2000" b="1" dirty="0" smtClean="0">
                <a:solidFill>
                  <a:srgbClr val="0070C0"/>
                </a:solidFill>
                <a:latin typeface="Arial Narrow" pitchFamily="34" charset="0"/>
              </a:rPr>
              <a:t>»</a:t>
            </a:r>
            <a:endParaRPr lang="ru-RU" sz="2000" b="1" dirty="0">
              <a:solidFill>
                <a:srgbClr val="0070C0"/>
              </a:solidFill>
              <a:latin typeface="Arial Narrow" pitchFamily="34" charset="0"/>
            </a:endParaRPr>
          </a:p>
          <a:p>
            <a:pPr marL="1524000" indent="-1524000"/>
            <a:r>
              <a:rPr lang="ru-RU" sz="2000" b="1" dirty="0">
                <a:solidFill>
                  <a:srgbClr val="0070C0"/>
                </a:solidFill>
                <a:latin typeface="Arial Narrow" pitchFamily="34" charset="0"/>
              </a:rPr>
              <a:t>Пушкин А.С.  «Сказки</a:t>
            </a:r>
            <a:r>
              <a:rPr lang="ru-RU" sz="2000" b="1" dirty="0" smtClean="0">
                <a:solidFill>
                  <a:srgbClr val="0070C0"/>
                </a:solidFill>
                <a:latin typeface="Arial Narrow" pitchFamily="34" charset="0"/>
              </a:rPr>
              <a:t>»</a:t>
            </a:r>
            <a:endParaRPr lang="ru-RU" sz="2000" b="1" dirty="0">
              <a:solidFill>
                <a:srgbClr val="0070C0"/>
              </a:solidFill>
              <a:latin typeface="Arial Narrow" pitchFamily="34" charset="0"/>
            </a:endParaRPr>
          </a:p>
          <a:p>
            <a:pPr marL="1524000" indent="-1524000"/>
            <a:r>
              <a:rPr lang="ru-RU" sz="2000" b="1" dirty="0">
                <a:solidFill>
                  <a:srgbClr val="0070C0"/>
                </a:solidFill>
                <a:latin typeface="Arial Narrow" pitchFamily="34" charset="0"/>
              </a:rPr>
              <a:t>Зуева Т.В.     «Сказки А.С. Пушкина</a:t>
            </a:r>
            <a:r>
              <a:rPr lang="ru-RU" sz="2000" b="1" dirty="0" smtClean="0">
                <a:solidFill>
                  <a:srgbClr val="0070C0"/>
                </a:solidFill>
                <a:latin typeface="Arial Narrow" pitchFamily="34" charset="0"/>
              </a:rPr>
              <a:t>»</a:t>
            </a:r>
            <a:endParaRPr lang="ru-RU" sz="2000" b="1" dirty="0">
              <a:solidFill>
                <a:srgbClr val="0070C0"/>
              </a:solidFill>
              <a:latin typeface="Arial Narrow" pitchFamily="34" charset="0"/>
            </a:endParaRPr>
          </a:p>
          <a:p>
            <a:pPr marL="1524000" indent="-1524000"/>
            <a:r>
              <a:rPr lang="ru-RU" sz="2000" b="1" dirty="0">
                <a:solidFill>
                  <a:srgbClr val="0070C0"/>
                </a:solidFill>
                <a:latin typeface="Arial Narrow" pitchFamily="34" charset="0"/>
              </a:rPr>
              <a:t>Львова С.И.  «Уроки совести</a:t>
            </a:r>
            <a:r>
              <a:rPr lang="ru-RU" sz="2000" b="1" dirty="0" smtClean="0">
                <a:solidFill>
                  <a:srgbClr val="0070C0"/>
                </a:solidFill>
                <a:latin typeface="Arial Narrow" pitchFamily="34" charset="0"/>
              </a:rPr>
              <a:t>»</a:t>
            </a:r>
            <a:endParaRPr lang="ru-RU" sz="2000" b="1" dirty="0">
              <a:solidFill>
                <a:srgbClr val="0070C0"/>
              </a:solidFill>
              <a:latin typeface="Arial Narrow" pitchFamily="34" charset="0"/>
            </a:endParaRPr>
          </a:p>
          <a:p>
            <a:pPr marL="1524000" indent="-1524000"/>
            <a:r>
              <a:rPr lang="ru-RU" sz="2000" b="1" dirty="0">
                <a:solidFill>
                  <a:srgbClr val="0070C0"/>
                </a:solidFill>
                <a:latin typeface="Arial Narrow" pitchFamily="34" charset="0"/>
              </a:rPr>
              <a:t>Буланова С. «Математика в </a:t>
            </a:r>
            <a:r>
              <a:rPr lang="ru-RU" sz="2000" b="1" dirty="0" smtClean="0">
                <a:solidFill>
                  <a:srgbClr val="0070C0"/>
                </a:solidFill>
                <a:latin typeface="Arial Narrow" pitchFamily="34" charset="0"/>
              </a:rPr>
              <a:t>стихах»   М </a:t>
            </a:r>
            <a:r>
              <a:rPr lang="ru-RU" sz="2000" b="1" dirty="0">
                <a:solidFill>
                  <a:srgbClr val="0070C0"/>
                </a:solidFill>
                <a:latin typeface="Arial Narrow" pitchFamily="34" charset="0"/>
              </a:rPr>
              <a:t>1980         </a:t>
            </a:r>
            <a:endParaRPr lang="ru-RU" sz="2000" b="1" dirty="0" smtClean="0">
              <a:solidFill>
                <a:srgbClr val="0070C0"/>
              </a:solidFill>
              <a:latin typeface="Arial Narrow" pitchFamily="34" charset="0"/>
            </a:endParaRPr>
          </a:p>
          <a:p>
            <a:pPr marL="1524000" indent="-1524000"/>
            <a:r>
              <a:rPr lang="ru-RU" sz="2000" b="1" dirty="0" smtClean="0">
                <a:solidFill>
                  <a:srgbClr val="0070C0"/>
                </a:solidFill>
                <a:latin typeface="Arial Narrow" pitchFamily="34" charset="0"/>
              </a:rPr>
              <a:t> </a:t>
            </a:r>
            <a:r>
              <a:rPr lang="ru-RU" sz="2000" b="1" dirty="0">
                <a:solidFill>
                  <a:srgbClr val="0070C0"/>
                </a:solidFill>
                <a:latin typeface="Arial Narrow" pitchFamily="34" charset="0"/>
              </a:rPr>
              <a:t>«Сказки русских писателей</a:t>
            </a:r>
            <a:r>
              <a:rPr lang="ru-RU" sz="2000" b="1" dirty="0" smtClean="0">
                <a:solidFill>
                  <a:srgbClr val="0070C0"/>
                </a:solidFill>
                <a:latin typeface="Arial Narrow" pitchFamily="34" charset="0"/>
              </a:rPr>
              <a:t>»</a:t>
            </a:r>
            <a:endParaRPr lang="ru-RU" sz="2000" b="1" dirty="0">
              <a:solidFill>
                <a:srgbClr val="0070C0"/>
              </a:solidFill>
              <a:latin typeface="Arial Narrow" pitchFamily="34" charset="0"/>
            </a:endParaRPr>
          </a:p>
          <a:p>
            <a:pPr marL="1524000" indent="-1524000"/>
            <a:r>
              <a:rPr lang="ru-RU" sz="2000" b="1" dirty="0" err="1">
                <a:solidFill>
                  <a:srgbClr val="0070C0"/>
                </a:solidFill>
                <a:latin typeface="Arial Narrow" pitchFamily="34" charset="0"/>
              </a:rPr>
              <a:t>Таттар</a:t>
            </a:r>
            <a:r>
              <a:rPr lang="ru-RU" sz="2000" b="1" dirty="0">
                <a:solidFill>
                  <a:srgbClr val="0070C0"/>
                </a:solidFill>
                <a:latin typeface="Arial Narrow" pitchFamily="34" charset="0"/>
              </a:rPr>
              <a:t> Г.В.  «Что такое. Кто такой</a:t>
            </a:r>
            <a:r>
              <a:rPr lang="ru-RU" sz="2000" b="1" dirty="0" smtClean="0">
                <a:solidFill>
                  <a:srgbClr val="0070C0"/>
                </a:solidFill>
                <a:latin typeface="Arial Narrow" pitchFamily="34" charset="0"/>
              </a:rPr>
              <a:t>»</a:t>
            </a:r>
            <a:endParaRPr lang="ru-RU" sz="2000" b="1" dirty="0">
              <a:solidFill>
                <a:srgbClr val="0070C0"/>
              </a:solidFill>
              <a:latin typeface="Arial Narrow" pitchFamily="34" charset="0"/>
            </a:endParaRPr>
          </a:p>
          <a:p>
            <a:pPr marL="1524000" indent="-1524000"/>
            <a:r>
              <a:rPr lang="ru-RU" sz="2000" b="1" dirty="0">
                <a:solidFill>
                  <a:srgbClr val="0070C0"/>
                </a:solidFill>
                <a:latin typeface="Arial Narrow" pitchFamily="34" charset="0"/>
              </a:rPr>
              <a:t>Багрова Л.А.  «Издание для детей и юношества»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28794" y="714356"/>
            <a:ext cx="48061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ial Narrow" pitchFamily="34" charset="0"/>
              </a:rPr>
              <a:t>ИСПОЛЬЗУЕМЫЕ ИСТОЧНИКИ:</a:t>
            </a:r>
            <a:endParaRPr lang="ru-RU" sz="28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4429132"/>
            <a:ext cx="6987810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5400" b="1" dirty="0" smtClean="0">
                <a:ln/>
                <a:solidFill>
                  <a:schemeClr val="accent3"/>
                </a:solidFill>
              </a:rPr>
              <a:t>Спасибо за внимание!</a:t>
            </a:r>
            <a:endParaRPr lang="ru-RU" sz="54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28673" name="Picture 1" descr="D:\Мои документы\1.Рая\Картинки\b1accebf05a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428604"/>
            <a:ext cx="5286412" cy="386436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571612"/>
            <a:ext cx="364332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Сидят рыбаки,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Стерегут поплавки.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Рыбак Корней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Поймал трех окуней,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Рыбак </a:t>
            </a:r>
            <a:r>
              <a:rPr lang="ru-RU" sz="2400" b="1" dirty="0" err="1" smtClean="0">
                <a:latin typeface="Arial" pitchFamily="34" charset="0"/>
                <a:cs typeface="Arial" pitchFamily="34" charset="0"/>
              </a:rPr>
              <a:t>Евсей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–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Четырёх карасей.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Сколько рыб рыбаки</a:t>
            </a: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Натаскали из реки?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500042"/>
            <a:ext cx="27905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ЗАГАДКА: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gradFill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642910" y="4572008"/>
            <a:ext cx="2214578" cy="1880327"/>
            <a:chOff x="4929190" y="3214686"/>
            <a:chExt cx="2214578" cy="1880327"/>
          </a:xfrm>
        </p:grpSpPr>
        <p:pic>
          <p:nvPicPr>
            <p:cNvPr id="27652" name="Picture 4" descr="http://im4-tub-ru.yandex.net/i?id=88128309-11-72&amp;n=2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929190" y="3643314"/>
              <a:ext cx="1071570" cy="737319"/>
            </a:xfrm>
            <a:prstGeom prst="rect">
              <a:avLst/>
            </a:prstGeom>
            <a:noFill/>
          </p:spPr>
        </p:pic>
        <p:pic>
          <p:nvPicPr>
            <p:cNvPr id="9" name="Picture 4" descr="http://im4-tub-ru.yandex.net/i?id=88128309-11-72&amp;n=2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715008" y="3214686"/>
              <a:ext cx="1071570" cy="737319"/>
            </a:xfrm>
            <a:prstGeom prst="rect">
              <a:avLst/>
            </a:prstGeom>
            <a:noFill/>
          </p:spPr>
        </p:pic>
        <p:pic>
          <p:nvPicPr>
            <p:cNvPr id="10" name="Picture 4" descr="http://im4-tub-ru.yandex.net/i?id=88128309-11-72&amp;n=2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57818" y="4357694"/>
              <a:ext cx="1071570" cy="737319"/>
            </a:xfrm>
            <a:prstGeom prst="rect">
              <a:avLst/>
            </a:prstGeom>
            <a:noFill/>
          </p:spPr>
        </p:pic>
        <p:pic>
          <p:nvPicPr>
            <p:cNvPr id="11" name="Picture 4" descr="http://im4-tub-ru.yandex.net/i?id=88128309-11-72&amp;n=2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72198" y="3857628"/>
              <a:ext cx="1071570" cy="737319"/>
            </a:xfrm>
            <a:prstGeom prst="rect">
              <a:avLst/>
            </a:prstGeom>
            <a:noFill/>
          </p:spPr>
        </p:pic>
      </p:grpSp>
      <p:pic>
        <p:nvPicPr>
          <p:cNvPr id="18" name="Picture 2" descr="D:\Мои документы\1.Рая\Картинки\b1accebf05a5.jpg"/>
          <p:cNvPicPr>
            <a:picLocks noChangeAspect="1" noChangeArrowheads="1"/>
          </p:cNvPicPr>
          <p:nvPr/>
        </p:nvPicPr>
        <p:blipFill>
          <a:blip r:embed="rId3" cstate="print"/>
          <a:srcRect l="75941" t="36830" r="3437" b="28970"/>
          <a:stretch>
            <a:fillRect/>
          </a:stretch>
        </p:blipFill>
        <p:spPr bwMode="auto">
          <a:xfrm>
            <a:off x="4500562" y="285728"/>
            <a:ext cx="4837373" cy="5643602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</p:pic>
      <p:grpSp>
        <p:nvGrpSpPr>
          <p:cNvPr id="14" name="Группа 13"/>
          <p:cNvGrpSpPr/>
          <p:nvPr/>
        </p:nvGrpSpPr>
        <p:grpSpPr>
          <a:xfrm>
            <a:off x="3428992" y="4857760"/>
            <a:ext cx="2071702" cy="1428760"/>
            <a:chOff x="6215074" y="1428736"/>
            <a:chExt cx="2357453" cy="1595758"/>
          </a:xfrm>
        </p:grpSpPr>
        <p:pic>
          <p:nvPicPr>
            <p:cNvPr id="5" name="Picture 2" descr="http://im0-tub-ru.yandex.net/i?id=62584405-60-72&amp;n=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286512" y="2143116"/>
              <a:ext cx="1357322" cy="881378"/>
            </a:xfrm>
            <a:prstGeom prst="rect">
              <a:avLst/>
            </a:prstGeom>
            <a:noFill/>
          </p:spPr>
        </p:pic>
        <p:pic>
          <p:nvPicPr>
            <p:cNvPr id="27650" name="Picture 2" descr="http://im0-tub-ru.yandex.net/i?id=62584405-60-72&amp;n=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215074" y="1428736"/>
              <a:ext cx="1210584" cy="769021"/>
            </a:xfrm>
            <a:prstGeom prst="rect">
              <a:avLst/>
            </a:prstGeom>
            <a:noFill/>
          </p:spPr>
        </p:pic>
        <p:pic>
          <p:nvPicPr>
            <p:cNvPr id="6" name="Picture 2" descr="http://im0-tub-ru.yandex.net/i?id=62584405-60-72&amp;n=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61943" y="1802723"/>
              <a:ext cx="1210584" cy="769021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1785926"/>
            <a:ext cx="407355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Arial Narrow" pitchFamily="34" charset="0"/>
              </a:rPr>
              <a:t>Сколько дней в неделе?</a:t>
            </a:r>
            <a:br>
              <a:rPr lang="ru-RU" sz="2400" b="1" i="1" dirty="0" smtClean="0">
                <a:solidFill>
                  <a:srgbClr val="7030A0"/>
                </a:solidFill>
                <a:latin typeface="Arial Narrow" pitchFamily="34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Arial Narrow" pitchFamily="34" charset="0"/>
              </a:rPr>
              <a:t>Семь. Хорошо известно всем.</a:t>
            </a:r>
            <a:br>
              <a:rPr lang="ru-RU" sz="2400" b="1" i="1" dirty="0" smtClean="0">
                <a:solidFill>
                  <a:srgbClr val="7030A0"/>
                </a:solidFill>
                <a:latin typeface="Arial Narrow" pitchFamily="34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Arial Narrow" pitchFamily="34" charset="0"/>
              </a:rPr>
              <a:t>Друг за дружкою идут,</a:t>
            </a:r>
            <a:br>
              <a:rPr lang="ru-RU" sz="2400" b="1" i="1" dirty="0" smtClean="0">
                <a:solidFill>
                  <a:srgbClr val="7030A0"/>
                </a:solidFill>
                <a:latin typeface="Arial Narrow" pitchFamily="34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Arial Narrow" pitchFamily="34" charset="0"/>
              </a:rPr>
              <a:t>Всех по-разному зовут.</a:t>
            </a:r>
            <a:r>
              <a:rPr lang="ru-RU" sz="2400" b="1" i="1" dirty="0" smtClean="0">
                <a:latin typeface="Arial Narrow" pitchFamily="34" charset="0"/>
              </a:rPr>
              <a:t/>
            </a:r>
            <a:br>
              <a:rPr lang="ru-RU" sz="2400" b="1" i="1" dirty="0" smtClean="0">
                <a:latin typeface="Arial Narrow" pitchFamily="34" charset="0"/>
              </a:rPr>
            </a:br>
            <a:endParaRPr lang="ru-RU" sz="2400" b="1" i="1" dirty="0">
              <a:latin typeface="Arial Narrow" pitchFamily="34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4286248" y="4500570"/>
            <a:ext cx="435771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Arial Narrow" pitchFamily="34" charset="0"/>
              </a:rPr>
              <a:t>К ноткам цифра семь пришла,</a:t>
            </a:r>
            <a:b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Arial Narrow" pitchFamily="34" charset="0"/>
              </a:rPr>
            </a:b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Arial Narrow" pitchFamily="34" charset="0"/>
              </a:rPr>
              <a:t>Семь им звуков принесла.</a:t>
            </a:r>
            <a:b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Arial Narrow" pitchFamily="34" charset="0"/>
              </a:rPr>
            </a:b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Arial Narrow" pitchFamily="34" charset="0"/>
              </a:rPr>
              <a:t>Стали нотки распеваться</a:t>
            </a:r>
            <a:b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Arial Narrow" pitchFamily="34" charset="0"/>
              </a:rPr>
            </a:b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Arial Narrow" pitchFamily="34" charset="0"/>
              </a:rPr>
              <a:t>В звуки стали наряжаться.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47148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0" y="357166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4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СТИХИ, В КОТОРЫХ ВСТРЕЧАЕТСЯ ЧИСЛО 7</a:t>
            </a:r>
            <a:endParaRPr lang="ru-RU" sz="34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D:\Мои документы\1.Рая\Картинки\Дни не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643050"/>
            <a:ext cx="3395699" cy="2000264"/>
          </a:xfrm>
          <a:prstGeom prst="rect">
            <a:avLst/>
          </a:prstGeom>
          <a:noFill/>
        </p:spPr>
      </p:pic>
      <p:pic>
        <p:nvPicPr>
          <p:cNvPr id="10" name="Picture 1" descr="C:\Users\836D~1\AppData\Local\Temp\Rar$DI02.924\matematika_7.gi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928794" y="3500438"/>
            <a:ext cx="1857388" cy="306897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07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57166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4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СТИХИ, В КОТОРЫХ ВСТРЕЧАЕТСЯ ЧИСЛО 7</a:t>
            </a:r>
            <a:endParaRPr lang="ru-RU" sz="34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643050"/>
            <a:ext cx="47149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None/>
            </a:pPr>
            <a:r>
              <a:rPr lang="ru-RU" sz="2400" b="1" i="1" dirty="0" smtClean="0">
                <a:solidFill>
                  <a:srgbClr val="009900"/>
                </a:solidFill>
                <a:latin typeface="Arial Narrow" pitchFamily="34" charset="0"/>
              </a:rPr>
              <a:t>В тёмном небе звёздной ночью</a:t>
            </a:r>
          </a:p>
          <a:p>
            <a:pPr>
              <a:buFontTx/>
              <a:buNone/>
            </a:pPr>
            <a:r>
              <a:rPr lang="ru-RU" sz="2400" b="1" i="1" dirty="0" smtClean="0">
                <a:solidFill>
                  <a:srgbClr val="009900"/>
                </a:solidFill>
                <a:latin typeface="Arial Narrow" pitchFamily="34" charset="0"/>
              </a:rPr>
              <a:t>Я нашёл семь ярких точек.</a:t>
            </a:r>
          </a:p>
          <a:p>
            <a:pPr>
              <a:buFontTx/>
              <a:buNone/>
            </a:pPr>
            <a:r>
              <a:rPr lang="ru-RU" sz="2400" b="1" i="1" dirty="0" smtClean="0">
                <a:solidFill>
                  <a:srgbClr val="009900"/>
                </a:solidFill>
                <a:latin typeface="Arial Narrow" pitchFamily="34" charset="0"/>
              </a:rPr>
              <a:t>Семь горящих глаз нашёл,</a:t>
            </a:r>
          </a:p>
          <a:p>
            <a:pPr>
              <a:buFontTx/>
              <a:buNone/>
            </a:pPr>
            <a:r>
              <a:rPr lang="ru-RU" sz="2400" b="1" i="1" dirty="0" smtClean="0">
                <a:solidFill>
                  <a:srgbClr val="009900"/>
                </a:solidFill>
                <a:latin typeface="Arial Narrow" pitchFamily="34" charset="0"/>
              </a:rPr>
              <a:t>Называется ковшом.</a:t>
            </a:r>
          </a:p>
          <a:p>
            <a:pPr>
              <a:buFontTx/>
              <a:buNone/>
            </a:pPr>
            <a:r>
              <a:rPr lang="ru-RU" sz="2400" b="1" i="1" dirty="0" smtClean="0">
                <a:solidFill>
                  <a:srgbClr val="009900"/>
                </a:solidFill>
                <a:latin typeface="Arial Narrow" pitchFamily="34" charset="0"/>
              </a:rPr>
              <a:t>И Медведицей зовут…</a:t>
            </a:r>
          </a:p>
          <a:p>
            <a:pPr>
              <a:buFontTx/>
              <a:buNone/>
            </a:pPr>
            <a:r>
              <a:rPr lang="ru-RU" sz="2400" b="1" i="1" dirty="0" smtClean="0">
                <a:solidFill>
                  <a:srgbClr val="009900"/>
                </a:solidFill>
                <a:latin typeface="Arial Narrow" pitchFamily="34" charset="0"/>
              </a:rPr>
              <a:t>Не пойму. В чем дело тут!</a:t>
            </a:r>
          </a:p>
        </p:txBody>
      </p:sp>
      <p:pic>
        <p:nvPicPr>
          <p:cNvPr id="8194" name="Picture 2" descr="D:\Мои документы\1.Рая\Картинки\бол медв.jpg"/>
          <p:cNvPicPr>
            <a:picLocks noChangeAspect="1" noChangeArrowheads="1"/>
          </p:cNvPicPr>
          <p:nvPr/>
        </p:nvPicPr>
        <p:blipFill>
          <a:blip r:embed="rId2" cstate="print"/>
          <a:srcRect l="9417" t="29687" r="31507" b="7229"/>
          <a:stretch>
            <a:fillRect/>
          </a:stretch>
        </p:blipFill>
        <p:spPr bwMode="auto">
          <a:xfrm>
            <a:off x="3929058" y="2857496"/>
            <a:ext cx="4929222" cy="372430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42910" y="1928802"/>
            <a:ext cx="5286412" cy="2308324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Волк в этой сказке петь не мог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кузнец ему помог.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Дверь тогда распахнулась 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бедой всё обернулось.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Назовите без подсказки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 названье этой сказки.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1" descr="C:\Users\836D~1\AppData\Local\Temp\Rar$DI00.900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2428868"/>
            <a:ext cx="2916939" cy="385765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000100" y="4786322"/>
            <a:ext cx="46434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9900"/>
                </a:solidFill>
              </a:rPr>
              <a:t>Русская народная сказка</a:t>
            </a:r>
          </a:p>
          <a:p>
            <a:r>
              <a:rPr lang="ru-RU" sz="2800" b="1" dirty="0" smtClean="0">
                <a:solidFill>
                  <a:srgbClr val="009900"/>
                </a:solidFill>
              </a:rPr>
              <a:t>«Волк и семеро козлят»</a:t>
            </a:r>
            <a:endParaRPr lang="ru-RU" sz="2800" b="1" dirty="0">
              <a:solidFill>
                <a:srgbClr val="0099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285728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сказках Цифра Семь живет,</a:t>
            </a:r>
            <a:br>
              <a:rPr lang="ru-RU" sz="3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гости всех детишек ждет.</a:t>
            </a:r>
            <a:endParaRPr lang="ru-RU" sz="2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28596" y="1999110"/>
            <a:ext cx="4071966" cy="2677656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rgbClr val="FF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Понедельник и Среда,</a:t>
            </a:r>
            <a:br>
              <a:rPr lang="ru-RU" sz="2400" b="1" i="1" dirty="0" smtClean="0">
                <a:solidFill>
                  <a:srgbClr val="FF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400" b="1" i="1" dirty="0" smtClean="0">
                <a:solidFill>
                  <a:srgbClr val="FF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Вторник и Суббота –</a:t>
            </a:r>
            <a:br>
              <a:rPr lang="ru-RU" sz="2400" b="1" i="1" dirty="0" smtClean="0">
                <a:solidFill>
                  <a:srgbClr val="FF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400" b="1" i="1" dirty="0" smtClean="0">
                <a:solidFill>
                  <a:srgbClr val="FF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Гномов этих имена</a:t>
            </a:r>
            <a:br>
              <a:rPr lang="ru-RU" sz="2400" b="1" i="1" dirty="0" smtClean="0">
                <a:solidFill>
                  <a:srgbClr val="FF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400" b="1" i="1" dirty="0" smtClean="0">
                <a:solidFill>
                  <a:srgbClr val="FF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Верю, помнит кто-то.</a:t>
            </a:r>
            <a:br>
              <a:rPr lang="ru-RU" sz="2400" b="1" i="1" dirty="0" smtClean="0">
                <a:solidFill>
                  <a:srgbClr val="FF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400" b="1" i="1" dirty="0" smtClean="0">
                <a:solidFill>
                  <a:srgbClr val="FF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 этой сказкою, друзья,</a:t>
            </a:r>
            <a:br>
              <a:rPr lang="ru-RU" sz="2400" b="1" i="1" dirty="0" smtClean="0">
                <a:solidFill>
                  <a:srgbClr val="FF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400" b="1" i="1" dirty="0" smtClean="0">
                <a:solidFill>
                  <a:srgbClr val="FF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Вы давно знакомы,</a:t>
            </a:r>
            <a:br>
              <a:rPr lang="ru-RU" sz="2400" b="1" i="1" dirty="0" smtClean="0">
                <a:solidFill>
                  <a:srgbClr val="FF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400" b="1" i="1" dirty="0" smtClean="0">
                <a:solidFill>
                  <a:srgbClr val="FF0066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Называется она…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85728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сказках Цифра Семь живет,</a:t>
            </a:r>
            <a:br>
              <a:rPr lang="ru-RU" sz="3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гости всех детишек ждет.</a:t>
            </a:r>
            <a:endParaRPr lang="ru-RU" sz="2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00232" y="5643578"/>
            <a:ext cx="48520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9900"/>
                </a:solidFill>
              </a:rPr>
              <a:t>«Белоснежка и семь гномов»</a:t>
            </a:r>
          </a:p>
        </p:txBody>
      </p:sp>
      <p:pic>
        <p:nvPicPr>
          <p:cNvPr id="8" name="Picture 3" descr="D:\Мои документы\1.Рая\Картинки\Новая папка\белоснежка и 7 гномо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0540" y="2643182"/>
            <a:ext cx="3830538" cy="264320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\1.Рая\Картинки\Новая папка\о мертвой цар и 7 бога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000240"/>
            <a:ext cx="4419600" cy="24765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285728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сказках Цифра Семь живет,</a:t>
            </a:r>
            <a:br>
              <a:rPr lang="ru-RU" sz="3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гости всех детишек ждет.</a:t>
            </a:r>
            <a:endParaRPr lang="ru-RU" sz="2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4857760"/>
            <a:ext cx="860460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А.С.Пушкин </a:t>
            </a:r>
          </a:p>
          <a:p>
            <a:pPr algn="ctr"/>
            <a:r>
              <a:rPr lang="ru-RU" sz="28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«Сказка о мертвой царевне и семи богатырях»</a:t>
            </a:r>
            <a:endParaRPr lang="ru-RU" sz="28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\1.Рая\Картинки\Цветик семицвет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2214554"/>
            <a:ext cx="3629028" cy="436347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285728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сказках Цифра Семь живет,</a:t>
            </a:r>
            <a:br>
              <a:rPr lang="ru-RU" sz="3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гости всех детишек ждет.</a:t>
            </a:r>
            <a:endParaRPr lang="ru-RU" sz="2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2857496"/>
            <a:ext cx="490262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В.Катаев </a:t>
            </a:r>
          </a:p>
          <a:p>
            <a:pPr algn="ctr"/>
            <a:r>
              <a:rPr lang="ru-RU" sz="32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«Цветик – </a:t>
            </a:r>
            <a:r>
              <a:rPr lang="ru-RU" sz="3200" b="1" dirty="0" err="1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семицветик</a:t>
            </a:r>
            <a:r>
              <a:rPr lang="ru-RU" sz="32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»</a:t>
            </a:r>
            <a:endParaRPr lang="ru-RU" sz="32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28794" y="5357826"/>
            <a:ext cx="64538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Б. Гримм «Семеро храбрецов»</a:t>
            </a:r>
            <a:endParaRPr lang="ru-RU" sz="32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85728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сказках Цифра Семь живет,</a:t>
            </a:r>
            <a:br>
              <a:rPr lang="ru-RU" sz="3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гости всех детишек ждет.</a:t>
            </a:r>
            <a:endParaRPr lang="ru-RU" sz="2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pic>
        <p:nvPicPr>
          <p:cNvPr id="23553" name="Picture 1" descr="D:\Мои документы\1.Рая\Картинки\семеро храбрецо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643050"/>
            <a:ext cx="5426898" cy="307182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362</TotalTime>
  <Words>381</Words>
  <Application>Microsoft Office PowerPoint</Application>
  <PresentationFormat>Экран (4:3)</PresentationFormat>
  <Paragraphs>84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DNA7 X86</cp:lastModifiedBy>
  <cp:revision>41</cp:revision>
  <dcterms:created xsi:type="dcterms:W3CDTF">2013-02-04T16:30:20Z</dcterms:created>
  <dcterms:modified xsi:type="dcterms:W3CDTF">2013-03-09T11:32:12Z</dcterms:modified>
</cp:coreProperties>
</file>