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8" r:id="rId3"/>
    <p:sldId id="259" r:id="rId4"/>
    <p:sldId id="260" r:id="rId5"/>
    <p:sldId id="261" r:id="rId6"/>
    <p:sldId id="264" r:id="rId7"/>
    <p:sldId id="269" r:id="rId8"/>
    <p:sldId id="265" r:id="rId9"/>
    <p:sldId id="266" r:id="rId10"/>
    <p:sldId id="267" r:id="rId11"/>
    <p:sldId id="268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33" autoAdjust="0"/>
    <p:restoredTop sz="94660"/>
  </p:normalViewPr>
  <p:slideViewPr>
    <p:cSldViewPr>
      <p:cViewPr varScale="1">
        <p:scale>
          <a:sx n="68" d="100"/>
          <a:sy n="68" d="100"/>
        </p:scale>
        <p:origin x="-600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http://lossofsoul.com/DEPRESSION/picters/istarii4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Нестабильные люди чувствуют, как гибнут леса в Бразилии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-104775" y="0"/>
            <a:ext cx="9248775" cy="70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23528" y="4509120"/>
            <a:ext cx="88204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</a:rPr>
              <a:t>КОГДА РЕБЁНОК НУЖДАЕТСЯ</a:t>
            </a:r>
          </a:p>
          <a:p>
            <a:pPr algn="ctr"/>
            <a:r>
              <a:rPr lang="ru-RU" sz="4800" b="1" dirty="0" smtClean="0">
                <a:solidFill>
                  <a:schemeClr val="bg1"/>
                </a:solidFill>
              </a:rPr>
              <a:t> В ВАШЕЙ ПОМОЩИ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_1365168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-144015" y="0"/>
            <a:ext cx="9327372" cy="7029400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5004048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Подросток должен помнить о  том, что в трудной жизненной ситуации он может </a:t>
            </a:r>
          </a:p>
          <a:p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обратиться к людям, которым доверяет:</a:t>
            </a:r>
          </a:p>
          <a:p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родителям, классному руководителю, психологу.</a:t>
            </a:r>
            <a:endParaRPr lang="ru-RU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 descr="26-93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80672" y="980728"/>
            <a:ext cx="4263328" cy="532859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_1365168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327372" cy="7029400"/>
          </a:xfrm>
        </p:spPr>
      </p:pic>
      <p:pic>
        <p:nvPicPr>
          <p:cNvPr id="5" name="Рисунок 1" descr="мама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28812"/>
            <a:ext cx="3211513" cy="48424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9050">
            <a:solidFill>
              <a:srgbClr val="0000FF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79512" y="476672"/>
            <a:ext cx="431041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Гармония </a:t>
            </a:r>
            <a:r>
              <a:rPr lang="ru-RU" sz="40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40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семье</a:t>
            </a:r>
            <a:endParaRPr lang="ru-RU" sz="4000" b="1" u="sng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3" descr="семья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0"/>
            <a:ext cx="4000500" cy="2714625"/>
          </a:xfrm>
          <a:prstGeom prst="rect">
            <a:avLst/>
          </a:prstGeom>
          <a:ln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3419872" y="2703016"/>
            <a:ext cx="572412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Гармоничные отношения в семье, предполагающие создание и сохранение теплых и доверительных отношений с ребенком.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Правила: </a:t>
            </a:r>
          </a:p>
          <a:p>
            <a:r>
              <a:rPr lang="ru-RU" sz="3200" b="1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«Глаза в  глаза»,</a:t>
            </a:r>
          </a:p>
          <a:p>
            <a:r>
              <a:rPr lang="ru-RU" sz="3200" b="1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«Чудо прикосновения»,</a:t>
            </a:r>
          </a:p>
          <a:p>
            <a:r>
              <a:rPr lang="ru-RU" sz="3200" b="1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«Безраздельное внимание».</a:t>
            </a:r>
            <a:endParaRPr lang="ru-RU" sz="3200" b="1" dirty="0">
              <a:ln>
                <a:solidFill>
                  <a:schemeClr val="bg1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_1365168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-144015" y="0"/>
            <a:ext cx="9327372" cy="7029400"/>
          </a:xfrm>
        </p:spPr>
      </p:pic>
      <p:pic>
        <p:nvPicPr>
          <p:cNvPr id="5" name="Picture 4" descr="ba1721122ba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24544" y="-387424"/>
            <a:ext cx="9793088" cy="75041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rgbClr val="C00000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467544" y="1196752"/>
            <a:ext cx="9144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Жизнь – это шанс,  не упусти   его!</a:t>
            </a:r>
            <a:b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Жизнь – это мечта,  осуществи её! </a:t>
            </a:r>
            <a:b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Жизнь – это любовь, так люби!</a:t>
            </a:r>
            <a:b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Жизнь – это долг,  исполни его! </a:t>
            </a:r>
            <a:b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Жизнь – это счастье,  сотвори его сам! </a:t>
            </a:r>
            <a:b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Жизнь  прекрасна…Не разрушай её!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Содержимое 3" descr="f_1365168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-144015" y="0"/>
            <a:ext cx="9327372" cy="7029400"/>
          </a:xfrm>
        </p:spPr>
      </p:pic>
      <p:pic>
        <p:nvPicPr>
          <p:cNvPr id="5" name="Picture 5" descr="Статистика самоубийст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80528" y="-121278"/>
            <a:ext cx="9505056" cy="723936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79512" y="404664"/>
            <a:ext cx="69127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От самоубийств ежегодно погибает около 2800 детей и подростков в  возрасте от 5 до 19 лет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_1365168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-144015" y="0"/>
            <a:ext cx="9327372" cy="7029400"/>
          </a:xfrm>
        </p:spPr>
      </p:pic>
      <p:pic>
        <p:nvPicPr>
          <p:cNvPr id="5" name="Содержимое 5" descr="b93f143-image0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57166"/>
            <a:ext cx="4139952" cy="35004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Содержимое 3" descr="http://dantri4.vcmedia.vn/CnWngohd7OmCXXrgAyMG/Image/2011/06/090811mecon_2eacf.jpg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4283968" y="260648"/>
            <a:ext cx="4860032" cy="37398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179512" y="4549676"/>
            <a:ext cx="89644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В 80% случаев суицидальное поведение в детско-подростковом возрасте обусловлено внутрисемейными конфликтами. </a:t>
            </a:r>
            <a:endParaRPr lang="ru-RU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_1365168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-144015" y="0"/>
            <a:ext cx="9327372" cy="7029400"/>
          </a:xfrm>
        </p:spPr>
      </p:pic>
      <p:pic>
        <p:nvPicPr>
          <p:cNvPr id="5" name="Picture 4" descr="фото 6"/>
          <p:cNvPicPr>
            <a:picLocks noChangeAspect="1" noChangeArrowheads="1"/>
          </p:cNvPicPr>
          <p:nvPr/>
        </p:nvPicPr>
        <p:blipFill>
          <a:blip r:embed="rId3" cstate="print"/>
          <a:srcRect l="42857"/>
          <a:stretch>
            <a:fillRect/>
          </a:stretch>
        </p:blipFill>
        <p:spPr bwMode="auto">
          <a:xfrm>
            <a:off x="6429388" y="500042"/>
            <a:ext cx="2714612" cy="59732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TextBox 7"/>
          <p:cNvSpPr txBox="1"/>
          <p:nvPr/>
        </p:nvSpPr>
        <p:spPr>
          <a:xfrm>
            <a:off x="0" y="0"/>
            <a:ext cx="6786578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u="sng" dirty="0" smtClean="0">
                <a:solidFill>
                  <a:schemeClr val="bg1"/>
                </a:solidFill>
              </a:rPr>
              <a:t>Факторами, подталкивающими подростка к самоубийству,  </a:t>
            </a:r>
            <a:endParaRPr lang="ru-RU" sz="3200" b="1" i="1" dirty="0" smtClean="0">
              <a:solidFill>
                <a:schemeClr val="bg1"/>
              </a:solidFill>
            </a:endParaRPr>
          </a:p>
          <a:p>
            <a:pPr algn="ctr"/>
            <a:r>
              <a:rPr lang="ru-RU" sz="3200" b="1" i="1" u="sng" dirty="0" smtClean="0">
                <a:solidFill>
                  <a:schemeClr val="bg1"/>
                </a:solidFill>
              </a:rPr>
              <a:t>могут быть:</a:t>
            </a:r>
            <a:endParaRPr lang="ru-RU" sz="3200" b="1" i="1" dirty="0" smtClean="0">
              <a:solidFill>
                <a:schemeClr val="bg1"/>
              </a:solidFill>
            </a:endParaRPr>
          </a:p>
          <a:p>
            <a:pPr lvl="0">
              <a:lnSpc>
                <a:spcPct val="150000"/>
              </a:lnSpc>
              <a:buFont typeface="Wingdings" pitchFamily="2" charset="2"/>
              <a:buChar char="q"/>
            </a:pPr>
            <a:r>
              <a:rPr lang="ru-RU" sz="2800" b="1" dirty="0" smtClean="0">
                <a:solidFill>
                  <a:schemeClr val="bg1"/>
                </a:solidFill>
              </a:rPr>
              <a:t> Внутрисемейные конфликты.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q"/>
            </a:pPr>
            <a:r>
              <a:rPr lang="ru-RU" sz="2800" b="1" dirty="0" smtClean="0">
                <a:solidFill>
                  <a:schemeClr val="bg1"/>
                </a:solidFill>
              </a:rPr>
              <a:t> Конфликты в школе.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q"/>
            </a:pPr>
            <a:r>
              <a:rPr lang="ru-RU" sz="2800" b="1" dirty="0" smtClean="0">
                <a:solidFill>
                  <a:schemeClr val="bg1"/>
                </a:solidFill>
              </a:rPr>
              <a:t> Несчастная или безответная любовь.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q"/>
            </a:pPr>
            <a:r>
              <a:rPr lang="ru-RU" sz="2800" b="1" dirty="0" smtClean="0">
                <a:solidFill>
                  <a:schemeClr val="bg1"/>
                </a:solidFill>
              </a:rPr>
              <a:t> Материально-бытовые   трудности.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q"/>
            </a:pPr>
            <a:r>
              <a:rPr lang="ru-RU" sz="2800" b="1" dirty="0" smtClean="0">
                <a:solidFill>
                  <a:schemeClr val="bg1"/>
                </a:solidFill>
              </a:rPr>
              <a:t> Депрессивное   состояние   и психическое   расстройство.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q"/>
            </a:pPr>
            <a:r>
              <a:rPr lang="ru-RU" sz="2800" b="1" dirty="0" smtClean="0">
                <a:solidFill>
                  <a:schemeClr val="bg1"/>
                </a:solidFill>
              </a:rPr>
              <a:t> Генетические     факторы.    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q"/>
            </a:pPr>
            <a:r>
              <a:rPr lang="ru-RU" sz="2800" b="1" dirty="0" smtClean="0">
                <a:solidFill>
                  <a:schemeClr val="bg1"/>
                </a:solidFill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</a:rPr>
              <a:t>Подражание кумирам</a:t>
            </a:r>
            <a:endParaRPr lang="ru-RU" sz="2800" b="1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_1365168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-144015" y="0"/>
            <a:ext cx="9288015" cy="7029400"/>
          </a:xfrm>
        </p:spPr>
      </p:pic>
      <p:sp>
        <p:nvSpPr>
          <p:cNvPr id="10" name="TextBox 9"/>
          <p:cNvSpPr txBox="1"/>
          <p:nvPr/>
        </p:nvSpPr>
        <p:spPr>
          <a:xfrm>
            <a:off x="3923928" y="25360"/>
            <a:ext cx="5220072" cy="683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endParaRPr lang="ru-RU" sz="2800" b="1" u="sng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lvl="0">
              <a:buFont typeface="Wingdings" pitchFamily="2" charset="2"/>
              <a:buChar char="q"/>
            </a:pPr>
            <a:r>
              <a:rPr lang="ru-RU" sz="2800" b="1" i="1" dirty="0" smtClean="0">
                <a:solidFill>
                  <a:schemeClr val="bg1"/>
                </a:solidFill>
              </a:rPr>
              <a:t>Грусть, тоскливое выражение лица, раздражительность.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 lvl="0">
              <a:buFont typeface="Wingdings" pitchFamily="2" charset="2"/>
              <a:buChar char="q"/>
            </a:pPr>
            <a:r>
              <a:rPr lang="ru-RU" sz="2800" b="1" i="1" dirty="0" smtClean="0">
                <a:solidFill>
                  <a:schemeClr val="bg1"/>
                </a:solidFill>
              </a:rPr>
              <a:t>Безразличное или враждебное отношение к окружающим.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 lvl="0">
              <a:buFont typeface="Wingdings" pitchFamily="2" charset="2"/>
              <a:buChar char="q"/>
            </a:pPr>
            <a:r>
              <a:rPr lang="ru-RU" sz="2800" b="1" i="1" dirty="0" smtClean="0">
                <a:solidFill>
                  <a:schemeClr val="bg1"/>
                </a:solidFill>
              </a:rPr>
              <a:t>Ощущения отчаяния, беспричинный страх, тревога. 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 lvl="0">
              <a:buFont typeface="Wingdings" pitchFamily="2" charset="2"/>
              <a:buChar char="q"/>
            </a:pPr>
            <a:r>
              <a:rPr lang="ru-RU" sz="2800" b="1" i="1" dirty="0" smtClean="0">
                <a:solidFill>
                  <a:schemeClr val="bg1"/>
                </a:solidFill>
              </a:rPr>
              <a:t>Потеря </a:t>
            </a:r>
            <a:r>
              <a:rPr lang="ru-RU" sz="2800" b="1" i="1" dirty="0" smtClean="0">
                <a:solidFill>
                  <a:schemeClr val="bg1"/>
                </a:solidFill>
              </a:rPr>
              <a:t>интереса к привычным видам деятельности.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 lvl="0">
              <a:buFont typeface="Wingdings" pitchFamily="2" charset="2"/>
              <a:buChar char="q"/>
            </a:pPr>
            <a:r>
              <a:rPr lang="ru-RU" sz="2800" b="1" i="1" dirty="0" smtClean="0">
                <a:solidFill>
                  <a:schemeClr val="bg1"/>
                </a:solidFill>
              </a:rPr>
              <a:t>Необъяснимые или часто повторяющиеся исчезновения из дома и прогулы в школе. Снижение успеваемости.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7" name="Picture 6" descr="фото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80528" y="2852936"/>
            <a:ext cx="4104456" cy="417646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0" y="404664"/>
            <a:ext cx="377991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u="sng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Эмоционально-психологические изменения: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_1365168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-144015" y="0"/>
            <a:ext cx="9327372" cy="7029400"/>
          </a:xfrm>
        </p:spPr>
      </p:pic>
      <p:sp>
        <p:nvSpPr>
          <p:cNvPr id="5" name="TextBox 4"/>
          <p:cNvSpPr txBox="1"/>
          <p:nvPr/>
        </p:nvSpPr>
        <p:spPr>
          <a:xfrm>
            <a:off x="-180528" y="0"/>
            <a:ext cx="9324528" cy="7848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solidFill>
                  <a:schemeClr val="bg2"/>
                </a:solidFill>
              </a:rPr>
              <a:t>Изменения внешнего вида и поведения:</a:t>
            </a:r>
          </a:p>
          <a:p>
            <a:pPr lvl="0">
              <a:buFont typeface="Wingdings" pitchFamily="2" charset="2"/>
              <a:buChar char="q"/>
            </a:pPr>
            <a:r>
              <a:rPr lang="ru-RU" sz="2800" b="1" i="1" dirty="0" smtClean="0">
                <a:solidFill>
                  <a:schemeClr val="bg1"/>
                </a:solidFill>
              </a:rPr>
              <a:t>Неопрятный внешний вид, угрюмость и оцепенение во взгляде. </a:t>
            </a:r>
          </a:p>
          <a:p>
            <a:pPr lvl="0">
              <a:buFont typeface="Wingdings" pitchFamily="2" charset="2"/>
              <a:buChar char="q"/>
            </a:pPr>
            <a:r>
              <a:rPr lang="ru-RU" sz="2800" b="1" i="1" dirty="0" smtClean="0">
                <a:solidFill>
                  <a:schemeClr val="bg1"/>
                </a:solidFill>
              </a:rPr>
              <a:t>Причитания, склонность к нытью, ворчливость.</a:t>
            </a:r>
          </a:p>
          <a:p>
            <a:pPr lvl="0">
              <a:buFont typeface="Wingdings" pitchFamily="2" charset="2"/>
              <a:buChar char="q"/>
            </a:pPr>
            <a:r>
              <a:rPr lang="ru-RU" sz="2800" b="1" i="1" dirty="0" smtClean="0">
                <a:solidFill>
                  <a:schemeClr val="bg1"/>
                </a:solidFill>
              </a:rPr>
              <a:t>Приведение своих дел в порядок, тщательная уборка в комнате, сбор и сортировка фотографий в альбоме, особенно, если ребенок никогда ранее этого не делал.</a:t>
            </a:r>
          </a:p>
          <a:p>
            <a:pPr lvl="0">
              <a:buFont typeface="Wingdings" pitchFamily="2" charset="2"/>
              <a:buChar char="q"/>
            </a:pPr>
            <a:r>
              <a:rPr lang="ru-RU" sz="2800" b="1" i="1" dirty="0" smtClean="0">
                <a:solidFill>
                  <a:schemeClr val="bg1"/>
                </a:solidFill>
              </a:rPr>
              <a:t>Раздача личных вещей, особенно нужных и очень любимых.</a:t>
            </a:r>
          </a:p>
          <a:p>
            <a:pPr lvl="0">
              <a:buFont typeface="Wingdings" pitchFamily="2" charset="2"/>
              <a:buChar char="q"/>
            </a:pPr>
            <a:r>
              <a:rPr lang="ru-RU" sz="2800" b="1" i="1" dirty="0" smtClean="0">
                <a:solidFill>
                  <a:schemeClr val="bg1"/>
                </a:solidFill>
              </a:rPr>
              <a:t>Уменьшение или увеличение массы тела, потеря аппетита или переедание.</a:t>
            </a:r>
          </a:p>
          <a:p>
            <a:pPr lvl="0">
              <a:buFont typeface="Wingdings" pitchFamily="2" charset="2"/>
              <a:buChar char="q"/>
            </a:pPr>
            <a:r>
              <a:rPr lang="ru-RU" sz="2800" b="1" i="1" dirty="0" smtClean="0">
                <a:solidFill>
                  <a:schemeClr val="bg1"/>
                </a:solidFill>
              </a:rPr>
              <a:t>Плохое поведение в школе.</a:t>
            </a:r>
          </a:p>
          <a:p>
            <a:pPr>
              <a:buFont typeface="Wingdings" pitchFamily="2" charset="2"/>
              <a:buChar char="q"/>
            </a:pPr>
            <a:r>
              <a:rPr lang="ru-RU" sz="2800" b="1" i="1" dirty="0" smtClean="0">
                <a:solidFill>
                  <a:schemeClr val="bg1"/>
                </a:solidFill>
              </a:rPr>
              <a:t>Инциденты с вовлечением правоохранительных органов, участие в драках и беспорядках. </a:t>
            </a:r>
          </a:p>
          <a:p>
            <a:pPr>
              <a:buFont typeface="Wingdings" pitchFamily="2" charset="2"/>
              <a:buChar char="q"/>
            </a:pPr>
            <a:r>
              <a:rPr lang="ru-RU" sz="2800" b="1" i="1" dirty="0" smtClean="0">
                <a:solidFill>
                  <a:schemeClr val="bg2"/>
                </a:solidFill>
              </a:rPr>
              <a:t>Рассуждения об утрате смысла жизни, прямые или косвенные намеки о намерении покончить с собой.</a:t>
            </a:r>
            <a:endParaRPr lang="ru-RU" sz="2800" b="1" dirty="0" smtClean="0">
              <a:solidFill>
                <a:schemeClr val="bg2"/>
              </a:solidFill>
            </a:endParaRPr>
          </a:p>
          <a:p>
            <a:pPr lvl="0">
              <a:buFont typeface="Wingdings" pitchFamily="2" charset="2"/>
              <a:buChar char="q"/>
            </a:pPr>
            <a:endParaRPr lang="ru-RU" sz="2800" b="1" dirty="0" smtClean="0">
              <a:solidFill>
                <a:schemeClr val="bg1"/>
              </a:solidFill>
            </a:endParaRPr>
          </a:p>
          <a:p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_1365168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-183372" y="0"/>
            <a:ext cx="9327372" cy="7029400"/>
          </a:xfrm>
        </p:spPr>
      </p:pic>
      <p:sp>
        <p:nvSpPr>
          <p:cNvPr id="5" name="Прямоугольник 4"/>
          <p:cNvSpPr/>
          <p:nvPr/>
        </p:nvSpPr>
        <p:spPr>
          <a:xfrm>
            <a:off x="827584" y="332656"/>
            <a:ext cx="732816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 предотвратить суицид?</a:t>
            </a:r>
            <a:endParaRPr lang="ru-RU" sz="4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1" descr="выход всегда есть.jpg"/>
          <p:cNvPicPr>
            <a:picLocks noChangeAspect="1"/>
          </p:cNvPicPr>
          <p:nvPr/>
        </p:nvPicPr>
        <p:blipFill>
          <a:blip r:embed="rId3" cstate="print"/>
          <a:srcRect b="10198"/>
          <a:stretch>
            <a:fillRect/>
          </a:stretch>
        </p:blipFill>
        <p:spPr bwMode="auto">
          <a:xfrm>
            <a:off x="1259632" y="1124744"/>
            <a:ext cx="6480720" cy="3744416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0" y="5013176"/>
            <a:ext cx="8820472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Сформировать у подростка четкую установку:</a:t>
            </a:r>
          </a:p>
          <a:p>
            <a:pPr algn="ctr"/>
            <a:r>
              <a:rPr lang="ru-RU" sz="3600" b="1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«Из любой трудной жизненной ситуации можно найти выход»</a:t>
            </a:r>
            <a:endParaRPr lang="ru-RU" sz="3600" dirty="0">
              <a:ln>
                <a:solidFill>
                  <a:schemeClr val="bg1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_1365168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-183372" y="0"/>
            <a:ext cx="9327372" cy="7029400"/>
          </a:xfrm>
        </p:spPr>
      </p:pic>
      <p:pic>
        <p:nvPicPr>
          <p:cNvPr id="5" name="Рисунок 1" descr="улыбка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3056" y="0"/>
            <a:ext cx="5370944" cy="70670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rgbClr val="CC3300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0" y="1484784"/>
            <a:ext cx="370790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Воспитывать у подростков позитивный взгляд на все аспекты жизни</a:t>
            </a:r>
            <a:endParaRPr lang="ru-RU" sz="4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_1365168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-144015" y="0"/>
            <a:ext cx="9327372" cy="7029400"/>
          </a:xfrm>
        </p:spPr>
      </p:pic>
      <p:pic>
        <p:nvPicPr>
          <p:cNvPr id="5" name="Рисунок 4" descr="спорт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714750"/>
            <a:ext cx="3357563" cy="31432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скрип ключ.jpe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285728"/>
            <a:ext cx="2428874" cy="2000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вышивка крестом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5856" y="188640"/>
            <a:ext cx="2028626" cy="19953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иск жив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34" y="285728"/>
            <a:ext cx="1643074" cy="20717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2" descr="пара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08104" y="3714729"/>
            <a:ext cx="2928959" cy="31432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467544" y="2348880"/>
            <a:ext cx="74888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Вовлекать  подростков </a:t>
            </a:r>
          </a:p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полезные виды деятельности.</a:t>
            </a:r>
            <a:endParaRPr lang="ru-RU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338</Words>
  <Application>Microsoft Office PowerPoint</Application>
  <PresentationFormat>Экран (4:3)</PresentationFormat>
  <Paragraphs>46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катя</dc:creator>
  <cp:lastModifiedBy>катя</cp:lastModifiedBy>
  <cp:revision>35</cp:revision>
  <dcterms:created xsi:type="dcterms:W3CDTF">2013-04-24T06:07:28Z</dcterms:created>
  <dcterms:modified xsi:type="dcterms:W3CDTF">2013-04-24T12:06:57Z</dcterms:modified>
</cp:coreProperties>
</file>