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82" r:id="rId2"/>
    <p:sldId id="270" r:id="rId3"/>
    <p:sldId id="280" r:id="rId4"/>
    <p:sldId id="283" r:id="rId5"/>
    <p:sldId id="260" r:id="rId6"/>
    <p:sldId id="261" r:id="rId7"/>
    <p:sldId id="262" r:id="rId8"/>
    <p:sldId id="273" r:id="rId9"/>
    <p:sldId id="263" r:id="rId10"/>
    <p:sldId id="264" r:id="rId11"/>
    <p:sldId id="265" r:id="rId12"/>
    <p:sldId id="266" r:id="rId13"/>
    <p:sldId id="284" r:id="rId14"/>
    <p:sldId id="267" r:id="rId15"/>
    <p:sldId id="285" r:id="rId16"/>
    <p:sldId id="268" r:id="rId17"/>
    <p:sldId id="286" r:id="rId18"/>
    <p:sldId id="269" r:id="rId19"/>
    <p:sldId id="287" r:id="rId20"/>
    <p:sldId id="276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702" y="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hPercent val="79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rgbClr val="FF0000"/>
          </a:solidFill>
          <a:prstDash val="solid"/>
        </a:ln>
      </c:spPr>
    </c:sideWall>
    <c:backWall>
      <c:spPr>
        <a:noFill/>
        <a:ln w="12700">
          <a:solidFill>
            <a:srgbClr val="FF000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7856166274391125"/>
          <c:y val="7.8651630883248655E-2"/>
          <c:w val="0.80309761764110321"/>
          <c:h val="0.65243753723993791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 всегда</c:v>
                </c:pt>
              </c:strCache>
            </c:strRef>
          </c:tx>
          <c:cat>
            <c:strRef>
              <c:f>Sheet1!$B$1:$G$1</c:f>
              <c:strCache>
                <c:ptCount val="6"/>
                <c:pt idx="0">
                  <c:v> </c:v>
                </c:pt>
                <c:pt idx="1">
                  <c:v> </c:v>
                </c:pt>
                <c:pt idx="2">
                  <c:v> </c:v>
                </c:pt>
                <c:pt idx="3">
                  <c:v> </c:v>
                </c:pt>
                <c:pt idx="4">
                  <c:v> </c:v>
                </c:pt>
                <c:pt idx="5">
                  <c:v> </c:v>
                </c:pt>
              </c:strCache>
            </c:strRef>
          </c:cat>
          <c:val>
            <c:numRef>
              <c:f>Sheet1!$B$2:$G$2</c:f>
              <c:numCache>
                <c:formatCode>General</c:formatCode>
                <c:ptCount val="6"/>
                <c:pt idx="0">
                  <c:v>37.5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никогда</c:v>
                </c:pt>
              </c:strCache>
            </c:strRef>
          </c:tx>
          <c:cat>
            <c:strRef>
              <c:f>Sheet1!$B$1:$G$1</c:f>
              <c:strCache>
                <c:ptCount val="6"/>
                <c:pt idx="0">
                  <c:v> </c:v>
                </c:pt>
                <c:pt idx="1">
                  <c:v> </c:v>
                </c:pt>
                <c:pt idx="2">
                  <c:v> </c:v>
                </c:pt>
                <c:pt idx="3">
                  <c:v> </c:v>
                </c:pt>
                <c:pt idx="4">
                  <c:v> </c:v>
                </c:pt>
                <c:pt idx="5">
                  <c:v> </c:v>
                </c:pt>
              </c:strCache>
            </c:strRef>
          </c:cat>
          <c:val>
            <c:numRef>
              <c:f>Sheet1!$B$3:$G$3</c:f>
              <c:numCache>
                <c:formatCode>General</c:formatCode>
                <c:ptCount val="6"/>
                <c:pt idx="0">
                  <c:v>12.5</c:v>
                </c:pt>
                <c:pt idx="2">
                  <c:v>0</c:v>
                </c:pt>
                <c:pt idx="3">
                  <c:v>0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иногда</c:v>
                </c:pt>
              </c:strCache>
            </c:strRef>
          </c:tx>
          <c:spPr>
            <a:solidFill>
              <a:schemeClr val="hlink"/>
            </a:solidFill>
            <a:ln w="11291">
              <a:solidFill>
                <a:schemeClr val="tx1"/>
              </a:solidFill>
              <a:prstDash val="solid"/>
            </a:ln>
          </c:spPr>
          <c:cat>
            <c:strRef>
              <c:f>Sheet1!$B$1:$G$1</c:f>
              <c:strCache>
                <c:ptCount val="6"/>
                <c:pt idx="0">
                  <c:v> </c:v>
                </c:pt>
                <c:pt idx="1">
                  <c:v> </c:v>
                </c:pt>
                <c:pt idx="2">
                  <c:v> </c:v>
                </c:pt>
                <c:pt idx="3">
                  <c:v> </c:v>
                </c:pt>
                <c:pt idx="4">
                  <c:v> </c:v>
                </c:pt>
                <c:pt idx="5">
                  <c:v> </c:v>
                </c:pt>
              </c:strCache>
            </c:strRef>
          </c:cat>
          <c:val>
            <c:numRef>
              <c:f>Sheet1!$B$4:$G$4</c:f>
              <c:numCache>
                <c:formatCode>General</c:formatCode>
                <c:ptCount val="6"/>
                <c:pt idx="0">
                  <c:v>50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gapDepth val="0"/>
        <c:shape val="box"/>
        <c:axId val="81414400"/>
        <c:axId val="80482304"/>
        <c:axId val="0"/>
      </c:bar3DChart>
      <c:catAx>
        <c:axId val="81414400"/>
        <c:scaling>
          <c:orientation val="minMax"/>
        </c:scaling>
        <c:axPos val="b"/>
        <c:numFmt formatCode="General" sourceLinked="1"/>
        <c:tickLblPos val="low"/>
        <c:spPr>
          <a:ln w="2823">
            <a:solidFill>
              <a:schemeClr val="tx1"/>
            </a:solidFill>
            <a:prstDash val="solid"/>
          </a:ln>
        </c:spPr>
        <c:txPr>
          <a:bodyPr rot="-2700000" vert="horz"/>
          <a:lstStyle/>
          <a:p>
            <a:pPr>
              <a:defRPr sz="1067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80482304"/>
        <c:crosses val="autoZero"/>
        <c:auto val="1"/>
        <c:lblAlgn val="ctr"/>
        <c:lblOffset val="100"/>
        <c:tickLblSkip val="1"/>
        <c:tickMarkSkip val="1"/>
      </c:catAx>
      <c:valAx>
        <c:axId val="80482304"/>
        <c:scaling>
          <c:orientation val="minMax"/>
        </c:scaling>
        <c:axPos val="l"/>
        <c:majorGridlines>
          <c:spPr>
            <a:ln w="2823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282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0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81414400"/>
        <c:crosses val="autoZero"/>
        <c:crossBetween val="between"/>
        <c:majorUnit val="10"/>
      </c:valAx>
      <c:spPr>
        <a:noFill/>
        <a:ln w="22652">
          <a:noFill/>
        </a:ln>
      </c:spPr>
    </c:plotArea>
    <c:legend>
      <c:legendPos val="r"/>
      <c:layout>
        <c:manualLayout>
          <c:xMode val="edge"/>
          <c:yMode val="edge"/>
          <c:x val="0.74215246716207739"/>
          <c:y val="0.37904759037051544"/>
          <c:w val="0.25336321148832763"/>
          <c:h val="0.24190481925896934"/>
        </c:manualLayout>
      </c:layout>
      <c:spPr>
        <a:noFill/>
        <a:ln w="2823">
          <a:solidFill>
            <a:schemeClr val="tx1"/>
          </a:solidFill>
          <a:prstDash val="solid"/>
        </a:ln>
      </c:spPr>
      <c:txPr>
        <a:bodyPr/>
        <a:lstStyle/>
        <a:p>
          <a:pPr>
            <a:defRPr sz="1840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200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всегда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 </c:v>
                </c:pt>
                <c:pt idx="1">
                  <c:v> 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37.5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иногда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 </c:v>
                </c:pt>
                <c:pt idx="1">
                  <c:v> 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62.5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никогда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 </c:v>
                </c:pt>
                <c:pt idx="1">
                  <c:v> 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overlap val="100"/>
        <c:axId val="90068096"/>
        <c:axId val="90069632"/>
      </c:barChart>
      <c:catAx>
        <c:axId val="90068096"/>
        <c:scaling>
          <c:orientation val="minMax"/>
        </c:scaling>
        <c:axPos val="b"/>
        <c:tickLblPos val="nextTo"/>
        <c:crossAx val="90069632"/>
        <c:crosses val="autoZero"/>
        <c:auto val="1"/>
        <c:lblAlgn val="ctr"/>
        <c:lblOffset val="100"/>
      </c:catAx>
      <c:valAx>
        <c:axId val="90069632"/>
        <c:scaling>
          <c:orientation val="minMax"/>
        </c:scaling>
        <c:axPos val="l"/>
        <c:majorGridlines/>
        <c:numFmt formatCode="0%" sourceLinked="1"/>
        <c:tickLblPos val="nextTo"/>
        <c:crossAx val="9006809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всегда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 </c:v>
                </c:pt>
                <c:pt idx="1">
                  <c:v> 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иногда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 </c:v>
                </c:pt>
                <c:pt idx="1">
                  <c:v> 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никогда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 </c:v>
                </c:pt>
                <c:pt idx="1">
                  <c:v> 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overlap val="100"/>
        <c:axId val="80836096"/>
        <c:axId val="80837632"/>
      </c:barChart>
      <c:catAx>
        <c:axId val="80836096"/>
        <c:scaling>
          <c:orientation val="minMax"/>
        </c:scaling>
        <c:axPos val="b"/>
        <c:tickLblPos val="nextTo"/>
        <c:crossAx val="80837632"/>
        <c:crosses val="autoZero"/>
        <c:auto val="1"/>
        <c:lblAlgn val="ctr"/>
        <c:lblOffset val="100"/>
      </c:catAx>
      <c:valAx>
        <c:axId val="80837632"/>
        <c:scaling>
          <c:orientation val="minMax"/>
        </c:scaling>
        <c:axPos val="l"/>
        <c:majorGridlines/>
        <c:numFmt formatCode="0%" sourceLinked="1"/>
        <c:tickLblPos val="nextTo"/>
        <c:crossAx val="8083609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 сразу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 </c:v>
                </c:pt>
                <c:pt idx="1">
                  <c:v> 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 отдыхаю и только потом начинаю делать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 </c:v>
                </c:pt>
                <c:pt idx="1">
                  <c:v> 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 обедаю и сажусь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 </c:v>
                </c:pt>
                <c:pt idx="1">
                  <c:v> 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hape val="box"/>
        <c:axId val="81515264"/>
        <c:axId val="81516800"/>
        <c:axId val="0"/>
      </c:bar3DChart>
      <c:catAx>
        <c:axId val="81515264"/>
        <c:scaling>
          <c:orientation val="minMax"/>
        </c:scaling>
        <c:axPos val="b"/>
        <c:tickLblPos val="nextTo"/>
        <c:crossAx val="81516800"/>
        <c:crosses val="autoZero"/>
        <c:auto val="1"/>
        <c:lblAlgn val="ctr"/>
        <c:lblOffset val="100"/>
      </c:catAx>
      <c:valAx>
        <c:axId val="81516800"/>
        <c:scaling>
          <c:orientation val="minMax"/>
        </c:scaling>
        <c:axPos val="l"/>
        <c:majorGridlines/>
        <c:numFmt formatCode="0%" sourceLinked="1"/>
        <c:tickLblPos val="nextTo"/>
        <c:crossAx val="8151526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17441063113002425"/>
          <c:y val="9.0136484962708333E-2"/>
          <c:w val="0.54438496785091028"/>
          <c:h val="0.70534485192635421"/>
        </c:manualLayout>
      </c:layout>
      <c:bar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 до 1 ч.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 </c:v>
                </c:pt>
                <c:pt idx="1">
                  <c:v> 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 1-2 ч.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 </c:v>
                </c:pt>
                <c:pt idx="1">
                  <c:v> 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37.5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 2-3 ч.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 </c:v>
                </c:pt>
                <c:pt idx="1">
                  <c:v> 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3-4 ч.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 </c:v>
                </c:pt>
                <c:pt idx="1">
                  <c:v> 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12.5</c:v>
                </c:pt>
              </c:numCache>
            </c:numRef>
          </c:val>
        </c:ser>
        <c:overlap val="100"/>
        <c:axId val="81626240"/>
        <c:axId val="81627776"/>
      </c:barChart>
      <c:catAx>
        <c:axId val="81626240"/>
        <c:scaling>
          <c:orientation val="minMax"/>
        </c:scaling>
        <c:axPos val="b"/>
        <c:tickLblPos val="nextTo"/>
        <c:crossAx val="81627776"/>
        <c:crosses val="autoZero"/>
        <c:auto val="1"/>
        <c:lblAlgn val="ctr"/>
        <c:lblOffset val="100"/>
      </c:catAx>
      <c:valAx>
        <c:axId val="81627776"/>
        <c:scaling>
          <c:orientation val="minMax"/>
        </c:scaling>
        <c:axPos val="l"/>
        <c:majorGridlines/>
        <c:numFmt formatCode="0%" sourceLinked="1"/>
        <c:tickLblPos val="nextTo"/>
        <c:crossAx val="8162624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всегда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 </c:v>
                </c:pt>
                <c:pt idx="1">
                  <c:v> 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иногда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 </c:v>
                </c:pt>
                <c:pt idx="1">
                  <c:v> 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никогда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 </c:v>
                </c:pt>
                <c:pt idx="1">
                  <c:v> 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overlap val="100"/>
        <c:axId val="81673216"/>
        <c:axId val="81675008"/>
      </c:barChart>
      <c:catAx>
        <c:axId val="81673216"/>
        <c:scaling>
          <c:orientation val="minMax"/>
        </c:scaling>
        <c:axPos val="b"/>
        <c:tickLblPos val="nextTo"/>
        <c:crossAx val="81675008"/>
        <c:crosses val="autoZero"/>
        <c:auto val="1"/>
        <c:lblAlgn val="ctr"/>
        <c:lblOffset val="100"/>
      </c:catAx>
      <c:valAx>
        <c:axId val="81675008"/>
        <c:scaling>
          <c:orientation val="minMax"/>
        </c:scaling>
        <c:axPos val="l"/>
        <c:majorGridlines/>
        <c:numFmt formatCode="0%" sourceLinked="1"/>
        <c:tickLblPos val="nextTo"/>
        <c:crossAx val="8167321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 в 21-22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 </c:v>
                </c:pt>
                <c:pt idx="1">
                  <c:v> 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 22-23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 </c:v>
                </c:pt>
                <c:pt idx="1">
                  <c:v> 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после 23 ч.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 </c:v>
                </c:pt>
                <c:pt idx="1">
                  <c:v> 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overlap val="100"/>
        <c:axId val="81705600"/>
        <c:axId val="81719680"/>
      </c:barChart>
      <c:catAx>
        <c:axId val="81705600"/>
        <c:scaling>
          <c:orientation val="minMax"/>
        </c:scaling>
        <c:axPos val="b"/>
        <c:tickLblPos val="nextTo"/>
        <c:crossAx val="81719680"/>
        <c:crosses val="autoZero"/>
        <c:auto val="1"/>
        <c:lblAlgn val="ctr"/>
        <c:lblOffset val="100"/>
      </c:catAx>
      <c:valAx>
        <c:axId val="81719680"/>
        <c:scaling>
          <c:orientation val="minMax"/>
        </c:scaling>
        <c:axPos val="l"/>
        <c:majorGridlines/>
        <c:numFmt formatCode="0%" sourceLinked="1"/>
        <c:tickLblPos val="nextTo"/>
        <c:crossAx val="8170560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всегда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 </c:v>
                </c:pt>
                <c:pt idx="1">
                  <c:v> 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иногда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 </c:v>
                </c:pt>
                <c:pt idx="1">
                  <c:v> 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62.5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никогда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 </c:v>
                </c:pt>
                <c:pt idx="1">
                  <c:v> 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37.5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overlap val="100"/>
        <c:axId val="84697856"/>
        <c:axId val="84699392"/>
      </c:barChart>
      <c:catAx>
        <c:axId val="84697856"/>
        <c:scaling>
          <c:orientation val="minMax"/>
        </c:scaling>
        <c:axPos val="b"/>
        <c:tickLblPos val="nextTo"/>
        <c:crossAx val="84699392"/>
        <c:crosses val="autoZero"/>
        <c:auto val="1"/>
        <c:lblAlgn val="ctr"/>
        <c:lblOffset val="100"/>
      </c:catAx>
      <c:valAx>
        <c:axId val="84699392"/>
        <c:scaling>
          <c:orientation val="minMax"/>
        </c:scaling>
        <c:axPos val="l"/>
        <c:majorGridlines/>
        <c:numFmt formatCode="0%" sourceLinked="1"/>
        <c:tickLblPos val="nextTo"/>
        <c:crossAx val="8469785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1-2 ч.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 </c:v>
                </c:pt>
                <c:pt idx="1">
                  <c:v> 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62.5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3-4 ч.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 </c:v>
                </c:pt>
                <c:pt idx="1">
                  <c:v> 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12.5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всё свободное время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 </c:v>
                </c:pt>
                <c:pt idx="1">
                  <c:v> 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overlap val="100"/>
        <c:axId val="84758528"/>
        <c:axId val="84760064"/>
      </c:barChart>
      <c:catAx>
        <c:axId val="84758528"/>
        <c:scaling>
          <c:orientation val="minMax"/>
        </c:scaling>
        <c:axPos val="b"/>
        <c:tickLblPos val="nextTo"/>
        <c:crossAx val="84760064"/>
        <c:crosses val="autoZero"/>
        <c:auto val="1"/>
        <c:lblAlgn val="ctr"/>
        <c:lblOffset val="100"/>
      </c:catAx>
      <c:valAx>
        <c:axId val="84760064"/>
        <c:scaling>
          <c:orientation val="minMax"/>
        </c:scaling>
        <c:axPos val="l"/>
        <c:majorGridlines/>
        <c:numFmt formatCode="0%" sourceLinked="1"/>
        <c:tickLblPos val="nextTo"/>
        <c:crossAx val="8475852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смотрю тв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 </c:v>
                </c:pt>
                <c:pt idx="1">
                  <c:v> 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37.5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слоняюсь по дому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 </c:v>
                </c:pt>
                <c:pt idx="1">
                  <c:v> 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 гуляю, занимаюсь спортом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 </c:v>
                </c:pt>
                <c:pt idx="1">
                  <c:v> 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62.5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overlap val="100"/>
        <c:axId val="84825600"/>
        <c:axId val="84827136"/>
      </c:barChart>
      <c:catAx>
        <c:axId val="84825600"/>
        <c:scaling>
          <c:orientation val="minMax"/>
        </c:scaling>
        <c:axPos val="b"/>
        <c:tickLblPos val="nextTo"/>
        <c:crossAx val="84827136"/>
        <c:crosses val="autoZero"/>
        <c:auto val="1"/>
        <c:lblAlgn val="ctr"/>
        <c:lblOffset val="100"/>
      </c:catAx>
      <c:valAx>
        <c:axId val="84827136"/>
        <c:scaling>
          <c:orientation val="minMax"/>
        </c:scaling>
        <c:axPos val="l"/>
        <c:majorGridlines/>
        <c:numFmt formatCode="0%" sourceLinked="1"/>
        <c:tickLblPos val="nextTo"/>
        <c:crossAx val="8482560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5E70604-0D8A-499F-BAB9-813F87E377F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FE81D5A-B076-453F-BD81-9415CB0FCC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9FA375D-3249-455A-8635-AD55D00FE39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AE1B5C-2AA0-4037-A17D-2998F3337B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62B75-C625-4149-B6F8-1DF531C938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D2C041-A011-4630-9165-08BF03E152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FE2A5EB-58A8-4452-8C88-95149DA3BCB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1F00683-4B3A-4E2F-8820-E88785C4029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7E6DA20-79F0-44C6-9CAB-FB32CF2D17E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7D245EA-6A04-48F4-86BE-93244A1214A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1A785A6-95CD-4489-AF73-1148B599C1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470105D-D6D1-4E13-8E66-A32E191D2E7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F1A8699-542D-48EB-96A5-5BE5992EB4E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CA44930-908A-446F-84F3-F5DCD457F7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6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463E943-DA7D-402C-8A9D-996E127E5B7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Родительское собрание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«Режим дня современного </a:t>
            </a:r>
            <a:r>
              <a:rPr lang="ru-RU" dirty="0" smtClean="0">
                <a:solidFill>
                  <a:srgbClr val="FFFF00"/>
                </a:solidFill>
              </a:rPr>
              <a:t>школьника».</a:t>
            </a:r>
            <a:endParaRPr lang="ru-RU" b="1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sz="2300" b="1" dirty="0" smtClean="0"/>
              <a:t/>
            </a:r>
            <a:br>
              <a:rPr lang="en-US" sz="2300" b="1" dirty="0" smtClean="0"/>
            </a:b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Правильное питание  -  основа нормального физического и нервно-психического развития</a:t>
            </a:r>
            <a:r>
              <a:rPr lang="en-US" sz="23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3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Завтрак - обязательный компонент режима дня. 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half" idx="1"/>
          </p:nvPr>
        </p:nvGraphicFramePr>
        <p:xfrm>
          <a:off x="457200" y="1481138"/>
          <a:ext cx="4038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Рабочий день школьника состоит из занятий в школе и приготовления уроков дома</a:t>
            </a:r>
          </a:p>
        </p:txBody>
      </p:sp>
      <p:graphicFrame>
        <p:nvGraphicFramePr>
          <p:cNvPr id="21" name="Содержимое 20"/>
          <p:cNvGraphicFramePr>
            <a:graphicFrameLocks noGrp="1"/>
          </p:cNvGraphicFramePr>
          <p:nvPr>
            <p:ph sz="half" idx="1"/>
          </p:nvPr>
        </p:nvGraphicFramePr>
        <p:xfrm>
          <a:off x="457200" y="1481138"/>
          <a:ext cx="7829576" cy="4876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9" name="Rectangle 11"/>
          <p:cNvSpPr>
            <a:spLocks noGrp="1" noChangeArrowheads="1"/>
          </p:cNvSpPr>
          <p:nvPr>
            <p:ph type="body" sz="half" idx="3"/>
          </p:nvPr>
        </p:nvSpPr>
        <p:spPr>
          <a:xfrm>
            <a:off x="357158" y="285728"/>
            <a:ext cx="8229600" cy="137160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ru-RU" sz="1800" b="1" dirty="0" smtClean="0"/>
              <a:t>Гигиенические нормативы продолжительности выполнения домашних заданий в 5 классе до 2,5 часов.</a:t>
            </a:r>
          </a:p>
          <a:p>
            <a:pPr algn="just">
              <a:lnSpc>
                <a:spcPct val="150000"/>
              </a:lnSpc>
              <a:defRPr/>
            </a:pPr>
            <a:r>
              <a:rPr lang="ru-RU" sz="1800" b="1" dirty="0" smtClean="0"/>
              <a:t> Максимальная продолжительность периода работоспособности составляет 30-40 минут, после чего следует проводить 15 минутные перерывы с физкультминуткой под музыку. </a:t>
            </a:r>
          </a:p>
          <a:p>
            <a:pPr algn="ctr">
              <a:lnSpc>
                <a:spcPct val="150000"/>
              </a:lnSpc>
              <a:buNone/>
              <a:defRPr/>
            </a:pPr>
            <a:r>
              <a:rPr lang="ru-RU" sz="1800" b="1" u="sng" dirty="0" smtClean="0"/>
              <a:t>Сколько времени вы затрачиваете на </a:t>
            </a:r>
          </a:p>
          <a:p>
            <a:pPr algn="ctr">
              <a:lnSpc>
                <a:spcPct val="150000"/>
              </a:lnSpc>
              <a:buNone/>
              <a:defRPr/>
            </a:pPr>
            <a:r>
              <a:rPr lang="ru-RU" sz="1800" b="1" u="sng" dirty="0" smtClean="0"/>
              <a:t>приготовление домашних заданий?</a:t>
            </a:r>
          </a:p>
          <a:p>
            <a:pPr algn="just">
              <a:lnSpc>
                <a:spcPct val="150000"/>
              </a:lnSpc>
              <a:buNone/>
              <a:defRPr/>
            </a:pPr>
            <a:endParaRPr lang="ru-RU" sz="1800" b="1" dirty="0" smtClean="0"/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ph sz="quarter" idx="1"/>
          </p:nvPr>
        </p:nvGraphicFramePr>
        <p:xfrm>
          <a:off x="1928794" y="3429000"/>
          <a:ext cx="5357850" cy="3214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7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7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17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17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Делаете ли вы перерывы при выполнении домашних заданий?</a:t>
            </a:r>
            <a:endParaRPr lang="ru-RU" sz="36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457200" y="1785926"/>
          <a:ext cx="7829576" cy="4429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en-US" sz="3600" b="1" dirty="0" smtClean="0"/>
              <a:t>C</a:t>
            </a:r>
            <a:r>
              <a:rPr lang="ru-RU" sz="3600" b="1" dirty="0" smtClean="0"/>
              <a:t>он </a:t>
            </a:r>
            <a:r>
              <a:rPr lang="en-US" sz="3600" b="1" dirty="0" smtClean="0"/>
              <a:t>- </a:t>
            </a:r>
            <a:r>
              <a:rPr lang="ru-RU" sz="3600" b="1" dirty="0" smtClean="0"/>
              <a:t>важный фактор в </a:t>
            </a:r>
            <a:br>
              <a:rPr lang="ru-RU" sz="3600" b="1" dirty="0" smtClean="0"/>
            </a:br>
            <a:r>
              <a:rPr lang="ru-RU" sz="3600" b="1" dirty="0" smtClean="0"/>
              <a:t>режиме дня школьника</a:t>
            </a:r>
            <a:r>
              <a:rPr lang="ru-RU" sz="3600" dirty="0" smtClean="0"/>
              <a:t> </a:t>
            </a:r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body" sz="half" idx="3"/>
          </p:nvPr>
        </p:nvSpPr>
        <p:spPr>
          <a:xfrm>
            <a:off x="428596" y="1643050"/>
            <a:ext cx="8229600" cy="119697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ru-RU" sz="1800" b="1" dirty="0" smtClean="0"/>
              <a:t>Сон 21.00-7.00</a:t>
            </a:r>
          </a:p>
          <a:p>
            <a:pPr>
              <a:defRPr/>
            </a:pPr>
            <a:r>
              <a:rPr lang="ru-RU" sz="1800" b="1" dirty="0" smtClean="0"/>
              <a:t>Гигиенические нормативы продолжительности ночного сна – 10,5 часов.</a:t>
            </a:r>
          </a:p>
          <a:p>
            <a:pPr algn="ctr">
              <a:buNone/>
              <a:defRPr/>
            </a:pPr>
            <a:r>
              <a:rPr lang="ru-RU" sz="1800" b="1" dirty="0" smtClean="0"/>
              <a:t>Вы ложитесь спать…</a:t>
            </a: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857224" y="2714620"/>
          <a:ext cx="7429552" cy="3571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184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184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часто вы не высыпаетесь?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457200" y="1981200"/>
          <a:ext cx="7901014" cy="4305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sz="3200" b="1" dirty="0" smtClean="0"/>
              <a:t>	</a:t>
            </a:r>
            <a:r>
              <a:rPr lang="ru-RU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Занятия в школе имеют строгий режим и регламент, а вот </a:t>
            </a:r>
            <a:r>
              <a:rPr lang="ru-RU" sz="27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внеучебная</a:t>
            </a:r>
            <a:r>
              <a:rPr lang="ru-RU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деятельность зависит от самого</a:t>
            </a:r>
            <a:r>
              <a:rPr lang="en-US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ученика и его товарищей. </a:t>
            </a: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body" sz="half" idx="3"/>
          </p:nvPr>
        </p:nvSpPr>
        <p:spPr>
          <a:xfrm>
            <a:off x="571472" y="1785926"/>
            <a:ext cx="8229600" cy="1628775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  <a:defRPr/>
            </a:pP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Гигиенические нормативы продолжительности просмотра телепередач 1.5 часа.</a:t>
            </a:r>
          </a:p>
          <a:p>
            <a:pPr>
              <a:lnSpc>
                <a:spcPct val="170000"/>
              </a:lnSpc>
              <a:defRPr/>
            </a:pP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Прогулка – 3 часа.</a:t>
            </a:r>
          </a:p>
          <a:p>
            <a:pPr>
              <a:lnSpc>
                <a:spcPct val="170000"/>
              </a:lnSpc>
              <a:defRPr/>
            </a:pP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Внеклассные и внешкольные занятия 1-2 часа.</a:t>
            </a:r>
          </a:p>
          <a:p>
            <a:pPr>
              <a:buNone/>
              <a:defRPr/>
            </a:pPr>
            <a:endParaRPr lang="ru-RU" sz="7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  <a:defRPr/>
            </a:pP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Сколько часов в день вы смотрите телевизор ?</a:t>
            </a: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2071670" y="3357562"/>
          <a:ext cx="5286412" cy="3286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194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194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194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6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 обычно вы проводите воскресный день?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268413"/>
          </a:xfrm>
        </p:spPr>
        <p:txBody>
          <a:bodyPr/>
          <a:lstStyle/>
          <a:p>
            <a:pPr>
              <a:defRPr/>
            </a:pPr>
            <a:r>
              <a:rPr lang="ru-RU" sz="4000" b="1" dirty="0" smtClean="0"/>
              <a:t>Режим дня - это режим жизни</a:t>
            </a:r>
            <a:r>
              <a:rPr lang="ru-RU" sz="4000" dirty="0" smtClean="0"/>
              <a:t> !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428992" y="1357298"/>
            <a:ext cx="4452942" cy="442915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endParaRPr lang="en-US" sz="2000" dirty="0" smtClean="0"/>
          </a:p>
          <a:p>
            <a:pPr algn="ctr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Строгий режим — распорядок дня — является предпосылкой для высокой трудоспособности, крепкого здоровья и хорошего самочувствия.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4" name="Picture 4" descr="j023413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1214414" y="1142984"/>
            <a:ext cx="1863135" cy="198120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 часто вы стараетесь спланировать свой день 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 algn="just">
              <a:lnSpc>
                <a:spcPct val="80000"/>
              </a:lnSpc>
              <a:defRPr/>
            </a:pPr>
            <a:r>
              <a:rPr lang="ru-RU" sz="3200" b="1" dirty="0" smtClean="0"/>
              <a:t>Цель:</a:t>
            </a:r>
            <a:r>
              <a:rPr lang="ru-RU" sz="1800" b="1" dirty="0" smtClean="0"/>
              <a:t> </a:t>
            </a:r>
            <a:r>
              <a:rPr lang="ru-RU" sz="2000" b="1" dirty="0" smtClean="0"/>
              <a:t>способствовать пополнению арсенала знаний родителей</a:t>
            </a:r>
            <a:r>
              <a:rPr lang="en-US" sz="2000" b="1" dirty="0" smtClean="0"/>
              <a:t> </a:t>
            </a:r>
            <a:r>
              <a:rPr lang="ru-RU" sz="2000" b="1" dirty="0" smtClean="0"/>
              <a:t> по вопросу режим дня учащихся.</a:t>
            </a:r>
          </a:p>
          <a:p>
            <a:pPr lvl="1" algn="just">
              <a:lnSpc>
                <a:spcPct val="80000"/>
              </a:lnSpc>
              <a:defRPr/>
            </a:pPr>
            <a:r>
              <a:rPr lang="ru-RU" sz="3200" b="1" dirty="0" smtClean="0"/>
              <a:t>Задачи:</a:t>
            </a:r>
          </a:p>
          <a:p>
            <a:pPr algn="just">
              <a:lnSpc>
                <a:spcPct val="80000"/>
              </a:lnSpc>
              <a:defRPr/>
            </a:pPr>
            <a:r>
              <a:rPr lang="ru-RU" sz="2000" b="1" dirty="0" smtClean="0"/>
              <a:t>1. Познакомить родителей с основными компонентами режима дня.</a:t>
            </a:r>
          </a:p>
          <a:p>
            <a:pPr algn="just">
              <a:lnSpc>
                <a:spcPct val="80000"/>
              </a:lnSpc>
              <a:defRPr/>
            </a:pPr>
            <a:r>
              <a:rPr lang="ru-RU" sz="2000" b="1" dirty="0" smtClean="0"/>
              <a:t>2. Проанализировать результаты анкеты «Мой режим дня», сопоставить их с результатами анализа медицинских карт школьников и классного журнала – страницы «Сведения о занятиях в кружках (секциях, клубах)».</a:t>
            </a:r>
          </a:p>
          <a:p>
            <a:pPr algn="just">
              <a:lnSpc>
                <a:spcPct val="80000"/>
              </a:lnSpc>
              <a:defRPr/>
            </a:pPr>
            <a:r>
              <a:rPr lang="ru-RU" sz="2000" b="1" dirty="0" smtClean="0"/>
              <a:t>3. Разработать рекомендации для школьников «Как правильно составить режим дня».</a:t>
            </a:r>
          </a:p>
          <a:p>
            <a:pPr>
              <a:lnSpc>
                <a:spcPct val="80000"/>
              </a:lnSpc>
              <a:defRPr/>
            </a:pPr>
            <a:endParaRPr lang="ru-RU" sz="2000" dirty="0" smtClean="0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Цели и задачи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  <p:bldP spid="2560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0" y="1071546"/>
            <a:ext cx="8715404" cy="4214825"/>
          </a:xfrm>
        </p:spPr>
        <p:txBody>
          <a:bodyPr>
            <a:normAutofit fontScale="47500" lnSpcReduction="20000"/>
          </a:bodyPr>
          <a:lstStyle/>
          <a:p>
            <a:pPr algn="just">
              <a:lnSpc>
                <a:spcPct val="160000"/>
              </a:lnSpc>
              <a:defRPr/>
            </a:pPr>
            <a:r>
              <a:rPr lang="ru-RU" sz="2500" b="1" dirty="0" smtClean="0"/>
              <a:t>1.Школьники имеют представление о режиме дня.</a:t>
            </a:r>
          </a:p>
          <a:p>
            <a:pPr algn="just">
              <a:lnSpc>
                <a:spcPct val="160000"/>
              </a:lnSpc>
              <a:defRPr/>
            </a:pPr>
            <a:r>
              <a:rPr lang="ru-RU" sz="2500" b="1" dirty="0" smtClean="0"/>
              <a:t>2.Среди учащихся есть нарушения основных режимных моментов.</a:t>
            </a:r>
          </a:p>
          <a:p>
            <a:pPr algn="just">
              <a:lnSpc>
                <a:spcPct val="160000"/>
              </a:lnSpc>
              <a:defRPr/>
            </a:pPr>
            <a:r>
              <a:rPr lang="ru-RU" sz="2500" b="1" dirty="0" smtClean="0"/>
              <a:t>3.Большинство  учащихся (75 %) вовремя ложится спать, но, к сожалению, страдает от недосыпания.</a:t>
            </a:r>
          </a:p>
          <a:p>
            <a:pPr algn="just">
              <a:lnSpc>
                <a:spcPct val="160000"/>
              </a:lnSpc>
              <a:defRPr/>
            </a:pPr>
            <a:r>
              <a:rPr lang="ru-RU" sz="2500" b="1" dirty="0" smtClean="0"/>
              <a:t>4. Школьники не уделяют достаточного внимания утренней зарядке как компоненту физического воспитания.</a:t>
            </a:r>
          </a:p>
          <a:p>
            <a:pPr algn="just">
              <a:lnSpc>
                <a:spcPct val="160000"/>
              </a:lnSpc>
              <a:defRPr/>
            </a:pPr>
            <a:r>
              <a:rPr lang="ru-RU" sz="2500" b="1" dirty="0" smtClean="0"/>
              <a:t>5.Среди учащихся отмечаются  нарушения гигиены учебной деятельности дома:   50% учащихся  выполняет домашнее задание сразу после уроков, не отдыхая. Только 25 % школьников делает перерывы при выполнении домашнего задания.</a:t>
            </a:r>
          </a:p>
          <a:p>
            <a:pPr algn="just">
              <a:lnSpc>
                <a:spcPct val="160000"/>
              </a:lnSpc>
              <a:defRPr/>
            </a:pPr>
            <a:r>
              <a:rPr lang="ru-RU" sz="2500" b="1" dirty="0" smtClean="0"/>
              <a:t>7. Большинство школьников проводят свое свободное время насыщенно и с пользой – посещают кружки, секции. Учащиеся занимаются не более чем в двух кружках (секциях).</a:t>
            </a:r>
          </a:p>
          <a:p>
            <a:pPr algn="just">
              <a:lnSpc>
                <a:spcPct val="160000"/>
              </a:lnSpc>
              <a:defRPr/>
            </a:pPr>
            <a:r>
              <a:rPr lang="ru-RU" sz="2500" b="1" dirty="0" smtClean="0"/>
              <a:t>8. Нарушения режима дня у учащихся связаны с тем, что ребёнок порой не может спланировать свой день.</a:t>
            </a:r>
          </a:p>
          <a:p>
            <a:pPr algn="just">
              <a:lnSpc>
                <a:spcPct val="160000"/>
              </a:lnSpc>
              <a:defRPr/>
            </a:pPr>
            <a:r>
              <a:rPr lang="ru-RU" sz="2500" b="1" dirty="0" smtClean="0"/>
              <a:t>9. Нерационально организованный режим дня способствует ухудшению здоровья школьников.</a:t>
            </a:r>
          </a:p>
          <a:p>
            <a:pPr>
              <a:lnSpc>
                <a:spcPct val="80000"/>
              </a:lnSpc>
              <a:defRPr/>
            </a:pPr>
            <a:endParaRPr lang="ru-RU" sz="1600" dirty="0" smtClean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-357214"/>
            <a:ext cx="8229600" cy="121443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Выводы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0"/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/>
      <p:bldP spid="3584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81000"/>
            <a:ext cx="8229600" cy="1371600"/>
          </a:xfrm>
        </p:spPr>
        <p:txBody>
          <a:bodyPr/>
          <a:lstStyle/>
          <a:p>
            <a:pPr>
              <a:defRPr/>
            </a:pPr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sz="3600" b="1" dirty="0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00034" y="1071546"/>
            <a:ext cx="8229600" cy="4114800"/>
          </a:xfrm>
        </p:spPr>
        <p:txBody>
          <a:bodyPr>
            <a:normAutofit fontScale="92500" lnSpcReduction="20000"/>
          </a:bodyPr>
          <a:lstStyle/>
          <a:p>
            <a:pPr algn="ctr">
              <a:buFont typeface="Wingdings" pitchFamily="2" charset="2"/>
              <a:buNone/>
              <a:defRPr/>
            </a:pPr>
            <a:r>
              <a:rPr lang="ru-RU" dirty="0" smtClean="0"/>
              <a:t>	</a:t>
            </a:r>
            <a:r>
              <a:rPr lang="ru-RU" sz="4000" b="1" dirty="0" smtClean="0"/>
              <a:t>Современному школьнику постоянно не хватает времени. Процесс обучения в школе очень насыщенный. Помощником может и должен быть правильно организованный режим дня школьника.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3993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500034" y="428604"/>
            <a:ext cx="8229600" cy="13716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3200" dirty="0" smtClean="0">
                <a:solidFill>
                  <a:schemeClr val="tx1"/>
                </a:solidFill>
                <a:effectLst/>
              </a:rPr>
              <a:t>Режим дня</a:t>
            </a:r>
            <a:r>
              <a:rPr lang="ru-RU" sz="2800" dirty="0" smtClean="0">
                <a:solidFill>
                  <a:schemeClr val="tx1"/>
                </a:solidFill>
                <a:effectLst/>
              </a:rPr>
              <a:t> - это распределение времени на все виды суточной деятельности и отдыха с учетом возраста, состояния здоровья и</a:t>
            </a:r>
            <a:br>
              <a:rPr lang="ru-RU" sz="2800" dirty="0" smtClean="0">
                <a:solidFill>
                  <a:schemeClr val="tx1"/>
                </a:solidFill>
                <a:effectLst/>
              </a:rPr>
            </a:br>
            <a:r>
              <a:rPr lang="ru-RU" sz="2800" dirty="0" smtClean="0">
                <a:solidFill>
                  <a:schemeClr val="tx1"/>
                </a:solidFill>
                <a:effectLst/>
              </a:rPr>
              <a:t>особенностей личности.</a:t>
            </a:r>
          </a:p>
        </p:txBody>
      </p:sp>
      <p:pic>
        <p:nvPicPr>
          <p:cNvPr id="12291" name="Рисунок 5" descr="C:\Users\титовы\Desktop\фото работа\Фото01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357438"/>
            <a:ext cx="3114675" cy="233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Рисунок 6" descr="C:\Users\титовы\Desktop\фото работа\Фото015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3" y="2357438"/>
            <a:ext cx="3114675" cy="233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Oval 2"/>
          <p:cNvSpPr>
            <a:spLocks noChangeArrowheads="1"/>
          </p:cNvSpPr>
          <p:nvPr/>
        </p:nvSpPr>
        <p:spPr bwMode="auto">
          <a:xfrm>
            <a:off x="3276600" y="1844675"/>
            <a:ext cx="2735263" cy="266541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chemeClr val="tx2"/>
                </a:solidFill>
              </a:rPr>
              <a:t>Основные </a:t>
            </a:r>
            <a:endParaRPr lang="en-US" sz="2800" b="1">
              <a:solidFill>
                <a:schemeClr val="tx2"/>
              </a:solidFill>
            </a:endParaRPr>
          </a:p>
          <a:p>
            <a:pPr algn="ctr"/>
            <a:r>
              <a:rPr lang="ru-RU" sz="2800" b="1">
                <a:solidFill>
                  <a:schemeClr val="tx2"/>
                </a:solidFill>
              </a:rPr>
              <a:t>компоненты</a:t>
            </a:r>
            <a:endParaRPr lang="en-US" sz="2800" b="1">
              <a:solidFill>
                <a:schemeClr val="tx2"/>
              </a:solidFill>
            </a:endParaRPr>
          </a:p>
          <a:p>
            <a:pPr algn="ctr"/>
            <a:r>
              <a:rPr lang="ru-RU" sz="2800" b="1">
                <a:solidFill>
                  <a:schemeClr val="tx2"/>
                </a:solidFill>
              </a:rPr>
              <a:t> режима дня</a:t>
            </a:r>
          </a:p>
          <a:p>
            <a:pPr algn="ctr"/>
            <a:r>
              <a:rPr lang="ru-RU" sz="2800" b="1">
                <a:solidFill>
                  <a:schemeClr val="tx2"/>
                </a:solidFill>
              </a:rPr>
              <a:t> школьника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684213" y="1196975"/>
            <a:ext cx="18716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ru-RU" sz="2800"/>
              <a:t> </a:t>
            </a:r>
            <a:r>
              <a:rPr lang="en-US" sz="2800"/>
              <a:t>      </a:t>
            </a:r>
            <a:r>
              <a:rPr lang="ru-RU" sz="2800"/>
              <a:t>сон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179388" y="2924175"/>
            <a:ext cx="252888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пребывание </a:t>
            </a:r>
          </a:p>
          <a:p>
            <a:r>
              <a:rPr lang="ru-RU" sz="2800"/>
              <a:t>на свежем</a:t>
            </a:r>
          </a:p>
          <a:p>
            <a:r>
              <a:rPr lang="ru-RU" sz="2800"/>
              <a:t> воздухе </a:t>
            </a:r>
            <a:endParaRPr lang="en-US" sz="2800"/>
          </a:p>
          <a:p>
            <a:r>
              <a:rPr lang="ru-RU" sz="2800"/>
              <a:t>(прогулки)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5940425" y="981075"/>
            <a:ext cx="352901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учеба в школе и дома</a:t>
            </a: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6659563" y="2924175"/>
            <a:ext cx="3062287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игровая </a:t>
            </a:r>
          </a:p>
          <a:p>
            <a:r>
              <a:rPr lang="ru-RU" sz="2800"/>
              <a:t>деятельность </a:t>
            </a:r>
            <a:endParaRPr lang="en-US" sz="2800"/>
          </a:p>
          <a:p>
            <a:r>
              <a:rPr lang="ru-RU" sz="2800"/>
              <a:t>по интересам</a:t>
            </a: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6372225" y="5516563"/>
            <a:ext cx="230346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отдых по интересам</a:t>
            </a:r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3132138" y="5949950"/>
            <a:ext cx="2730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личная гигиена</a:t>
            </a:r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3563938" y="188913"/>
            <a:ext cx="26654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Arial" charset="0"/>
              </a:rPr>
              <a:t> </a:t>
            </a:r>
            <a:r>
              <a:rPr lang="ru-RU" sz="3200"/>
              <a:t>питание</a:t>
            </a:r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684213" y="5445125"/>
            <a:ext cx="193516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помощь по дому</a:t>
            </a:r>
          </a:p>
        </p:txBody>
      </p:sp>
      <p:sp>
        <p:nvSpPr>
          <p:cNvPr id="13323" name="Line 11"/>
          <p:cNvSpPr>
            <a:spLocks noChangeShapeType="1"/>
          </p:cNvSpPr>
          <p:nvPr/>
        </p:nvSpPr>
        <p:spPr bwMode="auto">
          <a:xfrm flipH="1">
            <a:off x="2339975" y="3644900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24" name="Line 12"/>
          <p:cNvSpPr>
            <a:spLocks noChangeShapeType="1"/>
          </p:cNvSpPr>
          <p:nvPr/>
        </p:nvSpPr>
        <p:spPr bwMode="auto">
          <a:xfrm flipH="1">
            <a:off x="2339975" y="4437063"/>
            <a:ext cx="1079500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25" name="Line 13"/>
          <p:cNvSpPr>
            <a:spLocks noChangeShapeType="1"/>
          </p:cNvSpPr>
          <p:nvPr/>
        </p:nvSpPr>
        <p:spPr bwMode="auto">
          <a:xfrm>
            <a:off x="5724525" y="4508500"/>
            <a:ext cx="1152525" cy="865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26" name="Line 14"/>
          <p:cNvSpPr>
            <a:spLocks noChangeShapeType="1"/>
          </p:cNvSpPr>
          <p:nvPr/>
        </p:nvSpPr>
        <p:spPr bwMode="auto">
          <a:xfrm>
            <a:off x="4643438" y="515778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27" name="Line 15"/>
          <p:cNvSpPr>
            <a:spLocks noChangeShapeType="1"/>
          </p:cNvSpPr>
          <p:nvPr/>
        </p:nvSpPr>
        <p:spPr bwMode="auto">
          <a:xfrm>
            <a:off x="3348038" y="23495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28" name="Line 16"/>
          <p:cNvSpPr>
            <a:spLocks noChangeShapeType="1"/>
          </p:cNvSpPr>
          <p:nvPr/>
        </p:nvSpPr>
        <p:spPr bwMode="auto">
          <a:xfrm flipH="1" flipV="1">
            <a:off x="2051050" y="1844675"/>
            <a:ext cx="122555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29" name="Line 17"/>
          <p:cNvSpPr>
            <a:spLocks noChangeShapeType="1"/>
          </p:cNvSpPr>
          <p:nvPr/>
        </p:nvSpPr>
        <p:spPr bwMode="auto">
          <a:xfrm flipV="1">
            <a:off x="5940425" y="1773238"/>
            <a:ext cx="1368425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30" name="Line 18"/>
          <p:cNvSpPr>
            <a:spLocks noChangeShapeType="1"/>
          </p:cNvSpPr>
          <p:nvPr/>
        </p:nvSpPr>
        <p:spPr bwMode="auto">
          <a:xfrm flipV="1">
            <a:off x="4572000" y="765175"/>
            <a:ext cx="0" cy="935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31" name="Line 19"/>
          <p:cNvSpPr>
            <a:spLocks noChangeShapeType="1"/>
          </p:cNvSpPr>
          <p:nvPr/>
        </p:nvSpPr>
        <p:spPr bwMode="auto">
          <a:xfrm>
            <a:off x="4500563" y="4652963"/>
            <a:ext cx="0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32" name="Line 20"/>
          <p:cNvSpPr>
            <a:spLocks noChangeShapeType="1"/>
          </p:cNvSpPr>
          <p:nvPr/>
        </p:nvSpPr>
        <p:spPr bwMode="auto">
          <a:xfrm>
            <a:off x="6084888" y="3573463"/>
            <a:ext cx="5746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2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  <p:bldP spid="9219" grpId="0"/>
      <p:bldP spid="9220" grpId="0"/>
      <p:bldP spid="9221" grpId="0"/>
      <p:bldP spid="9222" grpId="0"/>
      <p:bldP spid="9223" grpId="0"/>
      <p:bldP spid="9224" grpId="0"/>
      <p:bldP spid="9225" grpId="0"/>
      <p:bldP spid="92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2700338" y="2852738"/>
            <a:ext cx="3671887" cy="2159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tx2"/>
                </a:solidFill>
              </a:rPr>
              <a:t>Правильно</a:t>
            </a:r>
          </a:p>
          <a:p>
            <a:pPr algn="ctr"/>
            <a:r>
              <a:rPr lang="ru-RU" sz="3200" b="1">
                <a:solidFill>
                  <a:schemeClr val="tx2"/>
                </a:solidFill>
              </a:rPr>
              <a:t> организованный</a:t>
            </a:r>
            <a:br>
              <a:rPr lang="ru-RU" sz="3200" b="1">
                <a:solidFill>
                  <a:schemeClr val="tx2"/>
                </a:solidFill>
              </a:rPr>
            </a:br>
            <a:r>
              <a:rPr lang="ru-RU" sz="3200" b="1">
                <a:solidFill>
                  <a:schemeClr val="tx2"/>
                </a:solidFill>
              </a:rPr>
              <a:t>  режим дня</a:t>
            </a:r>
          </a:p>
        </p:txBody>
      </p:sp>
      <p:sp>
        <p:nvSpPr>
          <p:cNvPr id="10243" name="Oval 3"/>
          <p:cNvSpPr>
            <a:spLocks noChangeArrowheads="1"/>
          </p:cNvSpPr>
          <p:nvPr/>
        </p:nvSpPr>
        <p:spPr bwMode="auto">
          <a:xfrm>
            <a:off x="323850" y="1268413"/>
            <a:ext cx="2736850" cy="15843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ru-RU" sz="2000" b="1"/>
              <a:t>создает </a:t>
            </a:r>
          </a:p>
          <a:p>
            <a:pPr algn="ctr" eaLnBrk="0" hangingPunct="0"/>
            <a:r>
              <a:rPr lang="ru-RU" sz="2000" b="1"/>
              <a:t>интерес к </a:t>
            </a:r>
          </a:p>
          <a:p>
            <a:pPr algn="ctr" eaLnBrk="0" hangingPunct="0"/>
            <a:r>
              <a:rPr lang="ru-RU" sz="2000" b="1"/>
              <a:t>учебной </a:t>
            </a:r>
          </a:p>
          <a:p>
            <a:pPr algn="ctr" eaLnBrk="0" hangingPunct="0"/>
            <a:r>
              <a:rPr lang="ru-RU" sz="2000" b="1"/>
              <a:t>деятельности</a:t>
            </a:r>
            <a:r>
              <a:rPr lang="ru-RU">
                <a:latin typeface="Arial" charset="0"/>
              </a:rPr>
              <a:t> </a:t>
            </a:r>
          </a:p>
        </p:txBody>
      </p:sp>
      <p:sp>
        <p:nvSpPr>
          <p:cNvPr id="10244" name="Oval 4"/>
          <p:cNvSpPr>
            <a:spLocks noChangeArrowheads="1"/>
          </p:cNvSpPr>
          <p:nvPr/>
        </p:nvSpPr>
        <p:spPr bwMode="auto">
          <a:xfrm>
            <a:off x="323850" y="5157788"/>
            <a:ext cx="2663825" cy="14398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ru-RU" b="1"/>
              <a:t>способствует</a:t>
            </a:r>
          </a:p>
          <a:p>
            <a:pPr algn="ctr" eaLnBrk="0" hangingPunct="0"/>
            <a:r>
              <a:rPr lang="ru-RU" b="1"/>
              <a:t> нормальному</a:t>
            </a:r>
          </a:p>
          <a:p>
            <a:pPr algn="ctr" eaLnBrk="0" hangingPunct="0"/>
            <a:r>
              <a:rPr lang="ru-RU" b="1"/>
              <a:t> развитию</a:t>
            </a:r>
          </a:p>
          <a:p>
            <a:pPr algn="ctr" eaLnBrk="0" hangingPunct="0"/>
            <a:r>
              <a:rPr lang="ru-RU" b="1"/>
              <a:t> ребенка</a:t>
            </a:r>
            <a:r>
              <a:rPr lang="ru-RU" sz="2800"/>
              <a:t> </a:t>
            </a:r>
          </a:p>
        </p:txBody>
      </p:sp>
      <p:sp>
        <p:nvSpPr>
          <p:cNvPr id="10245" name="Oval 5"/>
          <p:cNvSpPr>
            <a:spLocks noChangeArrowheads="1"/>
          </p:cNvSpPr>
          <p:nvPr/>
        </p:nvSpPr>
        <p:spPr bwMode="auto">
          <a:xfrm>
            <a:off x="3203575" y="260350"/>
            <a:ext cx="2663825" cy="14398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ru-RU" b="1"/>
              <a:t>сохраняет </a:t>
            </a:r>
          </a:p>
          <a:p>
            <a:pPr algn="ctr" eaLnBrk="0" hangingPunct="0"/>
            <a:r>
              <a:rPr lang="ru-RU" b="1"/>
              <a:t>здоровье</a:t>
            </a:r>
            <a:r>
              <a:rPr lang="ru-RU">
                <a:latin typeface="Arial" charset="0"/>
              </a:rPr>
              <a:t> </a:t>
            </a:r>
          </a:p>
        </p:txBody>
      </p:sp>
      <p:sp>
        <p:nvSpPr>
          <p:cNvPr id="10246" name="Oval 6"/>
          <p:cNvSpPr>
            <a:spLocks noChangeArrowheads="1"/>
          </p:cNvSpPr>
          <p:nvPr/>
        </p:nvSpPr>
        <p:spPr bwMode="auto">
          <a:xfrm>
            <a:off x="6227763" y="1341438"/>
            <a:ext cx="2663825" cy="14398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ru-RU" b="1"/>
              <a:t>создает </a:t>
            </a:r>
          </a:p>
          <a:p>
            <a:pPr algn="ctr" eaLnBrk="0" hangingPunct="0"/>
            <a:r>
              <a:rPr lang="ru-RU" b="1"/>
              <a:t>ровное, </a:t>
            </a:r>
          </a:p>
          <a:p>
            <a:pPr algn="ctr" eaLnBrk="0" hangingPunct="0"/>
            <a:r>
              <a:rPr lang="ru-RU" b="1"/>
              <a:t>бодрое</a:t>
            </a:r>
          </a:p>
          <a:p>
            <a:pPr algn="ctr" eaLnBrk="0" hangingPunct="0"/>
            <a:r>
              <a:rPr lang="ru-RU" b="1"/>
              <a:t> настроение</a:t>
            </a:r>
            <a:r>
              <a:rPr lang="ru-RU">
                <a:latin typeface="Arial" charset="0"/>
              </a:rPr>
              <a:t> </a:t>
            </a:r>
          </a:p>
        </p:txBody>
      </p:sp>
      <p:sp>
        <p:nvSpPr>
          <p:cNvPr id="10247" name="Oval 7"/>
          <p:cNvSpPr>
            <a:spLocks noChangeArrowheads="1"/>
          </p:cNvSpPr>
          <p:nvPr/>
        </p:nvSpPr>
        <p:spPr bwMode="auto">
          <a:xfrm>
            <a:off x="6227763" y="5084763"/>
            <a:ext cx="2663825" cy="14398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ru-RU" b="1"/>
              <a:t>создает</a:t>
            </a:r>
          </a:p>
          <a:p>
            <a:pPr algn="ctr" eaLnBrk="0" hangingPunct="0"/>
            <a:r>
              <a:rPr lang="ru-RU" b="1"/>
              <a:t> интерес к </a:t>
            </a:r>
          </a:p>
          <a:p>
            <a:pPr algn="ctr" eaLnBrk="0" hangingPunct="0"/>
            <a:r>
              <a:rPr lang="ru-RU" b="1"/>
              <a:t>творческой </a:t>
            </a:r>
          </a:p>
          <a:p>
            <a:pPr algn="ctr" eaLnBrk="0" hangingPunct="0"/>
            <a:r>
              <a:rPr lang="ru-RU" b="1"/>
              <a:t>деятельности</a:t>
            </a:r>
            <a:r>
              <a:rPr lang="ru-RU">
                <a:latin typeface="Arial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2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3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nimBg="1"/>
      <p:bldP spid="10243" grpId="0" animBg="1"/>
      <p:bldP spid="10244" grpId="0" animBg="1"/>
      <p:bldP spid="10245" grpId="0" animBg="1"/>
      <p:bldP spid="10246" grpId="0" animBg="1"/>
      <p:bldP spid="1024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ru-RU" dirty="0" smtClean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4000" b="1" dirty="0" smtClean="0"/>
              <a:t>Нерационально организованный режим приводит к</a:t>
            </a:r>
            <a:r>
              <a:rPr lang="ru-RU" sz="4000" dirty="0" smtClean="0"/>
              <a:t> </a:t>
            </a:r>
          </a:p>
        </p:txBody>
      </p:sp>
      <p:sp>
        <p:nvSpPr>
          <p:cNvPr id="11268" name="Oval 4"/>
          <p:cNvSpPr>
            <a:spLocks noChangeArrowheads="1"/>
          </p:cNvSpPr>
          <p:nvPr/>
        </p:nvSpPr>
        <p:spPr bwMode="auto">
          <a:xfrm>
            <a:off x="539750" y="3141663"/>
            <a:ext cx="2663825" cy="14398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Снижению</a:t>
            </a:r>
          </a:p>
          <a:p>
            <a:pPr algn="ctr"/>
            <a:r>
              <a:rPr lang="ru-RU" b="1"/>
              <a:t> работоспособности</a:t>
            </a:r>
            <a:r>
              <a:rPr lang="ru-RU">
                <a:latin typeface="Arial" charset="0"/>
              </a:rPr>
              <a:t> </a:t>
            </a:r>
          </a:p>
        </p:txBody>
      </p:sp>
      <p:sp>
        <p:nvSpPr>
          <p:cNvPr id="11269" name="Oval 5"/>
          <p:cNvSpPr>
            <a:spLocks noChangeArrowheads="1"/>
          </p:cNvSpPr>
          <p:nvPr/>
        </p:nvSpPr>
        <p:spPr bwMode="auto">
          <a:xfrm>
            <a:off x="5795963" y="3213100"/>
            <a:ext cx="2808287" cy="1295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Задержке</a:t>
            </a:r>
          </a:p>
          <a:p>
            <a:pPr algn="ctr"/>
            <a:r>
              <a:rPr lang="ru-RU" b="1"/>
              <a:t>роста и </a:t>
            </a:r>
          </a:p>
          <a:p>
            <a:pPr algn="ctr"/>
            <a:r>
              <a:rPr lang="ru-RU" b="1"/>
              <a:t>нормального</a:t>
            </a:r>
          </a:p>
          <a:p>
            <a:pPr algn="ctr"/>
            <a:r>
              <a:rPr lang="ru-RU" b="1"/>
              <a:t> развития </a:t>
            </a:r>
          </a:p>
        </p:txBody>
      </p:sp>
      <p:sp>
        <p:nvSpPr>
          <p:cNvPr id="11270" name="Oval 6"/>
          <p:cNvSpPr>
            <a:spLocks noChangeArrowheads="1"/>
          </p:cNvSpPr>
          <p:nvPr/>
        </p:nvSpPr>
        <p:spPr bwMode="auto">
          <a:xfrm>
            <a:off x="3276600" y="4221163"/>
            <a:ext cx="2735263" cy="14398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Развитию </a:t>
            </a:r>
          </a:p>
          <a:p>
            <a:pPr algn="ctr"/>
            <a:r>
              <a:rPr lang="ru-RU" b="1"/>
              <a:t>утомления и</a:t>
            </a:r>
          </a:p>
          <a:p>
            <a:pPr algn="ctr"/>
            <a:r>
              <a:rPr lang="ru-RU" b="1"/>
              <a:t> переутомления</a:t>
            </a:r>
            <a:r>
              <a:rPr lang="ru-RU">
                <a:latin typeface="Arial" charset="0"/>
              </a:rPr>
              <a:t> </a:t>
            </a:r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 flipH="1">
            <a:off x="2124075" y="1989138"/>
            <a:ext cx="2376488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4643438" y="1989138"/>
            <a:ext cx="2449512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>
            <a:off x="4643438" y="2060575"/>
            <a:ext cx="0" cy="2089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8" grpId="0" animBg="1"/>
      <p:bldP spid="11269" grpId="0" animBg="1"/>
      <p:bldP spid="1127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23850" y="908050"/>
            <a:ext cx="4033838" cy="594995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u="sng" dirty="0" smtClean="0">
                <a:solidFill>
                  <a:srgbClr val="FFCC66"/>
                </a:solidFill>
              </a:rPr>
              <a:t>Вопросы анкеты «Мой режим дня»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>
              <a:solidFill>
                <a:srgbClr val="FFCC66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ru-RU" sz="1400" b="1" dirty="0" smtClean="0">
                <a:solidFill>
                  <a:srgbClr val="FFCC66"/>
                </a:solidFill>
              </a:rPr>
              <a:t>1. Выполняете ли вы утром физическую зарядку?</a:t>
            </a:r>
            <a:br>
              <a:rPr lang="ru-RU" sz="1400" b="1" dirty="0" smtClean="0">
                <a:solidFill>
                  <a:srgbClr val="FFCC66"/>
                </a:solidFill>
              </a:rPr>
            </a:br>
            <a:r>
              <a:rPr lang="ru-RU" sz="1400" b="1" dirty="0" smtClean="0">
                <a:solidFill>
                  <a:srgbClr val="FFCC66"/>
                </a:solidFill>
              </a:rPr>
              <a:t>а) всегда;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400" b="1" dirty="0" smtClean="0">
                <a:solidFill>
                  <a:srgbClr val="FFCC66"/>
                </a:solidFill>
              </a:rPr>
              <a:t>       </a:t>
            </a:r>
            <a:r>
              <a:rPr lang="ru-RU" sz="1400" b="1" dirty="0" smtClean="0">
                <a:solidFill>
                  <a:srgbClr val="FFCC66"/>
                </a:solidFill>
              </a:rPr>
              <a:t>б) иногда;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rgbClr val="FFCC66"/>
                </a:solidFill>
              </a:rPr>
              <a:t>       в) никогда.</a:t>
            </a:r>
          </a:p>
          <a:p>
            <a:pPr>
              <a:lnSpc>
                <a:spcPct val="80000"/>
              </a:lnSpc>
              <a:defRPr/>
            </a:pPr>
            <a:r>
              <a:rPr lang="ru-RU" sz="1400" b="1" dirty="0" smtClean="0">
                <a:solidFill>
                  <a:srgbClr val="FFCC66"/>
                </a:solidFill>
              </a:rPr>
              <a:t>2. Завтракаете ли вы утром?</a:t>
            </a:r>
            <a:br>
              <a:rPr lang="ru-RU" sz="1400" b="1" dirty="0" smtClean="0">
                <a:solidFill>
                  <a:srgbClr val="FFCC66"/>
                </a:solidFill>
              </a:rPr>
            </a:br>
            <a:r>
              <a:rPr lang="ru-RU" sz="1400" b="1" dirty="0" smtClean="0">
                <a:solidFill>
                  <a:srgbClr val="FFCC66"/>
                </a:solidFill>
              </a:rPr>
              <a:t>а) всегда;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rgbClr val="FFCC66"/>
                </a:solidFill>
              </a:rPr>
              <a:t>       б) иногда;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rgbClr val="FFCC66"/>
                </a:solidFill>
              </a:rPr>
              <a:t>       в) никогда;</a:t>
            </a:r>
          </a:p>
          <a:p>
            <a:pPr>
              <a:lnSpc>
                <a:spcPct val="80000"/>
              </a:lnSpc>
              <a:defRPr/>
            </a:pPr>
            <a:r>
              <a:rPr lang="ru-RU" sz="1400" b="1" dirty="0" smtClean="0">
                <a:solidFill>
                  <a:srgbClr val="FFCC66"/>
                </a:solidFill>
              </a:rPr>
              <a:t>3. В какое время вы обычно учите уроки?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rgbClr val="FFCC66"/>
                </a:solidFill>
              </a:rPr>
              <a:t>      а) сразу, как прихожу из школы;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rgbClr val="FFCC66"/>
                </a:solidFill>
              </a:rPr>
              <a:t>      б) отдыхаю и только потом начинаю делать уроки;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rgbClr val="FFCC66"/>
                </a:solidFill>
              </a:rPr>
              <a:t>      в) обедаю и сажусь за уроки.</a:t>
            </a:r>
          </a:p>
          <a:p>
            <a:pPr>
              <a:lnSpc>
                <a:spcPct val="80000"/>
              </a:lnSpc>
              <a:defRPr/>
            </a:pPr>
            <a:r>
              <a:rPr lang="ru-RU" sz="1400" b="1" dirty="0" smtClean="0">
                <a:solidFill>
                  <a:srgbClr val="FFCC66"/>
                </a:solidFill>
              </a:rPr>
              <a:t>4. Сколько времени вы затрачиваете на приготовление домашних заданий?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rgbClr val="FFCC66"/>
                </a:solidFill>
              </a:rPr>
              <a:t>       а) до 1 часа;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rgbClr val="FFCC66"/>
                </a:solidFill>
              </a:rPr>
              <a:t>      б) 1 - 2 часа;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rgbClr val="FFCC66"/>
                </a:solidFill>
              </a:rPr>
              <a:t>      в) 2 -3 часа;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rgbClr val="FFCC66"/>
                </a:solidFill>
              </a:rPr>
              <a:t>      г) 3 -4 часа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rgbClr val="FFCC66"/>
                </a:solidFill>
              </a:rPr>
              <a:t>	5. Делаете ли вы перерывы при выполнении домашнего задания?</a:t>
            </a:r>
            <a:br>
              <a:rPr lang="ru-RU" sz="1400" b="1" dirty="0" smtClean="0">
                <a:solidFill>
                  <a:srgbClr val="FFCC66"/>
                </a:solidFill>
              </a:rPr>
            </a:br>
            <a:r>
              <a:rPr lang="ru-RU" sz="1400" b="1" dirty="0" smtClean="0">
                <a:solidFill>
                  <a:srgbClr val="FFCC66"/>
                </a:solidFill>
              </a:rPr>
              <a:t>а) всегда;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rgbClr val="FFCC66"/>
                </a:solidFill>
              </a:rPr>
              <a:t>      б) иногда;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rgbClr val="FFCC66"/>
                </a:solidFill>
              </a:rPr>
              <a:t>      в) никогда.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dirty="0" smtClean="0"/>
              <a:t>	</a:t>
            </a:r>
          </a:p>
          <a:p>
            <a:pPr>
              <a:lnSpc>
                <a:spcPct val="80000"/>
              </a:lnSpc>
              <a:defRPr/>
            </a:pPr>
            <a:endParaRPr lang="en-US" sz="1400" dirty="0" smtClean="0"/>
          </a:p>
          <a:p>
            <a:pPr>
              <a:lnSpc>
                <a:spcPct val="80000"/>
              </a:lnSpc>
              <a:defRPr/>
            </a:pPr>
            <a:endParaRPr lang="en-US" sz="1400" dirty="0" smtClean="0"/>
          </a:p>
          <a:p>
            <a:pPr>
              <a:lnSpc>
                <a:spcPct val="80000"/>
              </a:lnSpc>
              <a:defRPr/>
            </a:pPr>
            <a:endParaRPr lang="en-US" sz="900" dirty="0" smtClean="0"/>
          </a:p>
          <a:p>
            <a:pPr>
              <a:lnSpc>
                <a:spcPct val="80000"/>
              </a:lnSpc>
              <a:defRPr/>
            </a:pPr>
            <a:endParaRPr lang="en-US" sz="900" dirty="0" smtClean="0"/>
          </a:p>
          <a:p>
            <a:pPr>
              <a:lnSpc>
                <a:spcPct val="80000"/>
              </a:lnSpc>
              <a:defRPr/>
            </a:pPr>
            <a:endParaRPr lang="en-US" sz="900" dirty="0" smtClean="0"/>
          </a:p>
          <a:p>
            <a:pPr>
              <a:lnSpc>
                <a:spcPct val="80000"/>
              </a:lnSpc>
              <a:defRPr/>
            </a:pPr>
            <a:r>
              <a:rPr lang="ru-RU" sz="900" dirty="0" smtClean="0"/>
              <a:t/>
            </a:r>
            <a:br>
              <a:rPr lang="ru-RU" sz="900" dirty="0" smtClean="0"/>
            </a:br>
            <a:endParaRPr lang="ru-RU" sz="900" dirty="0" smtClean="0"/>
          </a:p>
        </p:txBody>
      </p:sp>
      <p:sp>
        <p:nvSpPr>
          <p:cNvPr id="2970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3438" y="908050"/>
            <a:ext cx="4033837" cy="594995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  <a:defRPr/>
            </a:pPr>
            <a:r>
              <a:rPr lang="ru-RU" sz="1400" b="1" dirty="0" smtClean="0">
                <a:solidFill>
                  <a:srgbClr val="FFCC66"/>
                </a:solidFill>
              </a:rPr>
              <a:t>6. Вы ложитесь спать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rgbClr val="FFCC66"/>
                </a:solidFill>
              </a:rPr>
              <a:t>      а) в 21-22.00;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rgbClr val="FFCC66"/>
                </a:solidFill>
              </a:rPr>
              <a:t>      б) в 22-23.00;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rgbClr val="FFCC66"/>
                </a:solidFill>
              </a:rPr>
              <a:t>      в) после 23.00.</a:t>
            </a:r>
          </a:p>
          <a:p>
            <a:pPr>
              <a:lnSpc>
                <a:spcPct val="80000"/>
              </a:lnSpc>
              <a:defRPr/>
            </a:pPr>
            <a:r>
              <a:rPr lang="ru-RU" sz="1400" b="1" dirty="0" smtClean="0">
                <a:solidFill>
                  <a:srgbClr val="FFCC66"/>
                </a:solidFill>
              </a:rPr>
              <a:t>7.Как часто вы просыпаетесь не выспавшись?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rgbClr val="FFCC66"/>
                </a:solidFill>
              </a:rPr>
              <a:t>      а) всегда;  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rgbClr val="FFCC66"/>
                </a:solidFill>
              </a:rPr>
              <a:t>      б) иногда;     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rgbClr val="FFCC66"/>
                </a:solidFill>
              </a:rPr>
              <a:t>      в) никогда.</a:t>
            </a:r>
          </a:p>
          <a:p>
            <a:pPr>
              <a:lnSpc>
                <a:spcPct val="80000"/>
              </a:lnSpc>
              <a:defRPr/>
            </a:pPr>
            <a:r>
              <a:rPr lang="ru-RU" sz="1400" b="1" dirty="0" smtClean="0">
                <a:solidFill>
                  <a:srgbClr val="FFCC66"/>
                </a:solidFill>
              </a:rPr>
              <a:t>8. Сколько часов в день вы смотрите телевизор?</a:t>
            </a:r>
            <a:br>
              <a:rPr lang="ru-RU" sz="1400" b="1" dirty="0" smtClean="0">
                <a:solidFill>
                  <a:srgbClr val="FFCC66"/>
                </a:solidFill>
              </a:rPr>
            </a:br>
            <a:r>
              <a:rPr lang="ru-RU" sz="1400" b="1" dirty="0" smtClean="0">
                <a:solidFill>
                  <a:srgbClr val="FFCC66"/>
                </a:solidFill>
              </a:rPr>
              <a:t>а) 1 - 2 часа;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rgbClr val="FFCC66"/>
                </a:solidFill>
              </a:rPr>
              <a:t>      б) 3- 4 часа;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rgbClr val="FFCC66"/>
                </a:solidFill>
              </a:rPr>
              <a:t>       в) все свободное время.</a:t>
            </a:r>
          </a:p>
          <a:p>
            <a:pPr>
              <a:lnSpc>
                <a:spcPct val="80000"/>
              </a:lnSpc>
              <a:defRPr/>
            </a:pPr>
            <a:r>
              <a:rPr lang="ru-RU" sz="1400" b="1" dirty="0" smtClean="0">
                <a:solidFill>
                  <a:srgbClr val="FFCC66"/>
                </a:solidFill>
              </a:rPr>
              <a:t>9. Как обычно вы проводите воскресный день?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rgbClr val="FFCC66"/>
                </a:solidFill>
              </a:rPr>
              <a:t>      а) смотрю телевизор, играю в компьютерные игры;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rgbClr val="FFCC66"/>
                </a:solidFill>
              </a:rPr>
              <a:t>     б) слоняюсь по дому;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rgbClr val="FFCC66"/>
                </a:solidFill>
              </a:rPr>
              <a:t>     в) гуляю, занимаюсь спортом;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rgbClr val="FFCC66"/>
                </a:solidFill>
              </a:rPr>
              <a:t>     г) другое (укажите что именно).</a:t>
            </a:r>
          </a:p>
          <a:p>
            <a:pPr>
              <a:lnSpc>
                <a:spcPct val="80000"/>
              </a:lnSpc>
              <a:defRPr/>
            </a:pPr>
            <a:r>
              <a:rPr lang="ru-RU" sz="1400" b="1" dirty="0" smtClean="0">
                <a:solidFill>
                  <a:srgbClr val="FFCC66"/>
                </a:solidFill>
              </a:rPr>
              <a:t>10.Как часто вы стараетесь спланировать свой день: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rgbClr val="FFCC66"/>
                </a:solidFill>
              </a:rPr>
              <a:t>     а) всегда;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rgbClr val="FFCC66"/>
                </a:solidFill>
              </a:rPr>
              <a:t>     б) иногда;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rgbClr val="FFCC66"/>
                </a:solidFill>
              </a:rPr>
              <a:t>     в) никогда.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792163"/>
          </a:xfrm>
        </p:spPr>
        <p:txBody>
          <a:bodyPr/>
          <a:lstStyle/>
          <a:p>
            <a:pPr>
              <a:defRPr/>
            </a:pPr>
            <a:r>
              <a:rPr lang="ru-RU" b="1" smtClean="0"/>
              <a:t>Результаты исследования</a:t>
            </a:r>
            <a:r>
              <a:rPr lang="ru-RU" smtClean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>
            <a:noAutofit/>
          </a:bodyPr>
          <a:lstStyle/>
          <a:p>
            <a:pPr algn="ctr"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Двигательная активность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как компонент режима дня.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Утренняя зарядка облегчает переход от сна к бодрствованию, позволяет организму активно включиться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работу.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Object 3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718600" y="1928802"/>
          <a:ext cx="7639613" cy="45347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185</TotalTime>
  <Words>556</Words>
  <Application>Microsoft Office PowerPoint</Application>
  <PresentationFormat>Экран (4:3)</PresentationFormat>
  <Paragraphs>138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Открытая</vt:lpstr>
      <vt:lpstr> Родительское собрание «Режим дня современного школьника».</vt:lpstr>
      <vt:lpstr>Цели и задачи</vt:lpstr>
      <vt:lpstr> </vt:lpstr>
      <vt:lpstr>Режим дня - это распределение времени на все виды суточной деятельности и отдыха с учетом возраста, состояния здоровья и особенностей личности.</vt:lpstr>
      <vt:lpstr>Слайд 5</vt:lpstr>
      <vt:lpstr>Слайд 6</vt:lpstr>
      <vt:lpstr>Нерационально организованный режим приводит к </vt:lpstr>
      <vt:lpstr>Результаты исследования </vt:lpstr>
      <vt:lpstr> Двигательная активность  как компонент режима дня. Утренняя зарядка облегчает переход от сна к бодрствованию, позволяет организму активно включиться в работу.</vt:lpstr>
      <vt:lpstr>  Правильное питание  -  основа нормального физического и нервно-психического развития Завтрак - обязательный компонент режима дня.  </vt:lpstr>
      <vt:lpstr> Рабочий день школьника состоит из занятий в школе и приготовления уроков дома</vt:lpstr>
      <vt:lpstr>Слайд 12</vt:lpstr>
      <vt:lpstr>Делаете ли вы перерывы при выполнении домашних заданий?</vt:lpstr>
      <vt:lpstr>Cон - важный фактор в  режиме дня школьника </vt:lpstr>
      <vt:lpstr>Как часто вы не высыпаетесь?</vt:lpstr>
      <vt:lpstr> Занятия в школе имеют строгий режим и регламент, а вот внеучебная  деятельность зависит от самого ученика и его товарищей. </vt:lpstr>
      <vt:lpstr>Как обычно вы проводите воскресный день?</vt:lpstr>
      <vt:lpstr>Режим дня - это режим жизни !</vt:lpstr>
      <vt:lpstr>Как часто вы стараетесь спланировать свой день ?</vt:lpstr>
      <vt:lpstr> Выводы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«Режим дня современного школьника»</dc:title>
  <dc:creator>титовы</dc:creator>
  <cp:lastModifiedBy>титовы</cp:lastModifiedBy>
  <cp:revision>22</cp:revision>
  <dcterms:created xsi:type="dcterms:W3CDTF">2012-12-07T17:49:05Z</dcterms:created>
  <dcterms:modified xsi:type="dcterms:W3CDTF">2012-12-17T14:58:49Z</dcterms:modified>
</cp:coreProperties>
</file>