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54" autoAdjust="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08.04.2013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08.04.2013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3526" cy="68675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11560" y="692696"/>
            <a:ext cx="75414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Сущность и структура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 целостного педагогического</a:t>
            </a:r>
          </a:p>
          <a:p>
            <a:pPr algn="ctr"/>
            <a:r>
              <a:rPr lang="ru-RU" sz="6000" b="1" dirty="0" smtClean="0">
                <a:solidFill>
                  <a:schemeClr val="bg1"/>
                </a:solidFill>
              </a:rPr>
              <a:t>процесса</a:t>
            </a:r>
            <a:endParaRPr lang="ru-RU" sz="6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17264"/>
            <a:ext cx="9577064" cy="686752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39552" y="857232"/>
            <a:ext cx="7992888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bg1"/>
                </a:solidFill>
              </a:rPr>
              <a:t>1</a:t>
            </a:r>
            <a:r>
              <a:rPr lang="ru-RU" sz="4000" b="1" dirty="0" smtClean="0">
                <a:solidFill>
                  <a:schemeClr val="bg1"/>
                </a:solidFill>
              </a:rPr>
              <a:t>. Развитие </a:t>
            </a:r>
            <a:r>
              <a:rPr lang="ru-RU" sz="4000" b="1" dirty="0">
                <a:solidFill>
                  <a:schemeClr val="bg1"/>
                </a:solidFill>
              </a:rPr>
              <a:t>теории ЦПП в истории мировой педагогической мысли</a:t>
            </a: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220536"/>
            <a:ext cx="1714500" cy="2190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987824" y="2199576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FF99"/>
                </a:solidFill>
              </a:rPr>
              <a:t>Иоганн  Фридрих </a:t>
            </a:r>
            <a:r>
              <a:rPr lang="ru-RU" sz="2800" b="1" dirty="0">
                <a:solidFill>
                  <a:srgbClr val="FFFF99"/>
                </a:solidFill>
              </a:rPr>
              <a:t>Гербарт ввел в педагогику понятие воспитывающего обучения,                               считая, что обучение без нравственного образования есть средство без цели, а нравственное образование без учения есть цели, лишенные средства.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68560" y="16545"/>
            <a:ext cx="9721080" cy="6867525"/>
          </a:xfrm>
          <a:prstGeom prst="rect">
            <a:avLst/>
          </a:prstGeom>
          <a:noFill/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476672"/>
            <a:ext cx="1800200" cy="2393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15616" y="2526977"/>
            <a:ext cx="15121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Константин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Дмитриевич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Ушинский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1" y="476672"/>
            <a:ext cx="1686981" cy="2486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71420" y="2501084"/>
            <a:ext cx="14761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Павел 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Петрович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Блонский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79945"/>
            <a:ext cx="2251972" cy="25086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64088" y="2737127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Антон Семенович </a:t>
            </a:r>
            <a:r>
              <a:rPr lang="ru-RU" b="1" dirty="0">
                <a:solidFill>
                  <a:srgbClr val="FFFF00"/>
                </a:solidFill>
              </a:rPr>
              <a:t>М</a:t>
            </a:r>
            <a:r>
              <a:rPr lang="ru-RU" b="1" dirty="0" smtClean="0">
                <a:solidFill>
                  <a:srgbClr val="FFFF00"/>
                </a:solidFill>
              </a:rPr>
              <a:t>акаренко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578" y="3645024"/>
            <a:ext cx="1512168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65529" y="5122058"/>
            <a:ext cx="150617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Станислав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Теофилович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</a:t>
            </a:r>
            <a:r>
              <a:rPr lang="ru-RU" b="1" dirty="0" err="1" smtClean="0">
                <a:solidFill>
                  <a:srgbClr val="FFFF00"/>
                </a:solidFill>
              </a:rPr>
              <a:t>Шацкий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538" y="3383458"/>
            <a:ext cx="1531079" cy="22878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243962" y="5722222"/>
            <a:ext cx="20882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Дмитрий </a:t>
            </a:r>
            <a:r>
              <a:rPr lang="ru-RU" b="1" dirty="0">
                <a:solidFill>
                  <a:srgbClr val="FFFF00"/>
                </a:solidFill>
              </a:rPr>
              <a:t>С</a:t>
            </a:r>
            <a:r>
              <a:rPr lang="ru-RU" b="1" dirty="0" smtClean="0">
                <a:solidFill>
                  <a:srgbClr val="FFFF00"/>
                </a:solidFill>
              </a:rPr>
              <a:t>ергеевич Лихачев</a:t>
            </a:r>
            <a:endParaRPr lang="ru-RU" b="1" dirty="0">
              <a:solidFill>
                <a:srgbClr val="FFFF00"/>
              </a:solidFill>
            </a:endParaRPr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3485" y="3293591"/>
            <a:ext cx="1552575" cy="202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275486" y="5218543"/>
            <a:ext cx="19244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Виталий Александрович </a:t>
            </a:r>
            <a:r>
              <a:rPr lang="ru-RU" b="1" dirty="0" err="1" smtClean="0">
                <a:solidFill>
                  <a:srgbClr val="FFFF00"/>
                </a:solidFill>
              </a:rPr>
              <a:t>Сластенин</a:t>
            </a:r>
            <a:endParaRPr lang="ru-RU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5637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11257"/>
            <a:ext cx="9468544" cy="686752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11560" y="1052736"/>
            <a:ext cx="7200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>
                <a:solidFill>
                  <a:schemeClr val="bg1"/>
                </a:solidFill>
              </a:rPr>
              <a:t>Педагогический процесс </a:t>
            </a:r>
            <a:r>
              <a:rPr lang="ru-RU" sz="3200" dirty="0">
                <a:solidFill>
                  <a:schemeClr val="bg1"/>
                </a:solidFill>
              </a:rPr>
              <a:t>– это целостный </a:t>
            </a:r>
            <a:r>
              <a:rPr lang="ru-RU" sz="3200" dirty="0" err="1" smtClean="0">
                <a:solidFill>
                  <a:schemeClr val="bg1"/>
                </a:solidFill>
              </a:rPr>
              <a:t>учебно</a:t>
            </a:r>
            <a:r>
              <a:rPr lang="ru-RU" sz="3200" dirty="0" smtClean="0">
                <a:solidFill>
                  <a:schemeClr val="bg1"/>
                </a:solidFill>
              </a:rPr>
              <a:t>–воспитательный </a:t>
            </a:r>
            <a:r>
              <a:rPr lang="ru-RU" sz="3200" dirty="0">
                <a:solidFill>
                  <a:schemeClr val="bg1"/>
                </a:solidFill>
              </a:rPr>
              <a:t>процесс единства и взаимосвязи, воспитания и обучения, характеризующийся совместной деятельностью, сотрудничеством и сотворчеством его субъектов, способствующий наиболее  полному развитию и самореализации личности. </a:t>
            </a:r>
          </a:p>
        </p:txBody>
      </p:sp>
    </p:spTree>
    <p:extLst>
      <p:ext uri="{BB962C8B-B14F-4D97-AF65-F5344CB8AC3E}">
        <p14:creationId xmlns:p14="http://schemas.microsoft.com/office/powerpoint/2010/main" val="3358183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11257"/>
            <a:ext cx="9468544" cy="686752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51520" y="620689"/>
            <a:ext cx="77048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</a:rPr>
              <a:t>Целостность</a:t>
            </a:r>
            <a:r>
              <a:rPr lang="ru-RU" sz="3600" dirty="0">
                <a:solidFill>
                  <a:schemeClr val="bg1"/>
                </a:solidFill>
              </a:rPr>
              <a:t> </a:t>
            </a:r>
            <a:r>
              <a:rPr lang="ru-RU" sz="3600" dirty="0" smtClean="0">
                <a:solidFill>
                  <a:schemeClr val="bg1"/>
                </a:solidFill>
              </a:rPr>
              <a:t>понимается </a:t>
            </a:r>
            <a:r>
              <a:rPr lang="ru-RU" sz="3600" dirty="0">
                <a:solidFill>
                  <a:schemeClr val="bg1"/>
                </a:solidFill>
              </a:rPr>
              <a:t>как взаимосвязь и взаимообусловленность всех процессов и явлений в нем возникающих и протекающих, во взаимоотношениях всех субъектов педагогического процесса с явлениями внешней среды.</a:t>
            </a:r>
          </a:p>
        </p:txBody>
      </p:sp>
    </p:spTree>
    <p:extLst>
      <p:ext uri="{BB962C8B-B14F-4D97-AF65-F5344CB8AC3E}">
        <p14:creationId xmlns:p14="http://schemas.microsoft.com/office/powerpoint/2010/main" val="335818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11257"/>
            <a:ext cx="9577064" cy="6867525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20689"/>
            <a:ext cx="6480720" cy="54726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818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02976" y="-9525"/>
            <a:ext cx="9455496" cy="686752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451373" y="620688"/>
            <a:ext cx="381253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ФУНКЦИИ ЦПП.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1522899"/>
            <a:ext cx="5598368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>
              <a:buFont typeface="+mj-lt"/>
              <a:buAutoNum type="arabicPeriod"/>
            </a:pPr>
            <a:r>
              <a:rPr lang="ru-RU" sz="4000" b="1" dirty="0">
                <a:solidFill>
                  <a:schemeClr val="bg1"/>
                </a:solidFill>
              </a:rPr>
              <a:t>Воспитательная</a:t>
            </a:r>
            <a:endParaRPr lang="ru-RU" sz="4000" dirty="0">
              <a:solidFill>
                <a:schemeClr val="bg1"/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4000" b="1" dirty="0">
                <a:solidFill>
                  <a:schemeClr val="bg1"/>
                </a:solidFill>
              </a:rPr>
              <a:t>Образовательная</a:t>
            </a:r>
            <a:endParaRPr lang="ru-RU" sz="4000" dirty="0">
              <a:solidFill>
                <a:schemeClr val="bg1"/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4000" b="1" dirty="0">
                <a:solidFill>
                  <a:schemeClr val="bg1"/>
                </a:solidFill>
              </a:rPr>
              <a:t>Развивающая</a:t>
            </a:r>
            <a:endParaRPr lang="ru-RU" sz="4000" dirty="0">
              <a:solidFill>
                <a:schemeClr val="bg1"/>
              </a:solidFill>
            </a:endParaRPr>
          </a:p>
          <a:p>
            <a:pPr marL="742950" indent="-742950">
              <a:buFont typeface="+mj-lt"/>
              <a:buAutoNum type="arabicPeriod"/>
            </a:pPr>
            <a:r>
              <a:rPr lang="ru-RU" sz="4000" b="1" dirty="0">
                <a:solidFill>
                  <a:schemeClr val="bg1"/>
                </a:solidFill>
              </a:rPr>
              <a:t>Социальная</a:t>
            </a:r>
            <a:endParaRPr lang="ru-RU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18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11257"/>
            <a:ext cx="9468544" cy="6867525"/>
          </a:xfrm>
          <a:prstGeom prst="rect">
            <a:avLst/>
          </a:prstGeom>
          <a:noFill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3544" y="1408896"/>
            <a:ext cx="6112791" cy="39992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83544" y="605979"/>
            <a:ext cx="54316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Движущие силы ЦПП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73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Documents and Settings\Admin\Рабочий стол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4544" y="-11257"/>
            <a:ext cx="9649072" cy="686752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323528" y="476672"/>
            <a:ext cx="85689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</a:rPr>
              <a:t>В СТРУКТУРЕ ПЕДАГОГИЧЕСКОГО ПРОЦЕССА ВЫДЕЛЯЮТ: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412776"/>
            <a:ext cx="842493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</a:rPr>
              <a:t>Содержательно – целевой компонент 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sz="2800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</a:rPr>
              <a:t>Организационно </a:t>
            </a:r>
            <a:r>
              <a:rPr lang="ru-RU" sz="2800" dirty="0" smtClean="0">
                <a:solidFill>
                  <a:schemeClr val="bg1"/>
                </a:solidFill>
              </a:rPr>
              <a:t>–</a:t>
            </a:r>
            <a:r>
              <a:rPr lang="ru-RU" sz="2800" dirty="0" err="1" smtClean="0">
                <a:solidFill>
                  <a:schemeClr val="bg1"/>
                </a:solidFill>
              </a:rPr>
              <a:t>деятельностный</a:t>
            </a:r>
            <a:r>
              <a:rPr lang="ru-RU" sz="2800" dirty="0" smtClean="0">
                <a:solidFill>
                  <a:schemeClr val="bg1"/>
                </a:solidFill>
              </a:rPr>
              <a:t> </a:t>
            </a:r>
            <a:r>
              <a:rPr lang="ru-RU" sz="2800" dirty="0">
                <a:solidFill>
                  <a:schemeClr val="bg1"/>
                </a:solidFill>
              </a:rPr>
              <a:t>компонент 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sz="2800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</a:rPr>
              <a:t>Эмоционально – мотивационный компонент </a:t>
            </a:r>
            <a:endParaRPr lang="ru-RU" sz="2800" dirty="0" smtClean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endParaRPr lang="ru-RU" sz="2800" dirty="0">
              <a:solidFill>
                <a:schemeClr val="bg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sz="2800" dirty="0" err="1" smtClean="0">
                <a:solidFill>
                  <a:schemeClr val="bg1"/>
                </a:solidFill>
              </a:rPr>
              <a:t>Контрольно</a:t>
            </a:r>
            <a:r>
              <a:rPr lang="ru-RU" sz="2800" dirty="0" smtClean="0">
                <a:solidFill>
                  <a:schemeClr val="bg1"/>
                </a:solidFill>
              </a:rPr>
              <a:t>– </a:t>
            </a:r>
            <a:r>
              <a:rPr lang="ru-RU" sz="2800" dirty="0">
                <a:solidFill>
                  <a:schemeClr val="bg1"/>
                </a:solidFill>
              </a:rPr>
              <a:t>оценочный компонент </a:t>
            </a:r>
          </a:p>
        </p:txBody>
      </p:sp>
    </p:spTree>
    <p:extLst>
      <p:ext uri="{BB962C8B-B14F-4D97-AF65-F5344CB8AC3E}">
        <p14:creationId xmlns:p14="http://schemas.microsoft.com/office/powerpoint/2010/main" val="403873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163</Words>
  <Application>Microsoft Office PowerPoint</Application>
  <PresentationFormat>Экран (4:3)</PresentationFormat>
  <Paragraphs>33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Мпк18</cp:lastModifiedBy>
  <cp:revision>7</cp:revision>
  <dcterms:modified xsi:type="dcterms:W3CDTF">2013-04-08T09:55:43Z</dcterms:modified>
</cp:coreProperties>
</file>