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3" r:id="rId2"/>
    <p:sldId id="294" r:id="rId3"/>
    <p:sldId id="295" r:id="rId4"/>
    <p:sldId id="278" r:id="rId5"/>
    <p:sldId id="279" r:id="rId6"/>
    <p:sldId id="280" r:id="rId7"/>
    <p:sldId id="269" r:id="rId8"/>
    <p:sldId id="276" r:id="rId9"/>
    <p:sldId id="288" r:id="rId10"/>
    <p:sldId id="289" r:id="rId11"/>
    <p:sldId id="268" r:id="rId12"/>
    <p:sldId id="291" r:id="rId13"/>
    <p:sldId id="285" r:id="rId14"/>
    <p:sldId id="287" r:id="rId15"/>
    <p:sldId id="298" r:id="rId16"/>
    <p:sldId id="296" r:id="rId17"/>
    <p:sldId id="29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FC28-1869-4F4A-B50A-4BDAFDD90B2B}" type="datetimeFigureOut">
              <a:rPr lang="ru-RU" smtClean="0"/>
              <a:pPr/>
              <a:t>01.05.2013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58EFFE8-522F-4C57-AC4B-B7546B5CE6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FC28-1869-4F4A-B50A-4BDAFDD90B2B}" type="datetimeFigureOut">
              <a:rPr lang="ru-RU" smtClean="0"/>
              <a:pPr/>
              <a:t>01.05.2013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EFFE8-522F-4C57-AC4B-B7546B5CE6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FC28-1869-4F4A-B50A-4BDAFDD90B2B}" type="datetimeFigureOut">
              <a:rPr lang="ru-RU" smtClean="0"/>
              <a:pPr/>
              <a:t>01.05.2013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EFFE8-522F-4C57-AC4B-B7546B5CE6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FC28-1869-4F4A-B50A-4BDAFDD90B2B}" type="datetimeFigureOut">
              <a:rPr lang="ru-RU" smtClean="0"/>
              <a:pPr/>
              <a:t>01.05.2013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58EFFE8-522F-4C57-AC4B-B7546B5CE6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FC28-1869-4F4A-B50A-4BDAFDD90B2B}" type="datetimeFigureOut">
              <a:rPr lang="ru-RU" smtClean="0"/>
              <a:pPr/>
              <a:t>01.05.2013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EFFE8-522F-4C57-AC4B-B7546B5CE66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FC28-1869-4F4A-B50A-4BDAFDD90B2B}" type="datetimeFigureOut">
              <a:rPr lang="ru-RU" smtClean="0"/>
              <a:pPr/>
              <a:t>01.05.2013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EFFE8-522F-4C57-AC4B-B7546B5CE6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FC28-1869-4F4A-B50A-4BDAFDD90B2B}" type="datetimeFigureOut">
              <a:rPr lang="ru-RU" smtClean="0"/>
              <a:pPr/>
              <a:t>01.05.2013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58EFFE8-522F-4C57-AC4B-B7546B5CE66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FC28-1869-4F4A-B50A-4BDAFDD90B2B}" type="datetimeFigureOut">
              <a:rPr lang="ru-RU" smtClean="0"/>
              <a:pPr/>
              <a:t>01.05.2013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EFFE8-522F-4C57-AC4B-B7546B5CE6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FC28-1869-4F4A-B50A-4BDAFDD90B2B}" type="datetimeFigureOut">
              <a:rPr lang="ru-RU" smtClean="0"/>
              <a:pPr/>
              <a:t>01.05.2013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EFFE8-522F-4C57-AC4B-B7546B5CE6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FC28-1869-4F4A-B50A-4BDAFDD90B2B}" type="datetimeFigureOut">
              <a:rPr lang="ru-RU" smtClean="0"/>
              <a:pPr/>
              <a:t>01.05.2013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EFFE8-522F-4C57-AC4B-B7546B5CE6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FC28-1869-4F4A-B50A-4BDAFDD90B2B}" type="datetimeFigureOut">
              <a:rPr lang="ru-RU" smtClean="0"/>
              <a:pPr/>
              <a:t>01.05.2013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EFFE8-522F-4C57-AC4B-B7546B5CE66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8FAFC28-1869-4F4A-B50A-4BDAFDD90B2B}" type="datetimeFigureOut">
              <a:rPr lang="ru-RU" smtClean="0"/>
              <a:pPr/>
              <a:t>01.05.2013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8EFFE8-522F-4C57-AC4B-B7546B5CE66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мои документы\ltncndj 2 hbceyj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144001" cy="55457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800000" flipV="1">
            <a:off x="393477" y="284214"/>
            <a:ext cx="8144591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использование мнемотехники в развитии речи детей</a:t>
            </a:r>
            <a:endParaRPr lang="ru-RU" sz="2800" b="1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179512" y="5524798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</a:t>
            </a:r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27584" y="5842337"/>
            <a:ext cx="8316416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Автор–составитель: воспитатель </a:t>
            </a:r>
            <a:r>
              <a:rPr lang="ru-RU" sz="2000" b="1" dirty="0" smtClean="0">
                <a:solidFill>
                  <a:srgbClr val="7030A0"/>
                </a:solidFill>
              </a:rPr>
              <a:t>Акуленко  Татьяна Дмитриевна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Г</a:t>
            </a:r>
            <a:r>
              <a:rPr lang="ru-RU" sz="2000" b="1" dirty="0" smtClean="0">
                <a:solidFill>
                  <a:srgbClr val="7030A0"/>
                </a:solidFill>
              </a:rPr>
              <a:t>БДОУ </a:t>
            </a:r>
            <a:r>
              <a:rPr lang="ru-RU" sz="2000" b="1" dirty="0" smtClean="0">
                <a:solidFill>
                  <a:srgbClr val="7030A0"/>
                </a:solidFill>
              </a:rPr>
              <a:t>детский сад №</a:t>
            </a:r>
            <a:r>
              <a:rPr lang="ru-RU" sz="2000" b="1" dirty="0" smtClean="0">
                <a:solidFill>
                  <a:srgbClr val="7030A0"/>
                </a:solidFill>
              </a:rPr>
              <a:t>1 Выборгского </a:t>
            </a:r>
            <a:r>
              <a:rPr lang="ru-RU" sz="2000" b="1" dirty="0" smtClean="0">
                <a:solidFill>
                  <a:srgbClr val="7030A0"/>
                </a:solidFill>
              </a:rPr>
              <a:t>района Санкт - Петербурга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мои документы\uhb,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08720"/>
            <a:ext cx="6336704" cy="57606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475656" y="260648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Мнемотаблица на слово «Гриб</a:t>
            </a:r>
            <a:r>
              <a:rPr lang="ru-RU" dirty="0" smtClean="0">
                <a:solidFill>
                  <a:srgbClr val="0070C0"/>
                </a:solidFill>
              </a:rPr>
              <a:t>»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мои документы\мнемотехника\Sca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042987"/>
            <a:ext cx="6381750" cy="58150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404664"/>
            <a:ext cx="4338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Мнемотаблица на  сказку «Теремок»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84249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Коллажи – учебные пособия, выполняющие следующие задачи:</a:t>
            </a:r>
          </a:p>
          <a:p>
            <a:endParaRPr lang="ru-RU" dirty="0" smtClean="0"/>
          </a:p>
          <a:p>
            <a:r>
              <a:rPr lang="ru-RU" sz="2000" dirty="0" smtClean="0">
                <a:solidFill>
                  <a:srgbClr val="002060"/>
                </a:solidFill>
              </a:rPr>
              <a:t>1  Развитие зрительной памяти</a:t>
            </a:r>
          </a:p>
          <a:p>
            <a:pPr marL="342900" indent="-342900">
              <a:buAutoNum type="arabicPlain" startAt="2"/>
            </a:pPr>
            <a:r>
              <a:rPr lang="ru-RU" sz="2000" dirty="0" smtClean="0">
                <a:solidFill>
                  <a:srgbClr val="002060"/>
                </a:solidFill>
              </a:rPr>
              <a:t>Умение говорить, рассказывать</a:t>
            </a:r>
          </a:p>
          <a:p>
            <a:pPr marL="342900" indent="-342900">
              <a:buAutoNum type="arabicPlain" startAt="2"/>
            </a:pPr>
            <a:r>
              <a:rPr lang="ru-RU" sz="2000" dirty="0" smtClean="0">
                <a:solidFill>
                  <a:srgbClr val="002060"/>
                </a:solidFill>
              </a:rPr>
              <a:t>Обучающая задача, так как они содержат различную информацию</a:t>
            </a:r>
          </a:p>
          <a:p>
            <a:pPr marL="342900" indent="-342900">
              <a:buAutoNum type="arabicPlain" startAt="2"/>
            </a:pPr>
            <a:endParaRPr lang="ru-RU" sz="2000" dirty="0" smtClean="0"/>
          </a:p>
          <a:p>
            <a:pPr marL="342900" indent="-342900"/>
            <a:r>
              <a:rPr lang="ru-RU" sz="2000" b="1" u="sng" dirty="0" smtClean="0">
                <a:solidFill>
                  <a:srgbClr val="002060"/>
                </a:solidFill>
              </a:rPr>
              <a:t>Главная задача коллажа – соединить, связать все картинки между собой</a:t>
            </a:r>
            <a:r>
              <a:rPr lang="ru-RU" sz="2000" u="sng" dirty="0" smtClean="0"/>
              <a:t>.</a:t>
            </a:r>
          </a:p>
          <a:p>
            <a:pPr marL="342900" indent="-342900"/>
            <a:endParaRPr lang="ru-RU" sz="2000" dirty="0" smtClean="0"/>
          </a:p>
          <a:p>
            <a:pPr marL="342900" indent="-342900"/>
            <a:r>
              <a:rPr lang="ru-RU" sz="2000" b="1" u="sng" dirty="0" smtClean="0">
                <a:solidFill>
                  <a:srgbClr val="002060"/>
                </a:solidFill>
              </a:rPr>
              <a:t>Как работать с коллажем:</a:t>
            </a:r>
          </a:p>
          <a:p>
            <a:pPr marL="342900" indent="-342900"/>
            <a:endParaRPr lang="ru-RU" sz="2000" dirty="0" smtClean="0"/>
          </a:p>
          <a:p>
            <a:pPr marL="342900" indent="-342900">
              <a:buAutoNum type="arabicPlain"/>
            </a:pPr>
            <a:r>
              <a:rPr lang="ru-RU" sz="2000" dirty="0" smtClean="0">
                <a:solidFill>
                  <a:srgbClr val="002060"/>
                </a:solidFill>
              </a:rPr>
              <a:t>предлагаем детям рассмотреть коллаж и объяснить картинки, цифры,буквы которые они видят.</a:t>
            </a:r>
          </a:p>
          <a:p>
            <a:pPr marL="342900" indent="-342900">
              <a:buAutoNum type="arabicPlain"/>
            </a:pPr>
            <a:r>
              <a:rPr lang="ru-RU" sz="2000" dirty="0" smtClean="0">
                <a:solidFill>
                  <a:srgbClr val="002060"/>
                </a:solidFill>
              </a:rPr>
              <a:t>Составляем вместе с детьми сюжет с использованием всех картинок. Если коллаж содержит буквы и цифры, то задаем детям вопрос: «Почему здесь эта буква или цифра?»</a:t>
            </a:r>
          </a:p>
          <a:p>
            <a:pPr marL="342900" indent="-342900">
              <a:buAutoNum type="arabicPlain"/>
            </a:pPr>
            <a:r>
              <a:rPr lang="ru-RU" sz="2000" dirty="0" smtClean="0">
                <a:solidFill>
                  <a:srgbClr val="002060"/>
                </a:solidFill>
              </a:rPr>
              <a:t>В конце работы с коллажем предлагаем детям запомнить порядок расположения картинок  в течении 15-20 секунд, затем убираем коллаж и предлагаем детям воспроизвести по памяти все картинки с обозначением их месторасположения.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мои документы\yj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8708124" cy="57561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260648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Коллаж « Наш нос и уход за ним».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39"/>
            <a:ext cx="81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</a:t>
            </a:r>
            <a:r>
              <a:rPr lang="ru-RU" sz="2000" b="1" dirty="0" smtClean="0">
                <a:solidFill>
                  <a:srgbClr val="0070C0"/>
                </a:solidFill>
              </a:rPr>
              <a:t>Игры со словами.        Игры с открытками или картинками</a:t>
            </a:r>
          </a:p>
          <a:p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026" name="Picture 2" descr="C:\Documents and Settings\User\Рабочий стол\мои документы\cbybw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3"/>
            <a:ext cx="2304256" cy="14372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Documents and Settings\User\Рабочий стол\мои документы\nbu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074466" y="462039"/>
            <a:ext cx="1482903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Documents and Settings\User\Рабочий стол\мои документы\hsc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764704"/>
            <a:ext cx="2160240" cy="14744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C:\Documents and Settings\User\Рабочий стол\мои документы\ckj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764704"/>
            <a:ext cx="1475656" cy="20902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C:\Documents and Settings\User\Рабочий стол\мои документы\pfz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2708920"/>
            <a:ext cx="1440160" cy="2089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 descr="C:\Documents and Settings\User\Рабочий стол\мои документы\fbc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2564904"/>
            <a:ext cx="1544361" cy="22048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3" name="Picture 9" descr="C:\Documents and Settings\User\Рабочий стол\мои документы\gbyudb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3928" y="2708920"/>
            <a:ext cx="1440160" cy="2075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4" name="Picture 10" descr="C:\Documents and Settings\User\Рабочий стол\мои документы\otyjr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6136" y="3140968"/>
            <a:ext cx="2880320" cy="1815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5" name="Picture 11" descr="C:\Documents and Settings\User\Рабочий стол\мои документы\j,tl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5013176"/>
            <a:ext cx="2427271" cy="16279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2915817" y="5589240"/>
            <a:ext cx="604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</a:rPr>
              <a:t>Цель игр: запомнить цепочку слов, открыток, используя прием мнемотехники – прием </a:t>
            </a:r>
            <a:r>
              <a:rPr lang="en-US" b="1" u="sng" dirty="0" smtClean="0">
                <a:solidFill>
                  <a:srgbClr val="002060"/>
                </a:solidFill>
              </a:rPr>
              <a:t> </a:t>
            </a:r>
            <a:r>
              <a:rPr lang="ru-RU" b="1" u="sng" dirty="0" smtClean="0">
                <a:solidFill>
                  <a:srgbClr val="002060"/>
                </a:solidFill>
              </a:rPr>
              <a:t>ассоциативных цепочек</a:t>
            </a:r>
            <a:r>
              <a:rPr lang="ru-RU" u="sng" dirty="0" smtClean="0"/>
              <a:t>.</a:t>
            </a:r>
            <a:endParaRPr lang="ru-RU" u="sng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5" y="1412776"/>
            <a:ext cx="849694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К.Д. Ушинский писал: « Учите ребенка каким – </a:t>
            </a:r>
            <a:r>
              <a:rPr lang="ru-RU" sz="2000" b="1" dirty="0" err="1" smtClean="0">
                <a:solidFill>
                  <a:srgbClr val="002060"/>
                </a:solidFill>
              </a:rPr>
              <a:t>нибудь</a:t>
            </a:r>
            <a:r>
              <a:rPr lang="ru-RU" sz="2000" b="1" dirty="0" smtClean="0">
                <a:solidFill>
                  <a:srgbClr val="002060"/>
                </a:solidFill>
              </a:rPr>
              <a:t>  неизвестным ему пяти словам – он будет долго и напрасно мучиться, но свяжите двадцать таких слов с картинками, и он их усвоит на лету.» 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Так как наглядный материал у дошкольников усваивается лучше, использование </a:t>
            </a:r>
            <a:r>
              <a:rPr lang="ru-RU" sz="2000" b="1" dirty="0" err="1" smtClean="0">
                <a:solidFill>
                  <a:srgbClr val="002060"/>
                </a:solidFill>
              </a:rPr>
              <a:t>мнемотаблиц</a:t>
            </a:r>
            <a:r>
              <a:rPr lang="ru-RU" sz="2000" b="1" dirty="0" smtClean="0">
                <a:solidFill>
                  <a:srgbClr val="002060"/>
                </a:solidFill>
              </a:rPr>
              <a:t> на занятиях по развитию связной речи, позволяет детям эффективнее воспринимать и перерабатывать зрительную информацию, сохранять и воспроизводить ее.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Особенность методики – применение не изображения предметов, а символов. Данная методика значительно облегчает детям поиск и запоминание слов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620688"/>
            <a:ext cx="2232248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ВЫВОДЫ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052736"/>
            <a:ext cx="8496944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 у детей увеличивается круг знаний об окружающем мире;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появляется желание пересказывать тексты, придумывать интересные истории; 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появляется интерес к заучиванию стихов и    потешек; 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словарный запас выходит на более высокий уровень; 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дети преодолевают робость, застенчивость, учатся свободно держаться перед аудиторией.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0"/>
            <a:ext cx="5544616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</a:rPr>
              <a:t>      </a:t>
            </a:r>
            <a:r>
              <a:rPr lang="ru-RU" sz="4000" b="1" dirty="0" smtClean="0">
                <a:solidFill>
                  <a:srgbClr val="FF0000"/>
                </a:solidFill>
              </a:rPr>
              <a:t> Результаты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869160"/>
            <a:ext cx="8820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Поэтому, чем раньше будем учить детей рассказывать или пересказывать, используя метод мнемотехники, тем лучше подготовим их к школе, так как связная речь является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важным показателем умственных способностей ребенка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88640"/>
            <a:ext cx="4968552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 </a:t>
            </a:r>
            <a:r>
              <a:rPr lang="ru-RU" sz="4000" b="1" dirty="0" smtClean="0">
                <a:solidFill>
                  <a:srgbClr val="FF0000"/>
                </a:solidFill>
              </a:rPr>
              <a:t>Список литературы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3" y="1052736"/>
            <a:ext cx="878497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  <a:p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1. Бодрова И.В.  «Мнемотехника для детей.» (современные эффективные методики)    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С-Петербург, 1998                                                                                 </a:t>
            </a:r>
          </a:p>
          <a:p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2.  Васильева С.А. « Мнемотехника для детей.» 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С-Петербург  1999</a:t>
            </a:r>
          </a:p>
          <a:p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3. Житникова Л.М. «Учите детей запоминать»   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М. П.  1985г.</a:t>
            </a:r>
          </a:p>
          <a:p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4.Урунтаева Г.А. Афонькина Ю. А. «Учимся запоминать»  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Мурманск , 1993</a:t>
            </a:r>
          </a:p>
          <a:p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5. Матюгин И.Ю. Чакаберия Е.И. «Как развивать память»   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Москва, 1997</a:t>
            </a:r>
          </a:p>
          <a:p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6.Матюгин И.Ю. Аскоченская Т.Ю. «Как развивать внимание»             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Москва, 1997</a:t>
            </a:r>
          </a:p>
          <a:p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7. Мешкова Т. В. « Мнемотехника для детей»  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С-Петербург,1999</a:t>
            </a:r>
          </a:p>
          <a:p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 8.Сафронова Е.Д. «Обучение на основе интеллектуального тренинга»                                       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С-Петербург. 1996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                                                                           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7470443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  </a:t>
            </a:r>
            <a:r>
              <a:rPr lang="ru-RU" sz="2400" b="1" dirty="0" smtClean="0">
                <a:solidFill>
                  <a:srgbClr val="FF0000"/>
                </a:solidFill>
              </a:rPr>
              <a:t>Содержание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2000" b="1" dirty="0" smtClean="0">
                <a:solidFill>
                  <a:srgbClr val="002060"/>
                </a:solidFill>
              </a:rPr>
              <a:t>Введение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Проблемы речи детей дошкольного возраста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2    Основная часть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   Что такое мнемотехника?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   Мнемотаблицы, работа с ними.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    Прием мнемотехники – крокирование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    Мнемотехника при обучении составление рассказов, сказок.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    Коллажи, как работать с коллажем.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    Игры со словами и открытками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    Игра на запоминание комбинации цветов.</a:t>
            </a:r>
          </a:p>
          <a:p>
            <a:pPr marL="342900" indent="-342900">
              <a:buAutoNum type="arabicPlain" startAt="3"/>
            </a:pPr>
            <a:r>
              <a:rPr lang="ru-RU" sz="2000" b="1" dirty="0" smtClean="0">
                <a:solidFill>
                  <a:srgbClr val="002060"/>
                </a:solidFill>
              </a:rPr>
              <a:t>Заключение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Результаты </a:t>
            </a:r>
          </a:p>
          <a:p>
            <a:pPr marL="342900" indent="-342900">
              <a:buAutoNum type="arabicPlain" startAt="3"/>
            </a:pPr>
            <a:r>
              <a:rPr lang="ru-RU" sz="2000" b="1" dirty="0" smtClean="0">
                <a:solidFill>
                  <a:srgbClr val="002060"/>
                </a:solidFill>
              </a:rPr>
              <a:t>Список литературы</a:t>
            </a:r>
          </a:p>
          <a:p>
            <a:pPr marL="342900" indent="-342900">
              <a:buAutoNum type="arabicPlain" startAt="3"/>
            </a:pPr>
            <a:r>
              <a:rPr lang="ru-RU" sz="2000" b="1" dirty="0" smtClean="0">
                <a:solidFill>
                  <a:srgbClr val="002060"/>
                </a:solidFill>
              </a:rPr>
              <a:t>Приложение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Игра на запоминание комбинации цветов.</a:t>
            </a:r>
          </a:p>
          <a:p>
            <a:pPr marL="342900" indent="-342900">
              <a:buAutoNum type="arabicPlain" startAt="3"/>
            </a:pPr>
            <a:endParaRPr lang="ru-RU" dirty="0" smtClean="0"/>
          </a:p>
          <a:p>
            <a:pPr marL="342900" indent="-342900">
              <a:buAutoNum type="arabicPlain" startAt="3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24744"/>
            <a:ext cx="835292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b="1" dirty="0" smtClean="0">
                <a:solidFill>
                  <a:srgbClr val="002060"/>
                </a:solidFill>
              </a:rPr>
              <a:t> *  </a:t>
            </a:r>
            <a:r>
              <a:rPr lang="ru-RU" sz="2000" b="1" dirty="0" smtClean="0">
                <a:solidFill>
                  <a:srgbClr val="002060"/>
                </a:solidFill>
              </a:rPr>
              <a:t>Односложная, состоящая лишь из простых предложений речь.</a:t>
            </a:r>
          </a:p>
          <a:p>
            <a:pPr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 Неспособность грамматически правильно построить предложение.</a:t>
            </a:r>
          </a:p>
          <a:p>
            <a:pPr>
              <a:lnSpc>
                <a:spcPct val="80000"/>
              </a:lnSpc>
              <a:defRPr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 *   Бедность речи. Недостаточный словарный запас.</a:t>
            </a:r>
          </a:p>
          <a:p>
            <a:pPr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*   Употребление нелитературных слов и выражений.</a:t>
            </a:r>
          </a:p>
          <a:p>
            <a:pPr>
              <a:lnSpc>
                <a:spcPct val="80000"/>
              </a:lnSpc>
              <a:defRPr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*   Бедная диалогическая речь: неспособность грамотно и доступно </a:t>
            </a:r>
            <a:r>
              <a:rPr lang="en-US" sz="2000" b="1" dirty="0" smtClean="0">
                <a:solidFill>
                  <a:srgbClr val="002060"/>
                </a:solidFill>
              </a:rPr>
              <a:t>     </a:t>
            </a:r>
            <a:r>
              <a:rPr lang="ru-RU" sz="2000" b="1" dirty="0" smtClean="0">
                <a:solidFill>
                  <a:srgbClr val="002060"/>
                </a:solidFill>
              </a:rPr>
              <a:t>сформулировать вопрос, построить краткий или развёрнутый ответ.</a:t>
            </a:r>
          </a:p>
          <a:p>
            <a:pPr>
              <a:lnSpc>
                <a:spcPct val="80000"/>
              </a:lnSpc>
              <a:defRPr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 *    Неспособность построить монолог: например, сюжетный или описательный рассказ на предложенную тему, пересказ текста своими словами.</a:t>
            </a:r>
          </a:p>
          <a:p>
            <a:pPr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 *    Отсутствие логического обоснования своих утверждений и выводов.</a:t>
            </a:r>
          </a:p>
          <a:p>
            <a:pPr>
              <a:lnSpc>
                <a:spcPct val="80000"/>
              </a:lnSpc>
              <a:defRPr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 *     Отсутствие навыков культуры речи: неумение использовать интонации, регулировать громкость голоса и темп речи и т. д.</a:t>
            </a:r>
          </a:p>
          <a:p>
            <a:pPr>
              <a:lnSpc>
                <a:spcPct val="80000"/>
              </a:lnSpc>
              <a:defRPr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  *       Плохая дикция</a:t>
            </a:r>
            <a:r>
              <a:rPr lang="ru-RU" sz="2000" dirty="0" smtClean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8640"/>
            <a:ext cx="7272808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Проблемы речи детей дошкольного возраста</a:t>
            </a:r>
            <a:endParaRPr lang="ru-RU" sz="2400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Что такое мнемотехника?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Слова «мнемотехника»  и  «мнемоника» обозначают одно и тоже – техника запоминания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Современный энциклопедический словарь дает следующее определение мнемотехники.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МНЕМОТЕХНИКА </a:t>
            </a:r>
            <a:r>
              <a:rPr lang="ru-RU" sz="2000" dirty="0" smtClean="0">
                <a:solidFill>
                  <a:srgbClr val="002060"/>
                </a:solidFill>
              </a:rPr>
              <a:t>–это система внутреннего письма, позволяющая последовательно записывать в мозг информацию, преобразованную в комбинации зрительных образов.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Итак, что же такое современная мнемотехника?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Это  возможность накапливать в памяти большое количество точной информации.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Это  экономия времени при запоминании – процесс запоминания полностью контролируется.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Это  сохранение запомненных сведений в памяти – то, что вы заполнили, вам больше не придется учить заново.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Это мощная тренировка внимания и мышления.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Это возможность пользоваться информацией: человек может применять знания только тогда, когда они находятся в голове.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Это просто отличная гимнастика для мозга 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5" y="188640"/>
            <a:ext cx="8568953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Мнемотехника  для дошкольников.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Большое место занимает использование мнемотехники в дошкольном возрасте.          В детских садах часто используют  алгоритмы процессов умывания, одевания, сервировки столов, уход за комнатными растениями и т. п. Широко известны  мнемонические фразы с детства « Каждый  Охотник  Желает Знать Где Сидит Фазан» – задающая порядок цветов спектра.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 При обучении  связной речи детей, вполне обосновано использование мнемотехники.  Для того чтобы выработать у детей с самого раннего возраста определенные навыки и умения, в обучающий процесс вводятся так называемые мнемотаблицы (схемы).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            </a:t>
            </a:r>
            <a:r>
              <a:rPr lang="ru-RU" sz="2000" b="1" u="sng" dirty="0" smtClean="0">
                <a:solidFill>
                  <a:srgbClr val="002060"/>
                </a:solidFill>
              </a:rPr>
              <a:t>Мнемотаблицы  можно использовать </a:t>
            </a:r>
            <a:r>
              <a:rPr lang="ru-RU" sz="2000" u="sng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      для обогащения словарного запаса,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       при обучении составления рассказов,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       при отгадывании  и загадывании загадок,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       при пересказах  художественной  литературы,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       при заучивание стихов,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       рассказывание сказок,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       обучение чтению и грамоте        </a:t>
            </a:r>
          </a:p>
          <a:p>
            <a:r>
              <a:rPr lang="ru-RU" sz="2000" dirty="0" smtClean="0"/>
              <a:t>    </a:t>
            </a:r>
            <a:endParaRPr lang="ru-RU" sz="2000" dirty="0"/>
          </a:p>
        </p:txBody>
      </p:sp>
      <p:sp>
        <p:nvSpPr>
          <p:cNvPr id="3" name="4-конечная звезда 2"/>
          <p:cNvSpPr/>
          <p:nvPr/>
        </p:nvSpPr>
        <p:spPr>
          <a:xfrm>
            <a:off x="899592" y="4725144"/>
            <a:ext cx="45719" cy="4571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4-конечная звезда 3"/>
          <p:cNvSpPr/>
          <p:nvPr/>
        </p:nvSpPr>
        <p:spPr>
          <a:xfrm flipH="1" flipV="1">
            <a:off x="899592" y="5013176"/>
            <a:ext cx="72008" cy="7200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4-конечная звезда 4"/>
          <p:cNvSpPr/>
          <p:nvPr/>
        </p:nvSpPr>
        <p:spPr>
          <a:xfrm>
            <a:off x="899592" y="5301208"/>
            <a:ext cx="45719" cy="4571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4-конечная звезда 5"/>
          <p:cNvSpPr/>
          <p:nvPr/>
        </p:nvSpPr>
        <p:spPr>
          <a:xfrm>
            <a:off x="899592" y="5589240"/>
            <a:ext cx="72008" cy="4571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4-конечная звезда 6"/>
          <p:cNvSpPr/>
          <p:nvPr/>
        </p:nvSpPr>
        <p:spPr>
          <a:xfrm>
            <a:off x="899592" y="5877272"/>
            <a:ext cx="45719" cy="7200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4-конечная звезда 7"/>
          <p:cNvSpPr/>
          <p:nvPr/>
        </p:nvSpPr>
        <p:spPr>
          <a:xfrm flipV="1">
            <a:off x="899592" y="6237312"/>
            <a:ext cx="45719" cy="7200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4-конечная звезда 8"/>
          <p:cNvSpPr/>
          <p:nvPr/>
        </p:nvSpPr>
        <p:spPr>
          <a:xfrm>
            <a:off x="899592" y="6597352"/>
            <a:ext cx="45719" cy="4571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49694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Мнемотаблицы </a:t>
            </a:r>
            <a:r>
              <a:rPr lang="ru-RU" sz="2000" dirty="0" smtClean="0">
                <a:solidFill>
                  <a:srgbClr val="002060"/>
                </a:solidFill>
              </a:rPr>
              <a:t>– это опорные схемы, которые помогают ребенку удерживать в памяти   последовательность изложения материала, который надо заучить наизусть или пересказать.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Пример мнемотаблицы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3861048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</a:t>
            </a:r>
            <a:r>
              <a:rPr lang="ru-RU" sz="2000" b="1" u="sng" dirty="0" smtClean="0">
                <a:solidFill>
                  <a:srgbClr val="002060"/>
                </a:solidFill>
              </a:rPr>
              <a:t>Работа с мнемотаблицами: </a:t>
            </a:r>
            <a:endParaRPr lang="en-US" sz="2000" b="1" u="sng" dirty="0" smtClean="0">
              <a:solidFill>
                <a:srgbClr val="002060"/>
              </a:solidFill>
            </a:endParaRPr>
          </a:p>
          <a:p>
            <a:endParaRPr lang="ru-RU" sz="2000" b="1" u="sng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1 этап- </a:t>
            </a:r>
            <a:r>
              <a:rPr lang="ru-RU" sz="2000" dirty="0" smtClean="0">
                <a:solidFill>
                  <a:srgbClr val="002060"/>
                </a:solidFill>
              </a:rPr>
              <a:t>Абстрактные значки, фигурки нужно рассмотреть и решить, на что они похожи,  т.е. идет перекодирование информации 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2 этап  </a:t>
            </a:r>
            <a:r>
              <a:rPr lang="ru-RU" sz="2000" dirty="0" smtClean="0">
                <a:solidFill>
                  <a:srgbClr val="002060"/>
                </a:solidFill>
              </a:rPr>
              <a:t>связать их  в единый  «сюжет». «Сюжет» может быть очень забавным, смешным – тем лучше он запомнится.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3 этап 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Воспроизвести изложенный сюжет  по памяти устно или письменно зарисовать  таблицу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028" name="Picture 4" descr="C:\Documents and Settings\User\Рабочий стол\мои документы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268760"/>
            <a:ext cx="2758959" cy="27327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23528" y="43651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мои документы\мнемотехника\Scan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5710138" cy="55182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79512" y="188640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Мнемотаблицы особенно эффективны при разучивании стихотворений, используя прием мнемотехники – крокирование.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8184" y="3068960"/>
            <a:ext cx="26395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Тихо скользят по Неве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корабли.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Шпиль Петропавловки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блещет вдали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Всю бы я ночь не ложился в кровать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Был бы я взрослым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Пошел бы гулять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1379448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МНЕМОТАБЛИЦА К СТИХОТВОРЕНИЮ  «ПРОГУЛКА ПО ГОРОДУ»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ser\Рабочий стол\мои документы\мнемотехника\insect_2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764704"/>
            <a:ext cx="5040560" cy="59057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39552" y="260648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 Загадывание отгадывание мнемозагадок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мои документы\jcty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268760"/>
            <a:ext cx="5792494" cy="52565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67544" y="0"/>
            <a:ext cx="8136904" cy="67710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Использование мнемотехники при обучении составление рассказов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95736" y="836712"/>
            <a:ext cx="3822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Мнемотаблица на тему «Осень»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1584</TotalTime>
  <Words>1102</Words>
  <Application>Microsoft Office PowerPoint</Application>
  <PresentationFormat>Экран (4:3)</PresentationFormat>
  <Paragraphs>133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Мнемотехника-как метод развития у детей памяти, внимания, мышления.     </dc:title>
  <dc:creator>User</dc:creator>
  <cp:lastModifiedBy>User</cp:lastModifiedBy>
  <cp:revision>173</cp:revision>
  <dcterms:created xsi:type="dcterms:W3CDTF">2012-01-20T18:11:56Z</dcterms:created>
  <dcterms:modified xsi:type="dcterms:W3CDTF">2013-05-01T18:30:15Z</dcterms:modified>
</cp:coreProperties>
</file>