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68" r:id="rId6"/>
    <p:sldId id="258" r:id="rId7"/>
    <p:sldId id="259" r:id="rId8"/>
    <p:sldId id="267" r:id="rId9"/>
    <p:sldId id="266" r:id="rId10"/>
    <p:sldId id="265" r:id="rId11"/>
    <p:sldId id="264" r:id="rId12"/>
    <p:sldId id="263" r:id="rId13"/>
    <p:sldId id="262" r:id="rId14"/>
    <p:sldId id="261" r:id="rId15"/>
    <p:sldId id="26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89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9EFA5E-B264-4BA7-A30A-35C999ECEC9F}" type="datetimeFigureOut">
              <a:rPr lang="ru-RU" smtClean="0"/>
              <a:pPr/>
              <a:t>03.12.2012</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47FE3-5556-40FA-83C8-8D2C10E4BD3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a:p>
        </p:txBody>
      </p:sp>
      <p:sp>
        <p:nvSpPr>
          <p:cNvPr id="4" name="Slide Number Placeholder 3"/>
          <p:cNvSpPr>
            <a:spLocks noGrp="1"/>
          </p:cNvSpPr>
          <p:nvPr>
            <p:ph type="sldNum" sz="quarter" idx="10"/>
          </p:nvPr>
        </p:nvSpPr>
        <p:spPr/>
        <p:txBody>
          <a:bodyPr/>
          <a:lstStyle/>
          <a:p>
            <a:fld id="{0E047FE3-5556-40FA-83C8-8D2C10E4BD3C}"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000108"/>
            <a:ext cx="7772400" cy="1470025"/>
          </a:xfrm>
        </p:spPr>
        <p:txBody>
          <a:bodyPr/>
          <a:lstStyle/>
          <a:p>
            <a:r>
              <a:rPr lang="ru-RU" smtClean="0"/>
              <a:t>Образец заголовка</a:t>
            </a:r>
            <a:endParaRPr lang="ru-RU" dirty="0"/>
          </a:p>
        </p:txBody>
      </p:sp>
      <p:sp>
        <p:nvSpPr>
          <p:cNvPr id="3" name="Subtitle 2"/>
          <p:cNvSpPr>
            <a:spLocks noGrp="1"/>
          </p:cNvSpPr>
          <p:nvPr>
            <p:ph type="subTitle" idx="1"/>
          </p:nvPr>
        </p:nvSpPr>
        <p:spPr>
          <a:xfrm>
            <a:off x="2786050" y="2857496"/>
            <a:ext cx="5715040" cy="1752600"/>
          </a:xfrm>
        </p:spPr>
        <p:txBody>
          <a:bodyPr>
            <a:normAutofit/>
            <a:scene3d>
              <a:camera prst="orthographicFront"/>
              <a:lightRig rig="threePt" dir="t"/>
            </a:scene3d>
            <a:sp3d extrusionH="57150" contourW="12700">
              <a:bevelT w="82550" h="38100" prst="coolSlant"/>
              <a:contourClr>
                <a:schemeClr val="tx2">
                  <a:lumMod val="60000"/>
                  <a:lumOff val="40000"/>
                </a:schemeClr>
              </a:contourClr>
            </a:sp3d>
          </a:bodyPr>
          <a:lstStyle>
            <a:lvl1pPr marL="0" indent="0" algn="ctr">
              <a:buNone/>
              <a:defRPr sz="2800" i="1">
                <a:solidFill>
                  <a:schemeClr val="tx2">
                    <a:lumMod val="75000"/>
                  </a:schemeClr>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Date Placeholder 3"/>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4"/>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Date Placeholder 6"/>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C5559129-7447-4FCA-A342-2C659F36AF09}" type="datetimeFigureOut">
              <a:rPr lang="ru-RU" smtClean="0"/>
              <a:pPr/>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2290F1-70A1-4C6C-ADE3-46D3307C89B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scene3d>
              <a:camera prst="orthographicFront"/>
              <a:lightRig rig="threePt" dir="t"/>
            </a:scene3d>
            <a:sp3d extrusionH="57150">
              <a:bevelT w="38100" h="38100"/>
            </a:sp3d>
          </a:bodyPr>
          <a:lstStyle/>
          <a:p>
            <a:r>
              <a:rPr lang="ru-RU" smtClean="0"/>
              <a:t>Образец заголовка</a:t>
            </a:r>
            <a:endParaRPr lang="ru-RU" dirty="0"/>
          </a:p>
        </p:txBody>
      </p:sp>
      <p:sp>
        <p:nvSpPr>
          <p:cNvPr id="3" name="Text Placeholder 2"/>
          <p:cNvSpPr>
            <a:spLocks noGrp="1"/>
          </p:cNvSpPr>
          <p:nvPr>
            <p:ph type="body" idx="1"/>
          </p:nvPr>
        </p:nvSpPr>
        <p:spPr>
          <a:xfrm>
            <a:off x="457200" y="1600200"/>
            <a:ext cx="8229600" cy="4525963"/>
          </a:xfrm>
          <a:prstGeom prst="rect">
            <a:avLst/>
          </a:prstGeom>
          <a:solidFill>
            <a:schemeClr val="bg1">
              <a:alpha val="60000"/>
            </a:schemeClr>
          </a:solidFill>
          <a:ln cap="rnd">
            <a:noFill/>
          </a:ln>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559129-7447-4FCA-A342-2C659F36AF09}" type="datetimeFigureOut">
              <a:rPr lang="ru-RU" smtClean="0"/>
              <a:pPr/>
              <a:t>03.12.2012</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2290F1-70A1-4C6C-ADE3-46D3307C89B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7" r:id="rId10"/>
    <p:sldLayoutId id="2147483659" r:id="rId11"/>
  </p:sldLayoutIdLst>
  <p:txStyles>
    <p:titleStyle>
      <a:lvl1pPr algn="ctr" defTabSz="914400" rtl="0" eaLnBrk="1" latinLnBrk="0" hangingPunct="1">
        <a:spcBef>
          <a:spcPct val="0"/>
        </a:spcBef>
        <a:buNone/>
        <a:defRPr sz="4800" kern="1200">
          <a:gradFill>
            <a:gsLst>
              <a:gs pos="27000">
                <a:schemeClr val="tx2">
                  <a:lumMod val="75000"/>
                </a:schemeClr>
              </a:gs>
              <a:gs pos="50000">
                <a:schemeClr val="tx2">
                  <a:lumMod val="40000"/>
                  <a:lumOff val="60000"/>
                </a:schemeClr>
              </a:gs>
            </a:gsLst>
            <a:lin ang="5400000" scaled="0"/>
          </a:gradFill>
          <a:effectLst>
            <a:innerShdw blurRad="63500" dist="50800" dir="5400000">
              <a:schemeClr val="accent1">
                <a:lumMod val="50000"/>
                <a:alpha val="50000"/>
              </a:schemeClr>
            </a:innerShdw>
          </a:effectLst>
          <a:latin typeface="Monotype Corsiva" pitchFamily="66" charset="0"/>
          <a:ea typeface="+mj-ea"/>
          <a:cs typeface="+mj-cs"/>
        </a:defRPr>
      </a:lvl1pPr>
    </p:titleStyle>
    <p:bodyStyle>
      <a:lvl1pPr marL="342900" indent="-342900" algn="l" defTabSz="914400" rtl="0" eaLnBrk="1" latinLnBrk="0" hangingPunct="1">
        <a:spcBef>
          <a:spcPct val="20000"/>
        </a:spcBef>
        <a:buFontTx/>
        <a:buBlip>
          <a:blip r:embed="rId14"/>
        </a:buBlip>
        <a:defRPr sz="3200" kern="1200">
          <a:solidFill>
            <a:schemeClr val="tx2">
              <a:lumMod val="75000"/>
            </a:schemeClr>
          </a:solidFill>
          <a:latin typeface="Cambria" pitchFamily="18" charset="0"/>
          <a:ea typeface="+mn-ea"/>
          <a:cs typeface="MoolBoran" pitchFamily="34" charset="0"/>
        </a:defRPr>
      </a:lvl1pPr>
      <a:lvl2pPr marL="742950" indent="-285750" algn="l" defTabSz="914400" rtl="0" eaLnBrk="1" latinLnBrk="0" hangingPunct="1">
        <a:spcBef>
          <a:spcPct val="20000"/>
        </a:spcBef>
        <a:buFontTx/>
        <a:buBlip>
          <a:blip r:embed="rId14"/>
        </a:buBlip>
        <a:defRPr sz="2800" i="1" kern="1200">
          <a:solidFill>
            <a:schemeClr val="tx2">
              <a:lumMod val="75000"/>
            </a:schemeClr>
          </a:solidFill>
          <a:latin typeface="Cambria" pitchFamily="18" charset="0"/>
          <a:ea typeface="+mn-ea"/>
          <a:cs typeface="MoolBoran" pitchFamily="34" charset="0"/>
        </a:defRPr>
      </a:lvl2pPr>
      <a:lvl3pPr marL="1143000" indent="-228600" algn="l" defTabSz="914400" rtl="0" eaLnBrk="1" latinLnBrk="0" hangingPunct="1">
        <a:spcBef>
          <a:spcPct val="20000"/>
        </a:spcBef>
        <a:buFontTx/>
        <a:buBlip>
          <a:blip r:embed="rId14"/>
        </a:buBlip>
        <a:defRPr sz="2400" kern="1200">
          <a:solidFill>
            <a:schemeClr val="tx2">
              <a:lumMod val="75000"/>
            </a:schemeClr>
          </a:solidFill>
          <a:latin typeface="Cambria" pitchFamily="18" charset="0"/>
          <a:ea typeface="+mn-ea"/>
          <a:cs typeface="MoolBoran" pitchFamily="34" charset="0"/>
        </a:defRPr>
      </a:lvl3pPr>
      <a:lvl4pPr marL="1600200" indent="-228600" algn="l" defTabSz="914400" rtl="0" eaLnBrk="1" latinLnBrk="0" hangingPunct="1">
        <a:spcBef>
          <a:spcPct val="20000"/>
        </a:spcBef>
        <a:buFontTx/>
        <a:buBlip>
          <a:blip r:embed="rId14"/>
        </a:buBlip>
        <a:defRPr sz="2000" kern="1200">
          <a:solidFill>
            <a:schemeClr val="tx2">
              <a:lumMod val="75000"/>
            </a:schemeClr>
          </a:solidFill>
          <a:latin typeface="Cambria" pitchFamily="18" charset="0"/>
          <a:ea typeface="+mn-ea"/>
          <a:cs typeface="MoolBoran" pitchFamily="34" charset="0"/>
        </a:defRPr>
      </a:lvl4pPr>
      <a:lvl5pPr marL="2057400" indent="-228600" algn="l" defTabSz="914400" rtl="0" eaLnBrk="1" latinLnBrk="0" hangingPunct="1">
        <a:spcBef>
          <a:spcPct val="20000"/>
        </a:spcBef>
        <a:buFontTx/>
        <a:buBlip>
          <a:blip r:embed="rId14"/>
        </a:buBlip>
        <a:defRPr sz="2000" kern="1200">
          <a:solidFill>
            <a:schemeClr val="tx2">
              <a:lumMod val="75000"/>
            </a:schemeClr>
          </a:solidFill>
          <a:latin typeface="Cambria" pitchFamily="18" charset="0"/>
          <a:ea typeface="+mn-ea"/>
          <a:cs typeface="MoolBoran"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peterhofmuseum.ru/" TargetMode="External"/><Relationship Id="rId2" Type="http://schemas.openxmlformats.org/officeDocument/2006/relationships/hyperlink" Target="http://ru.wikipedia.org/wiki/%DD%E9%F4%E5%EB%E5%E2%E0_%E1%E0%F8%ED%FF" TargetMode="External"/><Relationship Id="rId1" Type="http://schemas.openxmlformats.org/officeDocument/2006/relationships/slideLayout" Target="../slideLayouts/slideLayout2.xml"/><Relationship Id="rId6" Type="http://schemas.openxmlformats.org/officeDocument/2006/relationships/hyperlink" Target="http://lifeglobe.net/entry/1263" TargetMode="External"/><Relationship Id="rId5" Type="http://schemas.openxmlformats.org/officeDocument/2006/relationships/hyperlink" Target="http://archi.1001chudo.ru/russia_703.html" TargetMode="External"/><Relationship Id="rId4" Type="http://schemas.openxmlformats.org/officeDocument/2006/relationships/hyperlink" Target="http://www.webtourist.ru/forum/showthread.php?t=6736"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ru-RU" dirty="0" smtClean="0">
                <a:solidFill>
                  <a:srgbClr val="FF0000"/>
                </a:solidFill>
              </a:rPr>
              <a:t>Шедевры мировой архитектуры</a:t>
            </a:r>
            <a:endParaRPr lang="ru-RU" dirty="0">
              <a:solidFill>
                <a:srgbClr val="FF0000"/>
              </a:solidFill>
            </a:endParaRPr>
          </a:p>
        </p:txBody>
      </p:sp>
      <p:sp>
        <p:nvSpPr>
          <p:cNvPr id="5" name="Подзаголовок 2"/>
          <p:cNvSpPr>
            <a:spLocks noGrp="1"/>
          </p:cNvSpPr>
          <p:nvPr>
            <p:ph type="subTitle" idx="1"/>
          </p:nvPr>
        </p:nvSpPr>
        <p:spPr>
          <a:xfrm>
            <a:off x="2699792" y="2857496"/>
            <a:ext cx="5801298" cy="1752600"/>
          </a:xfrm>
        </p:spPr>
        <p:txBody>
          <a:bodyPr>
            <a:normAutofit/>
          </a:bodyPr>
          <a:lstStyle/>
          <a:p>
            <a:pPr algn="r">
              <a:spcBef>
                <a:spcPts val="0"/>
              </a:spcBef>
            </a:pPr>
            <a:r>
              <a:rPr lang="ru-RU" sz="2400" b="1" i="1" dirty="0" smtClean="0">
                <a:solidFill>
                  <a:sysClr val="windowText" lastClr="000000"/>
                </a:solidFill>
                <a:latin typeface="Times New Roman" pitchFamily="18" charset="0"/>
                <a:cs typeface="Times New Roman" pitchFamily="18" charset="0"/>
              </a:rPr>
              <a:t>Выполнила: студентка 1-го курса</a:t>
            </a:r>
          </a:p>
          <a:p>
            <a:pPr algn="r">
              <a:spcBef>
                <a:spcPts val="0"/>
              </a:spcBef>
            </a:pPr>
            <a:r>
              <a:rPr lang="ru-RU" sz="2400" b="1" i="1" dirty="0" smtClean="0">
                <a:solidFill>
                  <a:sysClr val="windowText" lastClr="000000"/>
                </a:solidFill>
                <a:latin typeface="Times New Roman" pitchFamily="18" charset="0"/>
                <a:cs typeface="Times New Roman" pitchFamily="18" charset="0"/>
              </a:rPr>
              <a:t>ОГБОУ СПО «Белгородский строительный колледж»</a:t>
            </a:r>
            <a:br>
              <a:rPr lang="ru-RU" sz="2400" b="1" i="1" dirty="0" smtClean="0">
                <a:solidFill>
                  <a:sysClr val="windowText" lastClr="000000"/>
                </a:solidFill>
                <a:latin typeface="Times New Roman" pitchFamily="18" charset="0"/>
                <a:cs typeface="Times New Roman" pitchFamily="18" charset="0"/>
              </a:rPr>
            </a:br>
            <a:r>
              <a:rPr lang="ru-RU" sz="2400" b="1" i="1" dirty="0" smtClean="0">
                <a:solidFill>
                  <a:sysClr val="windowText" lastClr="000000"/>
                </a:solidFill>
                <a:latin typeface="Times New Roman" pitchFamily="18" charset="0"/>
                <a:cs typeface="Times New Roman" pitchFamily="18" charset="0"/>
              </a:rPr>
              <a:t> Мартиросян Диана</a:t>
            </a:r>
            <a:endParaRPr lang="ru-RU" sz="2400" b="1" i="1" dirty="0">
              <a:solidFill>
                <a:sysClr val="windowText" lastClr="000000"/>
              </a:solidFill>
              <a:latin typeface="Times New Roman" pitchFamily="18" charset="0"/>
              <a:cs typeface="Times New Roman" pitchFamily="18"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bg/>
                                          </p:spTgt>
                                        </p:tgtEl>
                                        <p:attrNameLst>
                                          <p:attrName>style.visibility</p:attrName>
                                        </p:attrNameLst>
                                      </p:cBhvr>
                                      <p:to>
                                        <p:strVal val="visible"/>
                                      </p:to>
                                    </p:set>
                                    <p:animEffect transition="in" filter="blinds(horizontal)">
                                      <p:cBhvr>
                                        <p:cTn id="11" dur="500"/>
                                        <p:tgtEl>
                                          <p:spTgt spid="5">
                                            <p:bg/>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blinds(horizontal)">
                                      <p:cBhvr>
                                        <p:cTn id="15" dur="500"/>
                                        <p:tgtEl>
                                          <p:spTgt spid="5">
                                            <p:txEl>
                                              <p:pRg st="0" end="0"/>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blinds(horizontal)">
                                      <p:cBhvr>
                                        <p:cTn id="1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256"/>
            <a:ext cx="8229600" cy="1143000"/>
          </a:xfrm>
        </p:spPr>
        <p:txBody>
          <a:bodyPr/>
          <a:lstStyle/>
          <a:p>
            <a:r>
              <a:rPr lang="ru-RU" dirty="0" smtClean="0">
                <a:solidFill>
                  <a:srgbClr val="7030A0"/>
                </a:solidFill>
              </a:rPr>
              <a:t>Город искусств и наук</a:t>
            </a:r>
            <a:endParaRPr lang="ru-RU" dirty="0">
              <a:solidFill>
                <a:srgbClr val="7030A0"/>
              </a:solidFill>
            </a:endParaRPr>
          </a:p>
        </p:txBody>
      </p:sp>
      <p:pic>
        <p:nvPicPr>
          <p:cNvPr id="6" name="Содержимое 5" descr="1001_val-2.jpg"/>
          <p:cNvPicPr>
            <a:picLocks noGrp="1" noChangeAspect="1"/>
          </p:cNvPicPr>
          <p:nvPr>
            <p:ph sz="half" idx="1"/>
          </p:nvPr>
        </p:nvPicPr>
        <p:blipFill>
          <a:blip r:embed="rId2" cstate="print"/>
          <a:stretch>
            <a:fillRect/>
          </a:stretch>
        </p:blipFill>
        <p:spPr>
          <a:xfrm>
            <a:off x="251520" y="1196752"/>
            <a:ext cx="4176464" cy="5400600"/>
          </a:xfrm>
          <a:prstGeom prst="rect">
            <a:avLst/>
          </a:prstGeom>
          <a:ln>
            <a:noFill/>
          </a:ln>
          <a:effectLst>
            <a:outerShdw blurRad="190500" algn="tl" rotWithShape="0">
              <a:srgbClr val="000000">
                <a:alpha val="70000"/>
              </a:srgbClr>
            </a:outerShdw>
          </a:effectLst>
        </p:spPr>
      </p:pic>
      <p:sp>
        <p:nvSpPr>
          <p:cNvPr id="5" name="Содержимое 4"/>
          <p:cNvSpPr>
            <a:spLocks noGrp="1"/>
          </p:cNvSpPr>
          <p:nvPr>
            <p:ph sz="half" idx="2"/>
          </p:nvPr>
        </p:nvSpPr>
        <p:spPr>
          <a:xfrm>
            <a:off x="4648200" y="1196752"/>
            <a:ext cx="4244280" cy="5400600"/>
          </a:xfrm>
        </p:spPr>
        <p:txBody>
          <a:bodyPr>
            <a:normAutofit fontScale="77500" lnSpcReduction="20000"/>
          </a:bodyPr>
          <a:lstStyle/>
          <a:p>
            <a:pPr algn="just"/>
            <a:r>
              <a:rPr lang="ru-RU" dirty="0" smtClean="0">
                <a:solidFill>
                  <a:schemeClr val="tx1"/>
                </a:solidFill>
                <a:latin typeface="Times New Roman" pitchFamily="18" charset="0"/>
                <a:cs typeface="Times New Roman" pitchFamily="18" charset="0"/>
              </a:rPr>
              <a:t>Выставочно-развлекательный комплекс в центре </a:t>
            </a:r>
            <a:r>
              <a:rPr lang="ru-RU" b="1" i="1" dirty="0" smtClean="0">
                <a:solidFill>
                  <a:schemeClr val="tx1"/>
                </a:solidFill>
                <a:latin typeface="Times New Roman" pitchFamily="18" charset="0"/>
                <a:cs typeface="Times New Roman" pitchFamily="18" charset="0"/>
              </a:rPr>
              <a:t>Валенсии</a:t>
            </a:r>
            <a:r>
              <a:rPr lang="ru-RU" dirty="0" smtClean="0">
                <a:solidFill>
                  <a:schemeClr val="tx1"/>
                </a:solidFill>
                <a:latin typeface="Times New Roman" pitchFamily="18" charset="0"/>
                <a:cs typeface="Times New Roman" pitchFamily="18" charset="0"/>
              </a:rPr>
              <a:t> занимает 350 тыс. кв. метров – это город в городе, с бассейнами и парком. Среди грандиозных сооружений современности Город искусств и наук занимает достойное место.</a:t>
            </a:r>
            <a:endParaRPr lang="en-US" dirty="0" smtClean="0">
              <a:solidFill>
                <a:schemeClr val="tx1"/>
              </a:solidFill>
              <a:latin typeface="Times New Roman" pitchFamily="18" charset="0"/>
              <a:cs typeface="Times New Roman" pitchFamily="18" charset="0"/>
            </a:endParaRPr>
          </a:p>
          <a:p>
            <a:pPr algn="just"/>
            <a:r>
              <a:rPr lang="ru-RU" dirty="0" smtClean="0">
                <a:solidFill>
                  <a:schemeClr val="tx1"/>
                </a:solidFill>
                <a:latin typeface="Times New Roman" pitchFamily="18" charset="0"/>
                <a:cs typeface="Times New Roman" pitchFamily="18" charset="0"/>
              </a:rPr>
              <a:t>Внешний вид зданий завораживает и восхищает: если раньше дома следовали прямоугольной форме, то идеал современности, похоже, – сфера. Новые технологии и использование стекла позволяют архитекторам создавать футуристические шедевры.</a:t>
            </a:r>
            <a:endParaRPr lang="ru-RU" dirty="0">
              <a:solidFill>
                <a:schemeClr val="tx1"/>
              </a:solidFill>
              <a:latin typeface="Times New Roman" pitchFamily="18" charset="0"/>
              <a:cs typeface="Times New Roman" pitchFamily="18" charset="0"/>
            </a:endParaRPr>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anim calcmode="lin" valueType="num">
                                      <p:cBhvr>
                                        <p:cTn id="20" dur="2000" fill="hold"/>
                                        <p:tgtEl>
                                          <p:spTgt spid="5">
                                            <p:bg/>
                                          </p:spTgt>
                                        </p:tgtEl>
                                        <p:attrNameLst>
                                          <p:attrName>ppt_x</p:attrName>
                                        </p:attrNameLst>
                                      </p:cBhvr>
                                      <p:tavLst>
                                        <p:tav tm="0">
                                          <p:val>
                                            <p:strVal val="#ppt_x"/>
                                          </p:val>
                                        </p:tav>
                                        <p:tav tm="100000">
                                          <p:val>
                                            <p:strVal val="#ppt_x"/>
                                          </p:val>
                                        </p:tav>
                                      </p:tavLst>
                                    </p:anim>
                                    <p:anim calcmode="lin" valueType="num">
                                      <p:cBhvr>
                                        <p:cTn id="21" dur="2000" fill="hold"/>
                                        <p:tgtEl>
                                          <p:spTgt spid="5">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2000"/>
                                        <p:tgtEl>
                                          <p:spTgt spid="5">
                                            <p:txEl>
                                              <p:pRg st="0" end="0"/>
                                            </p:txEl>
                                          </p:spTgt>
                                        </p:tgtEl>
                                      </p:cBhvr>
                                    </p:animEffect>
                                    <p:anim calcmode="lin" valueType="num">
                                      <p:cBhvr>
                                        <p:cTn id="26"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2000"/>
                                        <p:tgtEl>
                                          <p:spTgt spid="5">
                                            <p:txEl>
                                              <p:pRg st="1" end="1"/>
                                            </p:txEl>
                                          </p:spTgt>
                                        </p:tgtEl>
                                      </p:cBhvr>
                                    </p:animEffect>
                                    <p:anim calcmode="lin" valueType="num">
                                      <p:cBhvr>
                                        <p:cTn id="3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ru-RU" dirty="0" smtClean="0">
                <a:solidFill>
                  <a:srgbClr val="7030A0"/>
                </a:solidFill>
              </a:rPr>
              <a:t>Ворота Европы</a:t>
            </a:r>
            <a:endParaRPr lang="ru-RU" dirty="0">
              <a:solidFill>
                <a:srgbClr val="7030A0"/>
              </a:solidFill>
            </a:endParaRPr>
          </a:p>
        </p:txBody>
      </p:sp>
      <p:sp>
        <p:nvSpPr>
          <p:cNvPr id="4" name="Содержимое 3"/>
          <p:cNvSpPr>
            <a:spLocks noGrp="1"/>
          </p:cNvSpPr>
          <p:nvPr>
            <p:ph sz="half" idx="1"/>
          </p:nvPr>
        </p:nvSpPr>
        <p:spPr>
          <a:xfrm>
            <a:off x="251520" y="1124744"/>
            <a:ext cx="4038600" cy="5472608"/>
          </a:xfrm>
        </p:spPr>
        <p:txBody>
          <a:bodyPr>
            <a:normAutofit/>
          </a:bodyPr>
          <a:lstStyle/>
          <a:p>
            <a:pPr algn="just"/>
            <a:r>
              <a:rPr lang="ru-RU" sz="2000" b="1" i="1" dirty="0" smtClean="0">
                <a:solidFill>
                  <a:schemeClr val="tx1"/>
                </a:solidFill>
                <a:latin typeface="Times New Roman" pitchFamily="18" charset="0"/>
                <a:cs typeface="Times New Roman" pitchFamily="18" charset="0"/>
              </a:rPr>
              <a:t>Ворота Европы </a:t>
            </a:r>
            <a:r>
              <a:rPr lang="ru-RU" sz="2000" dirty="0" smtClean="0">
                <a:solidFill>
                  <a:schemeClr val="tx1"/>
                </a:solidFill>
                <a:latin typeface="Times New Roman" pitchFamily="18" charset="0"/>
                <a:cs typeface="Times New Roman" pitchFamily="18" charset="0"/>
              </a:rPr>
              <a:t>– это офисные башни-близнецы, выстроенные в Мадриде. Высота этих 26-этажных небоскрёбов – 115 метров. Основная изюминка этих великанов, скребущих небо в том, что они стоят под наклоном 15 градусов.</a:t>
            </a:r>
          </a:p>
          <a:p>
            <a:pPr algn="just"/>
            <a:r>
              <a:rPr lang="ru-RU" sz="2000" dirty="0" err="1" smtClean="0">
                <a:solidFill>
                  <a:schemeClr val="tx1"/>
                </a:solidFill>
                <a:latin typeface="Times New Roman" pitchFamily="18" charset="0"/>
                <a:cs typeface="Times New Roman" pitchFamily="18" charset="0"/>
              </a:rPr>
              <a:t>Puerta</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de</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Europa</a:t>
            </a:r>
            <a:r>
              <a:rPr lang="ru-RU" sz="2000" dirty="0" smtClean="0">
                <a:solidFill>
                  <a:schemeClr val="tx1"/>
                </a:solidFill>
                <a:latin typeface="Times New Roman" pitchFamily="18" charset="0"/>
                <a:cs typeface="Times New Roman" pitchFamily="18" charset="0"/>
              </a:rPr>
              <a:t> выстроены по проектам американских архитекторов Филиппа Джонсона и Джона </a:t>
            </a:r>
            <a:r>
              <a:rPr lang="ru-RU" sz="2000" dirty="0" err="1" smtClean="0">
                <a:solidFill>
                  <a:schemeClr val="tx1"/>
                </a:solidFill>
                <a:latin typeface="Times New Roman" pitchFamily="18" charset="0"/>
                <a:cs typeface="Times New Roman" pitchFamily="18" charset="0"/>
              </a:rPr>
              <a:t>Берджи</a:t>
            </a:r>
            <a:r>
              <a:rPr lang="ru-RU" sz="2000" dirty="0" smtClean="0">
                <a:solidFill>
                  <a:schemeClr val="tx1"/>
                </a:solidFill>
                <a:latin typeface="Times New Roman" pitchFamily="18" charset="0"/>
                <a:cs typeface="Times New Roman" pitchFamily="18" charset="0"/>
              </a:rPr>
              <a:t> на средства, выделенные Кувейтом в обмен на техническую поддержку испанских инженеров.</a:t>
            </a:r>
          </a:p>
          <a:p>
            <a:pPr algn="just"/>
            <a:endParaRPr lang="ru-RU" sz="2000" dirty="0" smtClean="0">
              <a:solidFill>
                <a:schemeClr val="tx1"/>
              </a:solidFill>
              <a:latin typeface="Times New Roman" pitchFamily="18" charset="0"/>
              <a:cs typeface="Times New Roman" pitchFamily="18" charset="0"/>
            </a:endParaRPr>
          </a:p>
          <a:p>
            <a:pPr algn="just"/>
            <a:endParaRPr lang="ru-RU" sz="2000" dirty="0" smtClean="0">
              <a:solidFill>
                <a:schemeClr val="tx1"/>
              </a:solidFill>
              <a:latin typeface="Times New Roman" pitchFamily="18" charset="0"/>
              <a:cs typeface="Times New Roman" pitchFamily="18" charset="0"/>
            </a:endParaRPr>
          </a:p>
          <a:p>
            <a:endParaRPr lang="ru-RU" sz="2000" dirty="0"/>
          </a:p>
        </p:txBody>
      </p:sp>
      <p:pic>
        <p:nvPicPr>
          <p:cNvPr id="6" name="Содержимое 5" descr="htraveladventures_org.jpg"/>
          <p:cNvPicPr>
            <a:picLocks noGrp="1" noChangeAspect="1"/>
          </p:cNvPicPr>
          <p:nvPr>
            <p:ph sz="half" idx="2"/>
          </p:nvPr>
        </p:nvPicPr>
        <p:blipFill>
          <a:blip r:embed="rId2" cstate="print"/>
          <a:stretch>
            <a:fillRect/>
          </a:stretch>
        </p:blipFill>
        <p:spPr>
          <a:xfrm>
            <a:off x="4572000" y="1124744"/>
            <a:ext cx="4326632" cy="5472608"/>
          </a:xfrm>
          <a:prstGeom prst="rect">
            <a:avLst/>
          </a:prstGeom>
          <a:ln>
            <a:noFill/>
          </a:ln>
          <a:effectLst>
            <a:outerShdw blurRad="190500" algn="tl" rotWithShape="0">
              <a:srgbClr val="000000">
                <a:alpha val="70000"/>
              </a:srgbClr>
            </a:outerShdw>
          </a:effectLst>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anim calcmode="lin" valueType="num">
                                      <p:cBhvr>
                                        <p:cTn id="20" dur="2000" fill="hold"/>
                                        <p:tgtEl>
                                          <p:spTgt spid="4">
                                            <p:bg/>
                                          </p:spTgt>
                                        </p:tgtEl>
                                        <p:attrNameLst>
                                          <p:attrName>ppt_x</p:attrName>
                                        </p:attrNameLst>
                                      </p:cBhvr>
                                      <p:tavLst>
                                        <p:tav tm="0">
                                          <p:val>
                                            <p:strVal val="#ppt_x"/>
                                          </p:val>
                                        </p:tav>
                                        <p:tav tm="100000">
                                          <p:val>
                                            <p:strVal val="#ppt_x"/>
                                          </p:val>
                                        </p:tav>
                                      </p:tavLst>
                                    </p:anim>
                                    <p:anim calcmode="lin" valueType="num">
                                      <p:cBhvr>
                                        <p:cTn id="21" dur="2000" fill="hold"/>
                                        <p:tgtEl>
                                          <p:spTgt spid="4">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Effect transition="in" filter="fade">
                                      <p:cBhvr>
                                        <p:cTn id="31" dur="2000"/>
                                        <p:tgtEl>
                                          <p:spTgt spid="4">
                                            <p:txEl>
                                              <p:pRg st="1" end="1"/>
                                            </p:txEl>
                                          </p:spTgt>
                                        </p:tgtEl>
                                      </p:cBhvr>
                                    </p:animEffect>
                                    <p:anim calcmode="lin" valueType="num">
                                      <p:cBhvr>
                                        <p:cTn id="32"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ru-RU" dirty="0" smtClean="0">
                <a:solidFill>
                  <a:srgbClr val="FF0000"/>
                </a:solidFill>
              </a:rPr>
              <a:t>Список литературы</a:t>
            </a:r>
            <a:endParaRPr lang="ru-RU" dirty="0">
              <a:solidFill>
                <a:srgbClr val="FF0000"/>
              </a:solidFill>
            </a:endParaRPr>
          </a:p>
        </p:txBody>
      </p:sp>
      <p:sp>
        <p:nvSpPr>
          <p:cNvPr id="3" name="Содержимое 2"/>
          <p:cNvSpPr>
            <a:spLocks noGrp="1"/>
          </p:cNvSpPr>
          <p:nvPr>
            <p:ph idx="1"/>
          </p:nvPr>
        </p:nvSpPr>
        <p:spPr/>
        <p:txBody>
          <a:bodyPr>
            <a:normAutofit/>
          </a:bodyPr>
          <a:lstStyle/>
          <a:p>
            <a:r>
              <a:rPr lang="en-US" sz="2000" dirty="0" smtClean="0">
                <a:latin typeface="Times New Roman" pitchFamily="18" charset="0"/>
                <a:cs typeface="Times New Roman" pitchFamily="18" charset="0"/>
                <a:hlinkClick r:id="rId2"/>
              </a:rPr>
              <a:t>http://ru.wikipedia.org/wiki/%DD%E9%F4%E5%EB%E5%E2%E0_%</a:t>
            </a:r>
            <a:r>
              <a:rPr lang="en-US" sz="2000" dirty="0" smtClean="0">
                <a:latin typeface="Times New Roman" pitchFamily="18" charset="0"/>
                <a:cs typeface="Times New Roman" pitchFamily="18" charset="0"/>
                <a:hlinkClick r:id="rId2"/>
              </a:rPr>
              <a:t>E1%E0%F8%ED%FF</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3"/>
              </a:rPr>
              <a:t>http://peterhofmuseum.ru</a:t>
            </a:r>
            <a:r>
              <a:rPr lang="en-US" sz="2000" dirty="0" smtClean="0">
                <a:latin typeface="Times New Roman" pitchFamily="18" charset="0"/>
                <a:cs typeface="Times New Roman" pitchFamily="18" charset="0"/>
                <a:hlinkClick r:id="rId3"/>
              </a:rPr>
              <a:t>/</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4"/>
              </a:rPr>
              <a:t>http://</a:t>
            </a:r>
            <a:r>
              <a:rPr lang="en-US" sz="2000" dirty="0" smtClean="0">
                <a:latin typeface="Times New Roman" pitchFamily="18" charset="0"/>
                <a:cs typeface="Times New Roman" pitchFamily="18" charset="0"/>
                <a:hlinkClick r:id="rId4"/>
              </a:rPr>
              <a:t>www.webtourist.ru/forum/showthread.php?t=6736</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5"/>
              </a:rPr>
              <a:t>http://</a:t>
            </a:r>
            <a:r>
              <a:rPr lang="en-US" sz="2000" dirty="0" smtClean="0">
                <a:latin typeface="Times New Roman" pitchFamily="18" charset="0"/>
                <a:cs typeface="Times New Roman" pitchFamily="18" charset="0"/>
                <a:hlinkClick r:id="rId5"/>
              </a:rPr>
              <a:t>archi.1001chudo.ru/russia_703.html</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6"/>
              </a:rPr>
              <a:t>http://</a:t>
            </a:r>
            <a:r>
              <a:rPr lang="en-US" sz="2000" dirty="0" smtClean="0">
                <a:latin typeface="Times New Roman" pitchFamily="18" charset="0"/>
                <a:cs typeface="Times New Roman" pitchFamily="18" charset="0"/>
                <a:hlinkClick r:id="rId6"/>
              </a:rPr>
              <a:t>lifeglobe.net/entry/1263</a:t>
            </a:r>
            <a:endParaRPr lang="ru-RU" sz="2000" dirty="0" smtClean="0">
              <a:latin typeface="Times New Roman" pitchFamily="18" charset="0"/>
              <a:cs typeface="Times New Roman" pitchFamily="18" charset="0"/>
            </a:endParaRPr>
          </a:p>
          <a:p>
            <a:pPr>
              <a:buNone/>
            </a:pPr>
            <a:endParaRPr lang="ru-RU"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Tree>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2000"/>
                            </p:stCondLst>
                            <p:childTnLst>
                              <p:par>
                                <p:cTn id="10" presetID="14" presetClass="entr" presetSubtype="10" fill="hold" grpId="0" nodeType="after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randombar(horizontal)">
                                      <p:cBhvr>
                                        <p:cTn id="12" dur="2000"/>
                                        <p:tgtEl>
                                          <p:spTgt spid="3">
                                            <p:bg/>
                                          </p:spTgt>
                                        </p:tgtEl>
                                      </p:cBhvr>
                                    </p:animEffect>
                                  </p:childTnLst>
                                </p:cTn>
                              </p:par>
                            </p:childTnLst>
                          </p:cTn>
                        </p:par>
                        <p:par>
                          <p:cTn id="13" fill="hold">
                            <p:stCondLst>
                              <p:cond delay="4000"/>
                            </p:stCondLst>
                            <p:childTnLst>
                              <p:par>
                                <p:cTn id="14" presetID="14" presetClass="entr" presetSubtype="1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2000"/>
                                        <p:tgtEl>
                                          <p:spTgt spid="3">
                                            <p:txEl>
                                              <p:pRg st="0" end="0"/>
                                            </p:txEl>
                                          </p:spTgt>
                                        </p:tgtEl>
                                      </p:cBhvr>
                                    </p:animEffect>
                                  </p:childTnLst>
                                </p:cTn>
                              </p:par>
                            </p:childTnLst>
                          </p:cTn>
                        </p:par>
                        <p:par>
                          <p:cTn id="17" fill="hold">
                            <p:stCondLst>
                              <p:cond delay="6000"/>
                            </p:stCondLst>
                            <p:childTnLst>
                              <p:par>
                                <p:cTn id="18" presetID="14" presetClass="entr" presetSubtype="1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0" dur="2000"/>
                                        <p:tgtEl>
                                          <p:spTgt spid="3">
                                            <p:txEl>
                                              <p:pRg st="1" end="1"/>
                                            </p:txEl>
                                          </p:spTgt>
                                        </p:tgtEl>
                                      </p:cBhvr>
                                    </p:animEffect>
                                  </p:childTnLst>
                                </p:cTn>
                              </p:par>
                            </p:childTnLst>
                          </p:cTn>
                        </p:par>
                        <p:par>
                          <p:cTn id="21" fill="hold">
                            <p:stCondLst>
                              <p:cond delay="8000"/>
                            </p:stCondLst>
                            <p:childTnLst>
                              <p:par>
                                <p:cTn id="22" presetID="14" presetClass="entr" presetSubtype="10" fill="hold" grpId="0"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4" dur="2000"/>
                                        <p:tgtEl>
                                          <p:spTgt spid="3">
                                            <p:txEl>
                                              <p:pRg st="2" end="2"/>
                                            </p:txEl>
                                          </p:spTgt>
                                        </p:tgtEl>
                                      </p:cBhvr>
                                    </p:animEffect>
                                  </p:childTnLst>
                                </p:cTn>
                              </p:par>
                            </p:childTnLst>
                          </p:cTn>
                        </p:par>
                        <p:par>
                          <p:cTn id="25" fill="hold">
                            <p:stCondLst>
                              <p:cond delay="10000"/>
                            </p:stCondLst>
                            <p:childTnLst>
                              <p:par>
                                <p:cTn id="26" presetID="14" presetClass="entr" presetSubtype="10" fill="hold" grpId="0"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8" dur="2000"/>
                                        <p:tgtEl>
                                          <p:spTgt spid="3">
                                            <p:txEl>
                                              <p:pRg st="3" end="3"/>
                                            </p:txEl>
                                          </p:spTgt>
                                        </p:tgtEl>
                                      </p:cBhvr>
                                    </p:animEffect>
                                  </p:childTnLst>
                                </p:cTn>
                              </p:par>
                            </p:childTnLst>
                          </p:cTn>
                        </p:par>
                        <p:par>
                          <p:cTn id="29" fill="hold">
                            <p:stCondLst>
                              <p:cond delay="12000"/>
                            </p:stCondLst>
                            <p:childTnLst>
                              <p:par>
                                <p:cTn id="30" presetID="14" presetClass="entr" presetSubtype="1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arum_spb_ru.jpg"/>
          <p:cNvPicPr>
            <a:picLocks noGrp="1" noChangeAspect="1"/>
          </p:cNvPicPr>
          <p:nvPr>
            <p:ph sz="half" idx="1"/>
          </p:nvPr>
        </p:nvPicPr>
        <p:blipFill>
          <a:blip r:embed="rId2" cstate="print"/>
          <a:stretch>
            <a:fillRect/>
          </a:stretch>
        </p:blipFill>
        <p:spPr>
          <a:xfrm>
            <a:off x="317376" y="1268760"/>
            <a:ext cx="4254624" cy="5328592"/>
          </a:xfrm>
          <a:prstGeom prst="rect">
            <a:avLst/>
          </a:prstGeom>
          <a:ln>
            <a:noFill/>
          </a:ln>
          <a:effectLst>
            <a:outerShdw blurRad="190500" algn="tl" rotWithShape="0">
              <a:srgbClr val="000000">
                <a:alpha val="70000"/>
              </a:srgbClr>
            </a:outerShdw>
          </a:effectLst>
        </p:spPr>
      </p:pic>
      <p:sp>
        <p:nvSpPr>
          <p:cNvPr id="4" name="Содержимое 3"/>
          <p:cNvSpPr>
            <a:spLocks noGrp="1"/>
          </p:cNvSpPr>
          <p:nvPr>
            <p:ph sz="half" idx="2"/>
          </p:nvPr>
        </p:nvSpPr>
        <p:spPr>
          <a:xfrm>
            <a:off x="4853880" y="1268760"/>
            <a:ext cx="4038600" cy="5328592"/>
          </a:xfrm>
        </p:spPr>
        <p:txBody>
          <a:bodyPr>
            <a:normAutofit fontScale="70000" lnSpcReduction="20000"/>
          </a:bodyPr>
          <a:lstStyle/>
          <a:p>
            <a:pPr algn="just"/>
            <a:r>
              <a:rPr lang="ru-RU" b="1" i="1" dirty="0" smtClean="0">
                <a:solidFill>
                  <a:schemeClr val="tx1"/>
                </a:solidFill>
                <a:latin typeface="Times New Roman" pitchFamily="18" charset="0"/>
                <a:cs typeface="Times New Roman" pitchFamily="18" charset="0"/>
              </a:rPr>
              <a:t>Петергоф</a:t>
            </a:r>
            <a:r>
              <a:rPr lang="ru-RU" dirty="0" smtClean="0">
                <a:solidFill>
                  <a:schemeClr val="tx1"/>
                </a:solidFill>
                <a:latin typeface="Times New Roman" pitchFamily="18" charset="0"/>
                <a:cs typeface="Times New Roman" pitchFamily="18" charset="0"/>
              </a:rPr>
              <a:t> – это бывшая резиденция русских императоров и настоящая столица фонтанов, известная на весь мир.</a:t>
            </a:r>
          </a:p>
          <a:p>
            <a:pPr algn="just"/>
            <a:r>
              <a:rPr lang="ru-RU" dirty="0" smtClean="0">
                <a:solidFill>
                  <a:schemeClr val="tx1"/>
                </a:solidFill>
                <a:latin typeface="Times New Roman" pitchFamily="18" charset="0"/>
                <a:cs typeface="Times New Roman" pitchFamily="18" charset="0"/>
              </a:rPr>
              <a:t>С террасы дворца расстилается вид на морской канал, посреди и по сторонам которого пенились, клубились и плескались фонтаны. У его истока стоят две бронзовые аллегорические статуи – древний старец Волхов и дева Нева. Всюду бьёт вода. Пыль от её струй, переливаясь всеми цветами радуги, перламутровой дымкой окружает сверкающие золотом статуи.</a:t>
            </a:r>
            <a:endParaRPr lang="ru-RU" dirty="0">
              <a:solidFill>
                <a:schemeClr val="tx1"/>
              </a:solidFill>
              <a:latin typeface="Times New Roman" pitchFamily="18" charset="0"/>
              <a:cs typeface="Times New Roman" pitchFamily="18" charset="0"/>
            </a:endParaRPr>
          </a:p>
        </p:txBody>
      </p:sp>
      <p:sp>
        <p:nvSpPr>
          <p:cNvPr id="5" name="Заголовок 1"/>
          <p:cNvSpPr>
            <a:spLocks noGrp="1"/>
          </p:cNvSpPr>
          <p:nvPr>
            <p:ph type="title"/>
          </p:nvPr>
        </p:nvSpPr>
        <p:spPr>
          <a:xfrm>
            <a:off x="457200" y="-27384"/>
            <a:ext cx="8229600" cy="1143000"/>
          </a:xfrm>
        </p:spPr>
        <p:txBody>
          <a:bodyPr/>
          <a:lstStyle/>
          <a:p>
            <a:r>
              <a:rPr lang="ru-RU" dirty="0" smtClean="0">
                <a:solidFill>
                  <a:srgbClr val="7030A0"/>
                </a:solidFill>
              </a:rPr>
              <a:t>Фонтаны Петергофа</a:t>
            </a:r>
            <a:endParaRPr lang="ru-RU" dirty="0">
              <a:solidFill>
                <a:srgbClr val="7030A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anim calcmode="lin" valueType="num">
                                      <p:cBhvr>
                                        <p:cTn id="20" dur="2000" fill="hold"/>
                                        <p:tgtEl>
                                          <p:spTgt spid="4">
                                            <p:bg/>
                                          </p:spTgt>
                                        </p:tgtEl>
                                        <p:attrNameLst>
                                          <p:attrName>ppt_x</p:attrName>
                                        </p:attrNameLst>
                                      </p:cBhvr>
                                      <p:tavLst>
                                        <p:tav tm="0">
                                          <p:val>
                                            <p:strVal val="#ppt_x"/>
                                          </p:val>
                                        </p:tav>
                                        <p:tav tm="100000">
                                          <p:val>
                                            <p:strVal val="#ppt_x"/>
                                          </p:val>
                                        </p:tav>
                                      </p:tavLst>
                                    </p:anim>
                                    <p:anim calcmode="lin" valueType="num">
                                      <p:cBhvr>
                                        <p:cTn id="21" dur="2000" fill="hold"/>
                                        <p:tgtEl>
                                          <p:spTgt spid="4">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Effect transition="in" filter="fade">
                                      <p:cBhvr>
                                        <p:cTn id="31" dur="2000"/>
                                        <p:tgtEl>
                                          <p:spTgt spid="4">
                                            <p:txEl>
                                              <p:pRg st="1" end="1"/>
                                            </p:txEl>
                                          </p:spTgt>
                                        </p:tgtEl>
                                      </p:cBhvr>
                                    </p:animEffect>
                                    <p:anim calcmode="lin" valueType="num">
                                      <p:cBhvr>
                                        <p:cTn id="32"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ru-RU" dirty="0" smtClean="0">
                <a:solidFill>
                  <a:srgbClr val="7030A0"/>
                </a:solidFill>
              </a:rPr>
              <a:t>Спорный храм</a:t>
            </a:r>
            <a:endParaRPr lang="ru-RU" dirty="0">
              <a:solidFill>
                <a:srgbClr val="7030A0"/>
              </a:solidFill>
            </a:endParaRPr>
          </a:p>
        </p:txBody>
      </p:sp>
      <p:pic>
        <p:nvPicPr>
          <p:cNvPr id="6" name="Содержимое 5" descr="_famain.jpg"/>
          <p:cNvPicPr>
            <a:picLocks noGrp="1" noChangeAspect="1"/>
          </p:cNvPicPr>
          <p:nvPr>
            <p:ph sz="half" idx="1"/>
          </p:nvPr>
        </p:nvPicPr>
        <p:blipFill>
          <a:blip r:embed="rId2" cstate="print"/>
          <a:stretch>
            <a:fillRect/>
          </a:stretch>
        </p:blipFill>
        <p:spPr>
          <a:xfrm>
            <a:off x="4788024" y="1412776"/>
            <a:ext cx="4038600" cy="5112568"/>
          </a:xfrm>
          <a:prstGeom prst="rect">
            <a:avLst/>
          </a:prstGeom>
          <a:ln>
            <a:noFill/>
          </a:ln>
          <a:effectLst>
            <a:outerShdw blurRad="190500" algn="tl" rotWithShape="0">
              <a:srgbClr val="000000">
                <a:alpha val="70000"/>
              </a:srgbClr>
            </a:outerShdw>
          </a:effectLst>
        </p:spPr>
      </p:pic>
      <p:sp>
        <p:nvSpPr>
          <p:cNvPr id="5" name="Содержимое 4"/>
          <p:cNvSpPr>
            <a:spLocks noGrp="1"/>
          </p:cNvSpPr>
          <p:nvPr>
            <p:ph sz="half" idx="2"/>
          </p:nvPr>
        </p:nvSpPr>
        <p:spPr>
          <a:xfrm>
            <a:off x="251520" y="1412776"/>
            <a:ext cx="4244280" cy="5112568"/>
          </a:xfrm>
        </p:spPr>
        <p:txBody>
          <a:bodyPr>
            <a:noAutofit/>
          </a:bodyPr>
          <a:lstStyle/>
          <a:p>
            <a:pPr algn="just"/>
            <a:r>
              <a:rPr lang="en-US" sz="1800" dirty="0" smtClean="0">
                <a:solidFill>
                  <a:schemeClr val="tx1"/>
                </a:solidFill>
                <a:latin typeface="Times New Roman" pitchFamily="18" charset="0"/>
                <a:cs typeface="Times New Roman" pitchFamily="18" charset="0"/>
              </a:rPr>
              <a:t>C </a:t>
            </a:r>
            <a:r>
              <a:rPr lang="ru-RU" sz="1800" dirty="0" smtClean="0">
                <a:solidFill>
                  <a:schemeClr val="tx1"/>
                </a:solidFill>
                <a:latin typeface="Times New Roman" pitchFamily="18" charset="0"/>
                <a:cs typeface="Times New Roman" pitchFamily="18" charset="0"/>
              </a:rPr>
              <a:t>1992 года в селе </a:t>
            </a:r>
            <a:r>
              <a:rPr lang="ru-RU" sz="1800" b="1" i="1" dirty="0" smtClean="0">
                <a:solidFill>
                  <a:schemeClr val="tx1"/>
                </a:solidFill>
                <a:latin typeface="Times New Roman" pitchFamily="18" charset="0"/>
                <a:cs typeface="Times New Roman" pitchFamily="18" charset="0"/>
              </a:rPr>
              <a:t>Старое </a:t>
            </a:r>
            <a:r>
              <a:rPr lang="ru-RU" sz="1800" b="1" i="1" dirty="0" err="1" smtClean="0">
                <a:solidFill>
                  <a:schemeClr val="tx1"/>
                </a:solidFill>
                <a:latin typeface="Times New Roman" pitchFamily="18" charset="0"/>
                <a:cs typeface="Times New Roman" pitchFamily="18" charset="0"/>
              </a:rPr>
              <a:t>Аракчино</a:t>
            </a:r>
            <a:r>
              <a:rPr lang="ru-RU" sz="1800" b="1" i="1"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разрастается удивительное сооружение Храм мировых религий. На его куполах легко распознаются христианский крест, мусульманский полумесяц, звезда Давида, остальные знаки не столь очевидны.</a:t>
            </a:r>
          </a:p>
          <a:p>
            <a:pPr algn="just"/>
            <a:r>
              <a:rPr lang="ru-RU" sz="1800" dirty="0" smtClean="0">
                <a:solidFill>
                  <a:schemeClr val="tx1"/>
                </a:solidFill>
                <a:latin typeface="Times New Roman" pitchFamily="18" charset="0"/>
                <a:cs typeface="Times New Roman" pitchFamily="18" charset="0"/>
              </a:rPr>
              <a:t>Сам зодчий этого сооружения утверждает, что храм будет представлять 16 религий (куполов, соответственно, будет столько же). Это и распространенные в наши дни верования, и утерянные в глубине веков, а также те, что еще придут на землю. Фрески, мозаики, цветные витражи сочетают в себе различные стили, в них заметны индийские, китайские, японские влияния. </a:t>
            </a:r>
          </a:p>
          <a:p>
            <a:pPr algn="just"/>
            <a:endParaRPr lang="ru-RU" sz="1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anim calcmode="lin" valueType="num">
                                      <p:cBhvr>
                                        <p:cTn id="20" dur="2000" fill="hold"/>
                                        <p:tgtEl>
                                          <p:spTgt spid="5">
                                            <p:bg/>
                                          </p:spTgt>
                                        </p:tgtEl>
                                        <p:attrNameLst>
                                          <p:attrName>ppt_x</p:attrName>
                                        </p:attrNameLst>
                                      </p:cBhvr>
                                      <p:tavLst>
                                        <p:tav tm="0">
                                          <p:val>
                                            <p:strVal val="#ppt_x"/>
                                          </p:val>
                                        </p:tav>
                                        <p:tav tm="100000">
                                          <p:val>
                                            <p:strVal val="#ppt_x"/>
                                          </p:val>
                                        </p:tav>
                                      </p:tavLst>
                                    </p:anim>
                                    <p:anim calcmode="lin" valueType="num">
                                      <p:cBhvr>
                                        <p:cTn id="21" dur="2000" fill="hold"/>
                                        <p:tgtEl>
                                          <p:spTgt spid="5">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2000"/>
                                        <p:tgtEl>
                                          <p:spTgt spid="5">
                                            <p:txEl>
                                              <p:pRg st="0" end="0"/>
                                            </p:txEl>
                                          </p:spTgt>
                                        </p:tgtEl>
                                      </p:cBhvr>
                                    </p:animEffect>
                                    <p:anim calcmode="lin" valueType="num">
                                      <p:cBhvr>
                                        <p:cTn id="26"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2000"/>
                                        <p:tgtEl>
                                          <p:spTgt spid="5">
                                            <p:txEl>
                                              <p:pRg st="1" end="1"/>
                                            </p:txEl>
                                          </p:spTgt>
                                        </p:tgtEl>
                                      </p:cBhvr>
                                    </p:animEffect>
                                    <p:anim calcmode="lin" valueType="num">
                                      <p:cBhvr>
                                        <p:cTn id="3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256"/>
            <a:ext cx="8229600" cy="1143000"/>
          </a:xfrm>
        </p:spPr>
        <p:txBody>
          <a:bodyPr/>
          <a:lstStyle/>
          <a:p>
            <a:r>
              <a:rPr lang="ru-RU" dirty="0" err="1" smtClean="0">
                <a:solidFill>
                  <a:srgbClr val="7030A0"/>
                </a:solidFill>
              </a:rPr>
              <a:t>Сэйдж</a:t>
            </a:r>
            <a:r>
              <a:rPr lang="ru-RU" dirty="0" smtClean="0">
                <a:solidFill>
                  <a:srgbClr val="7030A0"/>
                </a:solidFill>
              </a:rPr>
              <a:t> </a:t>
            </a:r>
            <a:r>
              <a:rPr lang="ru-RU" dirty="0" err="1" smtClean="0">
                <a:solidFill>
                  <a:srgbClr val="7030A0"/>
                </a:solidFill>
              </a:rPr>
              <a:t>Гейтсхед</a:t>
            </a:r>
            <a:endParaRPr lang="ru-RU" dirty="0">
              <a:solidFill>
                <a:srgbClr val="7030A0"/>
              </a:solidFill>
            </a:endParaRPr>
          </a:p>
        </p:txBody>
      </p:sp>
      <p:pic>
        <p:nvPicPr>
          <p:cNvPr id="6" name="Содержимое 5" descr="blog_bmykey_com.jpg"/>
          <p:cNvPicPr>
            <a:picLocks noGrp="1" noChangeAspect="1"/>
          </p:cNvPicPr>
          <p:nvPr>
            <p:ph sz="half" idx="1"/>
          </p:nvPr>
        </p:nvPicPr>
        <p:blipFill>
          <a:blip r:embed="rId2" cstate="print"/>
          <a:stretch>
            <a:fillRect/>
          </a:stretch>
        </p:blipFill>
        <p:spPr>
          <a:xfrm>
            <a:off x="251520" y="1196752"/>
            <a:ext cx="4104456" cy="5400600"/>
          </a:xfrm>
          <a:prstGeom prst="rect">
            <a:avLst/>
          </a:prstGeom>
          <a:ln>
            <a:noFill/>
          </a:ln>
          <a:effectLst>
            <a:outerShdw blurRad="190500" algn="tl" rotWithShape="0">
              <a:srgbClr val="000000">
                <a:alpha val="70000"/>
              </a:srgbClr>
            </a:outerShdw>
          </a:effectLst>
        </p:spPr>
      </p:pic>
      <p:sp>
        <p:nvSpPr>
          <p:cNvPr id="5" name="Содержимое 4"/>
          <p:cNvSpPr>
            <a:spLocks noGrp="1"/>
          </p:cNvSpPr>
          <p:nvPr>
            <p:ph sz="half" idx="2"/>
          </p:nvPr>
        </p:nvSpPr>
        <p:spPr>
          <a:xfrm>
            <a:off x="4648200" y="1196752"/>
            <a:ext cx="4172272" cy="5400600"/>
          </a:xfrm>
        </p:spPr>
        <p:txBody>
          <a:bodyPr>
            <a:noAutofit/>
          </a:bodyPr>
          <a:lstStyle/>
          <a:p>
            <a:pPr algn="just"/>
            <a:r>
              <a:rPr lang="ru-RU" sz="1900" b="1" i="1" dirty="0" err="1" smtClean="0">
                <a:solidFill>
                  <a:schemeClr val="tx1"/>
                </a:solidFill>
                <a:latin typeface="Times New Roman" pitchFamily="18" charset="0"/>
                <a:cs typeface="Times New Roman" pitchFamily="18" charset="0"/>
              </a:rPr>
              <a:t>The</a:t>
            </a:r>
            <a:r>
              <a:rPr lang="ru-RU" sz="1900" b="1" i="1" dirty="0" smtClean="0">
                <a:solidFill>
                  <a:schemeClr val="tx1"/>
                </a:solidFill>
                <a:latin typeface="Times New Roman" pitchFamily="18" charset="0"/>
                <a:cs typeface="Times New Roman" pitchFamily="18" charset="0"/>
              </a:rPr>
              <a:t> </a:t>
            </a:r>
            <a:r>
              <a:rPr lang="ru-RU" sz="1900" b="1" i="1" dirty="0" err="1" smtClean="0">
                <a:solidFill>
                  <a:schemeClr val="tx1"/>
                </a:solidFill>
                <a:latin typeface="Times New Roman" pitchFamily="18" charset="0"/>
                <a:cs typeface="Times New Roman" pitchFamily="18" charset="0"/>
              </a:rPr>
              <a:t>Sage</a:t>
            </a:r>
            <a:r>
              <a:rPr lang="ru-RU" sz="1900" b="1" i="1" dirty="0" smtClean="0">
                <a:solidFill>
                  <a:schemeClr val="tx1"/>
                </a:solidFill>
                <a:latin typeface="Times New Roman" pitchFamily="18" charset="0"/>
                <a:cs typeface="Times New Roman" pitchFamily="18" charset="0"/>
              </a:rPr>
              <a:t> </a:t>
            </a:r>
            <a:r>
              <a:rPr lang="ru-RU" sz="1900" b="1" i="1" dirty="0" err="1" smtClean="0">
                <a:solidFill>
                  <a:schemeClr val="tx1"/>
                </a:solidFill>
                <a:latin typeface="Times New Roman" pitchFamily="18" charset="0"/>
                <a:cs typeface="Times New Roman" pitchFamily="18" charset="0"/>
              </a:rPr>
              <a:t>Gateshead</a:t>
            </a:r>
            <a:r>
              <a:rPr lang="ru-RU" sz="1900" b="1" i="1" dirty="0" smtClean="0">
                <a:solidFill>
                  <a:schemeClr val="tx1"/>
                </a:solidFill>
                <a:latin typeface="Times New Roman" pitchFamily="18" charset="0"/>
                <a:cs typeface="Times New Roman" pitchFamily="18" charset="0"/>
              </a:rPr>
              <a:t> </a:t>
            </a:r>
            <a:r>
              <a:rPr lang="ru-RU" sz="1900" dirty="0" smtClean="0">
                <a:solidFill>
                  <a:schemeClr val="tx1"/>
                </a:solidFill>
                <a:latin typeface="Times New Roman" pitchFamily="18" charset="0"/>
                <a:cs typeface="Times New Roman" pitchFamily="18" charset="0"/>
              </a:rPr>
              <a:t>– центр музыкального образования, расположенный в городе </a:t>
            </a:r>
            <a:r>
              <a:rPr lang="ru-RU" sz="1900" dirty="0" err="1" smtClean="0">
                <a:solidFill>
                  <a:schemeClr val="tx1"/>
                </a:solidFill>
                <a:latin typeface="Times New Roman" pitchFamily="18" charset="0"/>
                <a:cs typeface="Times New Roman" pitchFamily="18" charset="0"/>
              </a:rPr>
              <a:t>Гейтсхед</a:t>
            </a:r>
            <a:r>
              <a:rPr lang="ru-RU" sz="1900" dirty="0" smtClean="0">
                <a:solidFill>
                  <a:schemeClr val="tx1"/>
                </a:solidFill>
                <a:latin typeface="Times New Roman" pitchFamily="18" charset="0"/>
                <a:cs typeface="Times New Roman" pitchFamily="18" charset="0"/>
              </a:rPr>
              <a:t>, на северо-востоке Англии. Отрыто здание в 2004 году. Сооружение представляет собой нечто диковинное из гнутого стекла и нержавеющей стали, созданное про проекту архитектурной фирмы "</a:t>
            </a:r>
            <a:r>
              <a:rPr lang="ru-RU" sz="1900" dirty="0" err="1" smtClean="0">
                <a:solidFill>
                  <a:schemeClr val="tx1"/>
                </a:solidFill>
                <a:latin typeface="Times New Roman" pitchFamily="18" charset="0"/>
                <a:cs typeface="Times New Roman" pitchFamily="18" charset="0"/>
              </a:rPr>
              <a:t>Foster</a:t>
            </a:r>
            <a:r>
              <a:rPr lang="ru-RU" sz="1900" dirty="0" smtClean="0">
                <a:solidFill>
                  <a:schemeClr val="tx1"/>
                </a:solidFill>
                <a:latin typeface="Times New Roman" pitchFamily="18" charset="0"/>
                <a:cs typeface="Times New Roman" pitchFamily="18" charset="0"/>
              </a:rPr>
              <a:t> + </a:t>
            </a:r>
            <a:r>
              <a:rPr lang="ru-RU" sz="1900" dirty="0" err="1" smtClean="0">
                <a:solidFill>
                  <a:schemeClr val="tx1"/>
                </a:solidFill>
                <a:latin typeface="Times New Roman" pitchFamily="18" charset="0"/>
                <a:cs typeface="Times New Roman" pitchFamily="18" charset="0"/>
              </a:rPr>
              <a:t>Partners</a:t>
            </a:r>
            <a:r>
              <a:rPr lang="ru-RU" sz="1900" dirty="0" smtClean="0">
                <a:solidFill>
                  <a:schemeClr val="tx1"/>
                </a:solidFill>
                <a:latin typeface="Times New Roman" pitchFamily="18" charset="0"/>
                <a:cs typeface="Times New Roman" pitchFamily="18" charset="0"/>
              </a:rPr>
              <a:t>“</a:t>
            </a:r>
            <a:endParaRPr lang="en-US" sz="1900" dirty="0" smtClean="0">
              <a:solidFill>
                <a:schemeClr val="tx1"/>
              </a:solidFill>
              <a:latin typeface="Times New Roman" pitchFamily="18" charset="0"/>
              <a:cs typeface="Times New Roman" pitchFamily="18" charset="0"/>
            </a:endParaRPr>
          </a:p>
          <a:p>
            <a:pPr algn="just"/>
            <a:r>
              <a:rPr lang="ru-RU" sz="1900" dirty="0" smtClean="0">
                <a:solidFill>
                  <a:schemeClr val="tx1"/>
                </a:solidFill>
                <a:latin typeface="Times New Roman" pitchFamily="18" charset="0"/>
                <a:cs typeface="Times New Roman" pitchFamily="18" charset="0"/>
              </a:rPr>
              <a:t>Потолочные панели и "шторы" на стенах могут менять свое положение и менять таким образом звучание зала. </a:t>
            </a:r>
            <a:r>
              <a:rPr lang="ru-RU" sz="1900" dirty="0" err="1" smtClean="0">
                <a:solidFill>
                  <a:schemeClr val="tx1"/>
                </a:solidFill>
                <a:latin typeface="Times New Roman" pitchFamily="18" charset="0"/>
                <a:cs typeface="Times New Roman" pitchFamily="18" charset="0"/>
              </a:rPr>
              <a:t>Сэйдж</a:t>
            </a:r>
            <a:r>
              <a:rPr lang="ru-RU" sz="1900" dirty="0" smtClean="0">
                <a:solidFill>
                  <a:schemeClr val="tx1"/>
                </a:solidFill>
                <a:latin typeface="Times New Roman" pitchFamily="18" charset="0"/>
                <a:cs typeface="Times New Roman" pitchFamily="18" charset="0"/>
              </a:rPr>
              <a:t> </a:t>
            </a:r>
            <a:r>
              <a:rPr lang="ru-RU" sz="1900" dirty="0" err="1" smtClean="0">
                <a:solidFill>
                  <a:schemeClr val="tx1"/>
                </a:solidFill>
                <a:latin typeface="Times New Roman" pitchFamily="18" charset="0"/>
                <a:cs typeface="Times New Roman" pitchFamily="18" charset="0"/>
              </a:rPr>
              <a:t>Гейтсхед</a:t>
            </a:r>
            <a:r>
              <a:rPr lang="ru-RU" sz="1900" dirty="0" smtClean="0">
                <a:solidFill>
                  <a:schemeClr val="tx1"/>
                </a:solidFill>
                <a:latin typeface="Times New Roman" pitchFamily="18" charset="0"/>
                <a:cs typeface="Times New Roman" pitchFamily="18" charset="0"/>
              </a:rPr>
              <a:t> можно настроить на любой тип музыки.</a:t>
            </a:r>
          </a:p>
          <a:p>
            <a:pPr algn="just"/>
            <a:r>
              <a:rPr lang="ru-RU" sz="1900" dirty="0" err="1" smtClean="0">
                <a:solidFill>
                  <a:schemeClr val="tx1"/>
                </a:solidFill>
                <a:latin typeface="Times New Roman" pitchFamily="18" charset="0"/>
                <a:cs typeface="Times New Roman" pitchFamily="18" charset="0"/>
              </a:rPr>
              <a:t>Сэйдж</a:t>
            </a:r>
            <a:r>
              <a:rPr lang="ru-RU" sz="1900" dirty="0" smtClean="0">
                <a:solidFill>
                  <a:schemeClr val="tx1"/>
                </a:solidFill>
                <a:latin typeface="Times New Roman" pitchFamily="18" charset="0"/>
                <a:cs typeface="Times New Roman" pitchFamily="18" charset="0"/>
              </a:rPr>
              <a:t> </a:t>
            </a:r>
            <a:r>
              <a:rPr lang="ru-RU" sz="1900" dirty="0" err="1" smtClean="0">
                <a:solidFill>
                  <a:schemeClr val="tx1"/>
                </a:solidFill>
                <a:latin typeface="Times New Roman" pitchFamily="18" charset="0"/>
                <a:cs typeface="Times New Roman" pitchFamily="18" charset="0"/>
              </a:rPr>
              <a:t>Гейтсхед</a:t>
            </a:r>
            <a:r>
              <a:rPr lang="ru-RU" sz="1900" dirty="0" smtClean="0">
                <a:solidFill>
                  <a:schemeClr val="tx1"/>
                </a:solidFill>
                <a:latin typeface="Times New Roman" pitchFamily="18" charset="0"/>
                <a:cs typeface="Times New Roman" pitchFamily="18" charset="0"/>
              </a:rPr>
              <a:t> завоевал множество архитектурных наград.</a:t>
            </a:r>
            <a:endParaRPr lang="ru-RU" sz="1900" dirty="0">
              <a:solidFill>
                <a:schemeClr val="tx1"/>
              </a:solidFill>
              <a:latin typeface="Times New Roman" pitchFamily="18" charset="0"/>
              <a:cs typeface="Times New Roman"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anim calcmode="lin" valueType="num">
                                      <p:cBhvr>
                                        <p:cTn id="20" dur="2000" fill="hold"/>
                                        <p:tgtEl>
                                          <p:spTgt spid="5">
                                            <p:bg/>
                                          </p:spTgt>
                                        </p:tgtEl>
                                        <p:attrNameLst>
                                          <p:attrName>ppt_x</p:attrName>
                                        </p:attrNameLst>
                                      </p:cBhvr>
                                      <p:tavLst>
                                        <p:tav tm="0">
                                          <p:val>
                                            <p:strVal val="#ppt_x"/>
                                          </p:val>
                                        </p:tav>
                                        <p:tav tm="100000">
                                          <p:val>
                                            <p:strVal val="#ppt_x"/>
                                          </p:val>
                                        </p:tav>
                                      </p:tavLst>
                                    </p:anim>
                                    <p:anim calcmode="lin" valueType="num">
                                      <p:cBhvr>
                                        <p:cTn id="21" dur="2000" fill="hold"/>
                                        <p:tgtEl>
                                          <p:spTgt spid="5">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2000"/>
                                        <p:tgtEl>
                                          <p:spTgt spid="5">
                                            <p:txEl>
                                              <p:pRg st="0" end="0"/>
                                            </p:txEl>
                                          </p:spTgt>
                                        </p:tgtEl>
                                      </p:cBhvr>
                                    </p:animEffect>
                                    <p:anim calcmode="lin" valueType="num">
                                      <p:cBhvr>
                                        <p:cTn id="26"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2000"/>
                                        <p:tgtEl>
                                          <p:spTgt spid="5">
                                            <p:txEl>
                                              <p:pRg st="1" end="1"/>
                                            </p:txEl>
                                          </p:spTgt>
                                        </p:tgtEl>
                                      </p:cBhvr>
                                    </p:animEffect>
                                    <p:anim calcmode="lin" valueType="num">
                                      <p:cBhvr>
                                        <p:cTn id="3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2" presetClass="entr" presetSubtype="0" fill="hold" grpId="0" nodeType="after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2000"/>
                                        <p:tgtEl>
                                          <p:spTgt spid="5">
                                            <p:txEl>
                                              <p:pRg st="2" end="2"/>
                                            </p:txEl>
                                          </p:spTgt>
                                        </p:tgtEl>
                                      </p:cBhvr>
                                    </p:animEffect>
                                    <p:anim calcmode="lin" valueType="num">
                                      <p:cBhvr>
                                        <p:cTn id="38"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2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ru-RU" dirty="0" err="1" smtClean="0">
                <a:solidFill>
                  <a:srgbClr val="7030A0"/>
                </a:solidFill>
              </a:rPr>
              <a:t>Тауэрский</a:t>
            </a:r>
            <a:r>
              <a:rPr lang="ru-RU" dirty="0" smtClean="0">
                <a:solidFill>
                  <a:srgbClr val="7030A0"/>
                </a:solidFill>
              </a:rPr>
              <a:t> мост</a:t>
            </a:r>
            <a:endParaRPr lang="ru-RU" dirty="0">
              <a:solidFill>
                <a:srgbClr val="7030A0"/>
              </a:solidFill>
            </a:endParaRPr>
          </a:p>
        </p:txBody>
      </p:sp>
      <p:sp>
        <p:nvSpPr>
          <p:cNvPr id="4" name="Содержимое 3"/>
          <p:cNvSpPr>
            <a:spLocks noGrp="1"/>
          </p:cNvSpPr>
          <p:nvPr>
            <p:ph sz="half" idx="1"/>
          </p:nvPr>
        </p:nvSpPr>
        <p:spPr>
          <a:xfrm>
            <a:off x="251520" y="1196752"/>
            <a:ext cx="4038600" cy="5400600"/>
          </a:xfrm>
        </p:spPr>
        <p:txBody>
          <a:bodyPr>
            <a:noAutofit/>
          </a:bodyPr>
          <a:lstStyle/>
          <a:p>
            <a:pPr algn="just"/>
            <a:r>
              <a:rPr lang="ru-RU" sz="1800" b="1" i="1" dirty="0" err="1" smtClean="0">
                <a:solidFill>
                  <a:schemeClr val="tx1"/>
                </a:solidFill>
                <a:latin typeface="Times New Roman" pitchFamily="18" charset="0"/>
                <a:cs typeface="Times New Roman" pitchFamily="18" charset="0"/>
              </a:rPr>
              <a:t>Тауэрский</a:t>
            </a:r>
            <a:r>
              <a:rPr lang="ru-RU" sz="1800" b="1" i="1" dirty="0" smtClean="0">
                <a:solidFill>
                  <a:schemeClr val="tx1"/>
                </a:solidFill>
                <a:latin typeface="Times New Roman" pitchFamily="18" charset="0"/>
                <a:cs typeface="Times New Roman" pitchFamily="18" charset="0"/>
              </a:rPr>
              <a:t> мост </a:t>
            </a:r>
            <a:r>
              <a:rPr lang="ru-RU" sz="1800" dirty="0" smtClean="0">
                <a:solidFill>
                  <a:schemeClr val="tx1"/>
                </a:solidFill>
                <a:latin typeface="Times New Roman" pitchFamily="18" charset="0"/>
                <a:cs typeface="Times New Roman" pitchFamily="18" charset="0"/>
              </a:rPr>
              <a:t>– интересное творение рук человеческих: мост наполовину подвесной, наполовину подъёмный. Перекинут мост этот через Темзу и находится неподалёку от Тауэра, от которого и получил своё название. И точно так же, как и Тауэр, </a:t>
            </a:r>
            <a:r>
              <a:rPr lang="ru-RU" sz="1800" dirty="0" err="1" smtClean="0">
                <a:solidFill>
                  <a:schemeClr val="tx1"/>
                </a:solidFill>
                <a:latin typeface="Times New Roman" pitchFamily="18" charset="0"/>
                <a:cs typeface="Times New Roman" pitchFamily="18" charset="0"/>
              </a:rPr>
              <a:t>Тауэрский</a:t>
            </a:r>
            <a:r>
              <a:rPr lang="ru-RU" sz="1800" dirty="0" smtClean="0">
                <a:solidFill>
                  <a:schemeClr val="tx1"/>
                </a:solidFill>
                <a:latin typeface="Times New Roman" pitchFamily="18" charset="0"/>
                <a:cs typeface="Times New Roman" pitchFamily="18" charset="0"/>
              </a:rPr>
              <a:t> мост – один из символов Лондона.</a:t>
            </a:r>
          </a:p>
          <a:p>
            <a:pPr algn="just"/>
            <a:r>
              <a:rPr lang="ru-RU" sz="1800" dirty="0" err="1" smtClean="0">
                <a:solidFill>
                  <a:schemeClr val="tx1"/>
                </a:solidFill>
                <a:latin typeface="Times New Roman" pitchFamily="18" charset="0"/>
                <a:cs typeface="Times New Roman" pitchFamily="18" charset="0"/>
              </a:rPr>
              <a:t>Тауэрский</a:t>
            </a:r>
            <a:r>
              <a:rPr lang="ru-RU" sz="1800" dirty="0" smtClean="0">
                <a:solidFill>
                  <a:schemeClr val="tx1"/>
                </a:solidFill>
                <a:latin typeface="Times New Roman" pitchFamily="18" charset="0"/>
                <a:cs typeface="Times New Roman" pitchFamily="18" charset="0"/>
              </a:rPr>
              <a:t> мост длиной в 244 метра. А центральная его часть, в 61 метр, имеет возможность подниматься, причём делает это за пять минут. Поднимается мост с помощью электрогидравлической системы привода. А первые гидравлические машины </a:t>
            </a:r>
            <a:r>
              <a:rPr lang="ru-RU" sz="1800" dirty="0" err="1" smtClean="0">
                <a:solidFill>
                  <a:schemeClr val="tx1"/>
                </a:solidFill>
                <a:latin typeface="Times New Roman" pitchFamily="18" charset="0"/>
                <a:cs typeface="Times New Roman" pitchFamily="18" charset="0"/>
              </a:rPr>
              <a:t>Тауэрского</a:t>
            </a:r>
            <a:r>
              <a:rPr lang="ru-RU" sz="1800" dirty="0" smtClean="0">
                <a:solidFill>
                  <a:schemeClr val="tx1"/>
                </a:solidFill>
                <a:latin typeface="Times New Roman" pitchFamily="18" charset="0"/>
                <a:cs typeface="Times New Roman" pitchFamily="18" charset="0"/>
              </a:rPr>
              <a:t> моста теперь – музейный экспонат.</a:t>
            </a:r>
          </a:p>
          <a:p>
            <a:pPr algn="just"/>
            <a:endParaRPr lang="ru-RU" sz="1800" dirty="0">
              <a:solidFill>
                <a:schemeClr val="tx1"/>
              </a:solidFill>
              <a:latin typeface="Times New Roman" pitchFamily="18" charset="0"/>
              <a:cs typeface="Times New Roman" pitchFamily="18" charset="0"/>
            </a:endParaRPr>
          </a:p>
        </p:txBody>
      </p:sp>
      <p:pic>
        <p:nvPicPr>
          <p:cNvPr id="6" name="Содержимое 5" descr="bestqualitywallpapers_com.jpg"/>
          <p:cNvPicPr>
            <a:picLocks noGrp="1" noChangeAspect="1"/>
          </p:cNvPicPr>
          <p:nvPr>
            <p:ph sz="half" idx="2"/>
          </p:nvPr>
        </p:nvPicPr>
        <p:blipFill>
          <a:blip r:embed="rId2" cstate="print"/>
          <a:stretch>
            <a:fillRect/>
          </a:stretch>
        </p:blipFill>
        <p:spPr>
          <a:xfrm>
            <a:off x="4572000" y="1196752"/>
            <a:ext cx="4320480" cy="5400600"/>
          </a:xfrm>
          <a:prstGeom prst="rect">
            <a:avLst/>
          </a:prstGeom>
          <a:ln>
            <a:noFill/>
          </a:ln>
          <a:effectLst>
            <a:outerShdw blurRad="190500" algn="tl" rotWithShape="0">
              <a:srgbClr val="000000">
                <a:alpha val="70000"/>
              </a:srgbClr>
            </a:outerShdw>
          </a:effec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anim calcmode="lin" valueType="num">
                                      <p:cBhvr>
                                        <p:cTn id="20" dur="2000" fill="hold"/>
                                        <p:tgtEl>
                                          <p:spTgt spid="4">
                                            <p:bg/>
                                          </p:spTgt>
                                        </p:tgtEl>
                                        <p:attrNameLst>
                                          <p:attrName>ppt_x</p:attrName>
                                        </p:attrNameLst>
                                      </p:cBhvr>
                                      <p:tavLst>
                                        <p:tav tm="0">
                                          <p:val>
                                            <p:strVal val="#ppt_x"/>
                                          </p:val>
                                        </p:tav>
                                        <p:tav tm="100000">
                                          <p:val>
                                            <p:strVal val="#ppt_x"/>
                                          </p:val>
                                        </p:tav>
                                      </p:tavLst>
                                    </p:anim>
                                    <p:anim calcmode="lin" valueType="num">
                                      <p:cBhvr>
                                        <p:cTn id="21" dur="2000" fill="hold"/>
                                        <p:tgtEl>
                                          <p:spTgt spid="4">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Effect transition="in" filter="fade">
                                      <p:cBhvr>
                                        <p:cTn id="31" dur="2000"/>
                                        <p:tgtEl>
                                          <p:spTgt spid="4">
                                            <p:txEl>
                                              <p:pRg st="1" end="1"/>
                                            </p:txEl>
                                          </p:spTgt>
                                        </p:tgtEl>
                                      </p:cBhvr>
                                    </p:animEffect>
                                    <p:anim calcmode="lin" valueType="num">
                                      <p:cBhvr>
                                        <p:cTn id="32"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en-US" dirty="0" err="1" smtClean="0">
                <a:solidFill>
                  <a:srgbClr val="7030A0"/>
                </a:solidFill>
              </a:rPr>
              <a:t>Duomo</a:t>
            </a:r>
            <a:r>
              <a:rPr lang="en-US" dirty="0" smtClean="0">
                <a:solidFill>
                  <a:srgbClr val="7030A0"/>
                </a:solidFill>
              </a:rPr>
              <a:t> </a:t>
            </a:r>
            <a:r>
              <a:rPr lang="en-US" dirty="0" err="1" smtClean="0">
                <a:solidFill>
                  <a:srgbClr val="7030A0"/>
                </a:solidFill>
              </a:rPr>
              <a:t>di</a:t>
            </a:r>
            <a:r>
              <a:rPr lang="en-US" dirty="0" smtClean="0">
                <a:solidFill>
                  <a:srgbClr val="7030A0"/>
                </a:solidFill>
              </a:rPr>
              <a:t> Milano</a:t>
            </a:r>
            <a:endParaRPr lang="ru-RU" dirty="0">
              <a:solidFill>
                <a:srgbClr val="7030A0"/>
              </a:solidFill>
            </a:endParaRPr>
          </a:p>
        </p:txBody>
      </p:sp>
      <p:pic>
        <p:nvPicPr>
          <p:cNvPr id="6" name="Содержимое 5" descr="h_wmain.jpg"/>
          <p:cNvPicPr>
            <a:picLocks noGrp="1" noChangeAspect="1"/>
          </p:cNvPicPr>
          <p:nvPr>
            <p:ph sz="half" idx="1"/>
          </p:nvPr>
        </p:nvPicPr>
        <p:blipFill>
          <a:blip r:embed="rId2" cstate="print"/>
          <a:stretch>
            <a:fillRect/>
          </a:stretch>
        </p:blipFill>
        <p:spPr>
          <a:xfrm>
            <a:off x="251520" y="1196752"/>
            <a:ext cx="4176464" cy="5400600"/>
          </a:xfrm>
          <a:prstGeom prst="rect">
            <a:avLst/>
          </a:prstGeom>
          <a:ln>
            <a:noFill/>
          </a:ln>
          <a:effectLst>
            <a:outerShdw blurRad="190500" algn="tl" rotWithShape="0">
              <a:srgbClr val="000000">
                <a:alpha val="70000"/>
              </a:srgbClr>
            </a:outerShdw>
          </a:effectLst>
        </p:spPr>
      </p:pic>
      <p:sp>
        <p:nvSpPr>
          <p:cNvPr id="5" name="Содержимое 4"/>
          <p:cNvSpPr>
            <a:spLocks noGrp="1"/>
          </p:cNvSpPr>
          <p:nvPr>
            <p:ph sz="half" idx="2"/>
          </p:nvPr>
        </p:nvSpPr>
        <p:spPr>
          <a:xfrm>
            <a:off x="4648200" y="1196752"/>
            <a:ext cx="4172272" cy="5400600"/>
          </a:xfrm>
        </p:spPr>
        <p:txBody>
          <a:bodyPr>
            <a:normAutofit fontScale="70000" lnSpcReduction="20000"/>
          </a:bodyPr>
          <a:lstStyle/>
          <a:p>
            <a:pPr algn="just"/>
            <a:r>
              <a:rPr lang="ru-RU" b="1" i="1" dirty="0" smtClean="0">
                <a:solidFill>
                  <a:schemeClr val="tx1"/>
                </a:solidFill>
                <a:latin typeface="Times New Roman" pitchFamily="18" charset="0"/>
                <a:cs typeface="Times New Roman" pitchFamily="18" charset="0"/>
              </a:rPr>
              <a:t>Миланский собор </a:t>
            </a:r>
            <a:r>
              <a:rPr lang="ru-RU" dirty="0" smtClean="0">
                <a:solidFill>
                  <a:schemeClr val="tx1"/>
                </a:solidFill>
                <a:latin typeface="Times New Roman" pitchFamily="18" charset="0"/>
                <a:cs typeface="Times New Roman" pitchFamily="18" charset="0"/>
              </a:rPr>
              <a:t>– крупнейший представитель готической архитектуры в Италии. К тому же это единственный мраморный готический собор Европы.</a:t>
            </a:r>
          </a:p>
          <a:p>
            <a:pPr algn="just"/>
            <a:r>
              <a:rPr lang="ru-RU" dirty="0" smtClean="0">
                <a:solidFill>
                  <a:schemeClr val="tx1"/>
                </a:solidFill>
                <a:latin typeface="Times New Roman" pitchFamily="18" charset="0"/>
                <a:cs typeface="Times New Roman" pitchFamily="18" charset="0"/>
              </a:rPr>
              <a:t>Внутреннее пространство собора, длина которого 148 метров, а ширина 57,5 метра, разделен на пять нефов 52 огромными столбами. Эти пучкообразные столбы создают впечатление гигантского леса. Полумрак собора местами прорезают разноцветные полосы света, падающего сквозь витражи. Неизгладимое впечатление получает всякий, кто входит сюда. </a:t>
            </a:r>
            <a:endParaRPr lang="ru-RU" dirty="0">
              <a:solidFill>
                <a:schemeClr val="tx1"/>
              </a:solidFill>
              <a:latin typeface="Times New Roman" pitchFamily="18" charset="0"/>
              <a:cs typeface="Times New Roman" pitchFamily="18" charset="0"/>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anim calcmode="lin" valueType="num">
                                      <p:cBhvr>
                                        <p:cTn id="20" dur="2000" fill="hold"/>
                                        <p:tgtEl>
                                          <p:spTgt spid="5">
                                            <p:bg/>
                                          </p:spTgt>
                                        </p:tgtEl>
                                        <p:attrNameLst>
                                          <p:attrName>ppt_x</p:attrName>
                                        </p:attrNameLst>
                                      </p:cBhvr>
                                      <p:tavLst>
                                        <p:tav tm="0">
                                          <p:val>
                                            <p:strVal val="#ppt_x"/>
                                          </p:val>
                                        </p:tav>
                                        <p:tav tm="100000">
                                          <p:val>
                                            <p:strVal val="#ppt_x"/>
                                          </p:val>
                                        </p:tav>
                                      </p:tavLst>
                                    </p:anim>
                                    <p:anim calcmode="lin" valueType="num">
                                      <p:cBhvr>
                                        <p:cTn id="21" dur="2000" fill="hold"/>
                                        <p:tgtEl>
                                          <p:spTgt spid="5">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2000"/>
                                        <p:tgtEl>
                                          <p:spTgt spid="5">
                                            <p:txEl>
                                              <p:pRg st="0" end="0"/>
                                            </p:txEl>
                                          </p:spTgt>
                                        </p:tgtEl>
                                      </p:cBhvr>
                                    </p:animEffect>
                                    <p:anim calcmode="lin" valueType="num">
                                      <p:cBhvr>
                                        <p:cTn id="26"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2000"/>
                                        <p:tgtEl>
                                          <p:spTgt spid="5">
                                            <p:txEl>
                                              <p:pRg st="1" end="1"/>
                                            </p:txEl>
                                          </p:spTgt>
                                        </p:tgtEl>
                                      </p:cBhvr>
                                    </p:animEffect>
                                    <p:anim calcmode="lin" valueType="num">
                                      <p:cBhvr>
                                        <p:cTn id="3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en-US" dirty="0" err="1" smtClean="0">
                <a:solidFill>
                  <a:srgbClr val="7030A0"/>
                </a:solidFill>
              </a:rPr>
              <a:t>Edificio</a:t>
            </a:r>
            <a:r>
              <a:rPr lang="en-US" dirty="0" smtClean="0">
                <a:solidFill>
                  <a:srgbClr val="7030A0"/>
                </a:solidFill>
              </a:rPr>
              <a:t> </a:t>
            </a:r>
            <a:r>
              <a:rPr lang="en-US" dirty="0" err="1" smtClean="0">
                <a:solidFill>
                  <a:srgbClr val="7030A0"/>
                </a:solidFill>
              </a:rPr>
              <a:t>Mirador</a:t>
            </a:r>
            <a:endParaRPr lang="ru-RU" dirty="0">
              <a:solidFill>
                <a:srgbClr val="7030A0"/>
              </a:solidFill>
            </a:endParaRPr>
          </a:p>
        </p:txBody>
      </p:sp>
      <p:sp>
        <p:nvSpPr>
          <p:cNvPr id="4" name="Содержимое 3"/>
          <p:cNvSpPr>
            <a:spLocks noGrp="1"/>
          </p:cNvSpPr>
          <p:nvPr>
            <p:ph sz="half" idx="1"/>
          </p:nvPr>
        </p:nvSpPr>
        <p:spPr>
          <a:xfrm>
            <a:off x="251520" y="1135285"/>
            <a:ext cx="4392488" cy="5390059"/>
          </a:xfrm>
        </p:spPr>
        <p:txBody>
          <a:bodyPr>
            <a:noAutofit/>
          </a:bodyPr>
          <a:lstStyle/>
          <a:p>
            <a:pPr algn="just">
              <a:spcBef>
                <a:spcPts val="0"/>
              </a:spcBef>
            </a:pPr>
            <a:r>
              <a:rPr lang="ru-RU" sz="1800" b="1" i="1" dirty="0" err="1" smtClean="0">
                <a:solidFill>
                  <a:schemeClr val="tx1"/>
                </a:solidFill>
                <a:latin typeface="Times New Roman" pitchFamily="18" charset="0"/>
                <a:cs typeface="Times New Roman" pitchFamily="18" charset="0"/>
              </a:rPr>
              <a:t>Edificio</a:t>
            </a:r>
            <a:r>
              <a:rPr lang="ru-RU" sz="1800" b="1" i="1" dirty="0" smtClean="0">
                <a:solidFill>
                  <a:schemeClr val="tx1"/>
                </a:solidFill>
                <a:latin typeface="Times New Roman" pitchFamily="18" charset="0"/>
                <a:cs typeface="Times New Roman" pitchFamily="18" charset="0"/>
              </a:rPr>
              <a:t> </a:t>
            </a:r>
            <a:r>
              <a:rPr lang="ru-RU" sz="1800" b="1" i="1" dirty="0" err="1" smtClean="0">
                <a:solidFill>
                  <a:schemeClr val="tx1"/>
                </a:solidFill>
                <a:latin typeface="Times New Roman" pitchFamily="18" charset="0"/>
                <a:cs typeface="Times New Roman" pitchFamily="18" charset="0"/>
              </a:rPr>
              <a:t>Mirador</a:t>
            </a:r>
            <a:r>
              <a:rPr lang="ru-RU" sz="1800" b="1" i="1"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 это произведение </a:t>
            </a:r>
            <a:r>
              <a:rPr lang="ru-RU" sz="1800" dirty="0" err="1" smtClean="0">
                <a:solidFill>
                  <a:schemeClr val="tx1"/>
                </a:solidFill>
                <a:latin typeface="Times New Roman" pitchFamily="18" charset="0"/>
                <a:cs typeface="Times New Roman" pitchFamily="18" charset="0"/>
              </a:rPr>
              <a:t>постмодернисткой</a:t>
            </a:r>
            <a:r>
              <a:rPr lang="ru-RU" sz="1800" dirty="0" smtClean="0">
                <a:solidFill>
                  <a:schemeClr val="tx1"/>
                </a:solidFill>
                <a:latin typeface="Times New Roman" pitchFamily="18" charset="0"/>
                <a:cs typeface="Times New Roman" pitchFamily="18" charset="0"/>
              </a:rPr>
              <a:t> архитектуры. Выстроено оно на севере Мадрида. Представляет собой обычный жилой дом в 156 квартир. В здании 21 этаж, а высота его 63 метра.</a:t>
            </a:r>
          </a:p>
          <a:p>
            <a:pPr algn="just">
              <a:spcBef>
                <a:spcPts val="0"/>
              </a:spcBef>
            </a:pPr>
            <a:r>
              <a:rPr lang="ru-RU" sz="1800" dirty="0" smtClean="0">
                <a:solidFill>
                  <a:schemeClr val="tx1"/>
                </a:solidFill>
                <a:latin typeface="Times New Roman" pitchFamily="18" charset="0"/>
                <a:cs typeface="Times New Roman" pitchFamily="18" charset="0"/>
              </a:rPr>
              <a:t>Самое поразительное в доме – это, конечно же, наблюдательный пункт, который представляет собой дыру посередине, на высоте 37 метров. </a:t>
            </a:r>
          </a:p>
          <a:p>
            <a:pPr algn="just">
              <a:spcBef>
                <a:spcPts val="0"/>
              </a:spcBef>
            </a:pPr>
            <a:r>
              <a:rPr lang="ru-RU" sz="1800" dirty="0" smtClean="0">
                <a:solidFill>
                  <a:schemeClr val="tx1"/>
                </a:solidFill>
                <a:latin typeface="Times New Roman" pitchFamily="18" charset="0"/>
                <a:cs typeface="Times New Roman" pitchFamily="18" charset="0"/>
              </a:rPr>
              <a:t>Основная идея проекта заключается в том, чтобы сделать террасу неким подобием традиционного двора. Украшенного цветами, деревьями и старичками с домино.</a:t>
            </a:r>
          </a:p>
          <a:p>
            <a:pPr algn="just">
              <a:spcBef>
                <a:spcPts val="0"/>
              </a:spcBef>
            </a:pPr>
            <a:r>
              <a:rPr lang="ru-RU" sz="1800" dirty="0" smtClean="0">
                <a:solidFill>
                  <a:schemeClr val="tx1"/>
                </a:solidFill>
                <a:latin typeface="Times New Roman" pitchFamily="18" charset="0"/>
                <a:cs typeface="Times New Roman" pitchFamily="18" charset="0"/>
              </a:rPr>
              <a:t>В народе конструкция получила шутливое прозвище Дом Бен </a:t>
            </a:r>
            <a:r>
              <a:rPr lang="ru-RU" sz="1800" dirty="0" err="1" smtClean="0">
                <a:solidFill>
                  <a:schemeClr val="tx1"/>
                </a:solidFill>
                <a:latin typeface="Times New Roman" pitchFamily="18" charset="0"/>
                <a:cs typeface="Times New Roman" pitchFamily="18" charset="0"/>
              </a:rPr>
              <a:t>Ладена</a:t>
            </a:r>
            <a:r>
              <a:rPr lang="ru-RU" sz="1800" dirty="0" smtClean="0">
                <a:solidFill>
                  <a:schemeClr val="tx1"/>
                </a:solidFill>
                <a:latin typeface="Times New Roman" pitchFamily="18" charset="0"/>
                <a:cs typeface="Times New Roman" pitchFamily="18" charset="0"/>
              </a:rPr>
              <a:t>. Всё это из-за дыры в доме. </a:t>
            </a:r>
          </a:p>
        </p:txBody>
      </p:sp>
      <p:pic>
        <p:nvPicPr>
          <p:cNvPr id="6" name="Содержимое 5" descr="h_wikimedia_org.jpg"/>
          <p:cNvPicPr>
            <a:picLocks noGrp="1" noChangeAspect="1"/>
          </p:cNvPicPr>
          <p:nvPr>
            <p:ph sz="half" idx="2"/>
          </p:nvPr>
        </p:nvPicPr>
        <p:blipFill>
          <a:blip r:embed="rId2" cstate="print"/>
          <a:stretch>
            <a:fillRect/>
          </a:stretch>
        </p:blipFill>
        <p:spPr>
          <a:xfrm>
            <a:off x="4860354" y="1124744"/>
            <a:ext cx="4032126" cy="5472608"/>
          </a:xfrm>
          <a:prstGeom prst="rect">
            <a:avLst/>
          </a:prstGeom>
          <a:ln>
            <a:noFill/>
          </a:ln>
          <a:effectLst>
            <a:outerShdw blurRad="190500" algn="tl" rotWithShape="0">
              <a:srgbClr val="000000">
                <a:alpha val="70000"/>
              </a:srgbClr>
            </a:outerShdw>
          </a:effec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anim calcmode="lin" valueType="num">
                                      <p:cBhvr>
                                        <p:cTn id="20" dur="2000" fill="hold"/>
                                        <p:tgtEl>
                                          <p:spTgt spid="4">
                                            <p:bg/>
                                          </p:spTgt>
                                        </p:tgtEl>
                                        <p:attrNameLst>
                                          <p:attrName>ppt_x</p:attrName>
                                        </p:attrNameLst>
                                      </p:cBhvr>
                                      <p:tavLst>
                                        <p:tav tm="0">
                                          <p:val>
                                            <p:strVal val="#ppt_x"/>
                                          </p:val>
                                        </p:tav>
                                        <p:tav tm="100000">
                                          <p:val>
                                            <p:strVal val="#ppt_x"/>
                                          </p:val>
                                        </p:tav>
                                      </p:tavLst>
                                    </p:anim>
                                    <p:anim calcmode="lin" valueType="num">
                                      <p:cBhvr>
                                        <p:cTn id="21" dur="2000" fill="hold"/>
                                        <p:tgtEl>
                                          <p:spTgt spid="4">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Effect transition="in" filter="fade">
                                      <p:cBhvr>
                                        <p:cTn id="31" dur="2000"/>
                                        <p:tgtEl>
                                          <p:spTgt spid="4">
                                            <p:txEl>
                                              <p:pRg st="1" end="1"/>
                                            </p:txEl>
                                          </p:spTgt>
                                        </p:tgtEl>
                                      </p:cBhvr>
                                    </p:animEffect>
                                    <p:anim calcmode="lin" valueType="num">
                                      <p:cBhvr>
                                        <p:cTn id="32"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2" presetClass="entr" presetSubtype="0" fill="hold" grpId="0" nodeType="after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2000"/>
                                        <p:tgtEl>
                                          <p:spTgt spid="4">
                                            <p:txEl>
                                              <p:pRg st="2" end="2"/>
                                            </p:txEl>
                                          </p:spTgt>
                                        </p:tgtEl>
                                      </p:cBhvr>
                                    </p:animEffect>
                                    <p:anim calcmode="lin" valueType="num">
                                      <p:cBhvr>
                                        <p:cTn id="38"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2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40" fill="hold">
                            <p:stCondLst>
                              <p:cond delay="12000"/>
                            </p:stCondLst>
                            <p:childTnLst>
                              <p:par>
                                <p:cTn id="41" presetID="42" presetClass="entr" presetSubtype="0" fill="hold" grpId="0" nodeType="after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Effect transition="in" filter="fade">
                                      <p:cBhvr>
                                        <p:cTn id="43" dur="2000"/>
                                        <p:tgtEl>
                                          <p:spTgt spid="4">
                                            <p:txEl>
                                              <p:pRg st="3" end="3"/>
                                            </p:txEl>
                                          </p:spTgt>
                                        </p:tgtEl>
                                      </p:cBhvr>
                                    </p:animEffect>
                                    <p:anim calcmode="lin" valueType="num">
                                      <p:cBhvr>
                                        <p:cTn id="44" dur="2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5" dur="2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256"/>
            <a:ext cx="8229600" cy="1143000"/>
          </a:xfrm>
        </p:spPr>
        <p:txBody>
          <a:bodyPr/>
          <a:lstStyle/>
          <a:p>
            <a:r>
              <a:rPr lang="ru-RU" dirty="0" smtClean="0">
                <a:solidFill>
                  <a:srgbClr val="7030A0"/>
                </a:solidFill>
              </a:rPr>
              <a:t>Концертный зал на </a:t>
            </a:r>
            <a:r>
              <a:rPr lang="ru-RU" dirty="0" err="1" smtClean="0">
                <a:solidFill>
                  <a:srgbClr val="7030A0"/>
                </a:solidFill>
              </a:rPr>
              <a:t>Канарах</a:t>
            </a:r>
            <a:endParaRPr lang="ru-RU" dirty="0">
              <a:solidFill>
                <a:srgbClr val="7030A0"/>
              </a:solidFill>
            </a:endParaRPr>
          </a:p>
        </p:txBody>
      </p:sp>
      <p:pic>
        <p:nvPicPr>
          <p:cNvPr id="6" name="Содержимое 5" descr="baustil_ch.jpg"/>
          <p:cNvPicPr>
            <a:picLocks noGrp="1" noChangeAspect="1"/>
          </p:cNvPicPr>
          <p:nvPr>
            <p:ph sz="half" idx="1"/>
          </p:nvPr>
        </p:nvPicPr>
        <p:blipFill>
          <a:blip r:embed="rId2" cstate="print"/>
          <a:stretch>
            <a:fillRect/>
          </a:stretch>
        </p:blipFill>
        <p:spPr>
          <a:xfrm>
            <a:off x="251520" y="1124744"/>
            <a:ext cx="4176464" cy="5472608"/>
          </a:xfrm>
          <a:prstGeom prst="rect">
            <a:avLst/>
          </a:prstGeom>
          <a:ln>
            <a:noFill/>
          </a:ln>
          <a:effectLst>
            <a:outerShdw blurRad="190500" algn="tl" rotWithShape="0">
              <a:srgbClr val="000000">
                <a:alpha val="70000"/>
              </a:srgbClr>
            </a:outerShdw>
          </a:effectLst>
        </p:spPr>
      </p:pic>
      <p:sp>
        <p:nvSpPr>
          <p:cNvPr id="5" name="Содержимое 4"/>
          <p:cNvSpPr>
            <a:spLocks noGrp="1"/>
          </p:cNvSpPr>
          <p:nvPr>
            <p:ph sz="half" idx="2"/>
          </p:nvPr>
        </p:nvSpPr>
        <p:spPr>
          <a:xfrm>
            <a:off x="4648200" y="1124744"/>
            <a:ext cx="4244280" cy="5472608"/>
          </a:xfrm>
        </p:spPr>
        <p:txBody>
          <a:bodyPr>
            <a:normAutofit fontScale="92500" lnSpcReduction="10000"/>
          </a:bodyPr>
          <a:lstStyle/>
          <a:p>
            <a:pPr algn="just"/>
            <a:r>
              <a:rPr lang="ru-RU" sz="2000" dirty="0" smtClean="0">
                <a:solidFill>
                  <a:schemeClr val="tx1"/>
                </a:solidFill>
                <a:latin typeface="Times New Roman" pitchFamily="18" charset="0"/>
                <a:cs typeface="Times New Roman" pitchFamily="18" charset="0"/>
              </a:rPr>
              <a:t>На набережной города </a:t>
            </a:r>
            <a:r>
              <a:rPr lang="ru-RU" sz="2000" dirty="0" err="1" smtClean="0">
                <a:solidFill>
                  <a:schemeClr val="tx1"/>
                </a:solidFill>
                <a:latin typeface="Times New Roman" pitchFamily="18" charset="0"/>
                <a:cs typeface="Times New Roman" pitchFamily="18" charset="0"/>
              </a:rPr>
              <a:t>Санта-Крус</a:t>
            </a:r>
            <a:r>
              <a:rPr lang="ru-RU" sz="2000" dirty="0" smtClean="0">
                <a:solidFill>
                  <a:schemeClr val="tx1"/>
                </a:solidFill>
                <a:latin typeface="Times New Roman" pitchFamily="18" charset="0"/>
                <a:cs typeface="Times New Roman" pitchFamily="18" charset="0"/>
              </a:rPr>
              <a:t>, столице острова Тенерифе высится </a:t>
            </a:r>
            <a:r>
              <a:rPr lang="ru-RU" sz="2000" b="1" i="1" dirty="0" smtClean="0">
                <a:solidFill>
                  <a:schemeClr val="tx1"/>
                </a:solidFill>
                <a:latin typeface="Times New Roman" pitchFamily="18" charset="0"/>
                <a:cs typeface="Times New Roman" pitchFamily="18" charset="0"/>
              </a:rPr>
              <a:t>Концертный зал</a:t>
            </a:r>
            <a:r>
              <a:rPr lang="ru-RU" sz="2000" dirty="0" smtClean="0">
                <a:solidFill>
                  <a:schemeClr val="tx1"/>
                </a:solidFill>
                <a:latin typeface="Times New Roman" pitchFamily="18" charset="0"/>
                <a:cs typeface="Times New Roman" pitchFamily="18" charset="0"/>
              </a:rPr>
              <a:t>, созданный Сантьяго </a:t>
            </a:r>
            <a:r>
              <a:rPr lang="ru-RU" sz="2000" dirty="0" err="1" smtClean="0">
                <a:solidFill>
                  <a:schemeClr val="tx1"/>
                </a:solidFill>
                <a:latin typeface="Times New Roman" pitchFamily="18" charset="0"/>
                <a:cs typeface="Times New Roman" pitchFamily="18" charset="0"/>
              </a:rPr>
              <a:t>Калатравой</a:t>
            </a:r>
            <a:r>
              <a:rPr lang="ru-RU" sz="2000" dirty="0" smtClean="0">
                <a:solidFill>
                  <a:schemeClr val="tx1"/>
                </a:solidFill>
                <a:latin typeface="Times New Roman" pitchFamily="18" charset="0"/>
                <a:cs typeface="Times New Roman" pitchFamily="18" charset="0"/>
              </a:rPr>
              <a:t>. Этот Концерт-холл соединяет город и море. И является одной из известнейших рукотворных достопримечательностей </a:t>
            </a:r>
            <a:r>
              <a:rPr lang="ru-RU" sz="2000" dirty="0" err="1" smtClean="0">
                <a:solidFill>
                  <a:schemeClr val="tx1"/>
                </a:solidFill>
                <a:latin typeface="Times New Roman" pitchFamily="18" charset="0"/>
                <a:cs typeface="Times New Roman" pitchFamily="18" charset="0"/>
              </a:rPr>
              <a:t>Канар</a:t>
            </a:r>
            <a:r>
              <a:rPr lang="ru-RU" sz="2000" dirty="0" smtClean="0">
                <a:solidFill>
                  <a:schemeClr val="tx1"/>
                </a:solidFill>
                <a:latin typeface="Times New Roman" pitchFamily="18" charset="0"/>
                <a:cs typeface="Times New Roman" pitchFamily="18" charset="0"/>
              </a:rPr>
              <a:t>.</a:t>
            </a:r>
          </a:p>
          <a:p>
            <a:pPr algn="just"/>
            <a:r>
              <a:rPr lang="ru-RU" sz="2000" dirty="0" smtClean="0">
                <a:solidFill>
                  <a:schemeClr val="tx1"/>
                </a:solidFill>
                <a:latin typeface="Times New Roman" pitchFamily="18" charset="0"/>
                <a:cs typeface="Times New Roman" pitchFamily="18" charset="0"/>
              </a:rPr>
              <a:t>Бетонное здание украшает фееричный венец в форме волны. Которая взлетает на высоту в 58 метров. И как бы готова уже снова обрушиться вниз, сузившись в точку.</a:t>
            </a:r>
          </a:p>
          <a:p>
            <a:pPr algn="just"/>
            <a:r>
              <a:rPr lang="ru-RU" sz="2000" dirty="0" smtClean="0">
                <a:solidFill>
                  <a:schemeClr val="tx1"/>
                </a:solidFill>
                <a:latin typeface="Times New Roman" pitchFamily="18" charset="0"/>
                <a:cs typeface="Times New Roman" pitchFamily="18" charset="0"/>
              </a:rPr>
              <a:t>Основное сооружение с охватывают широкие, 50-метровые, арки, под ними находится вход для артистов. Вход для публики находится на площади, как раз в месте излёта волны.</a:t>
            </a:r>
          </a:p>
          <a:p>
            <a:pPr algn="just"/>
            <a:endParaRPr lang="ru-RU" sz="2000" dirty="0">
              <a:solidFill>
                <a:schemeClr val="tx1"/>
              </a:solidFill>
              <a:latin typeface="Times New Roman" pitchFamily="18" charset="0"/>
              <a:cs typeface="Times New Roman" pitchFamily="18" charset="0"/>
            </a:endParaRPr>
          </a:p>
        </p:txBody>
      </p:sp>
    </p:spTree>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2000"/>
                                        <p:tgtEl>
                                          <p:spTgt spid="5">
                                            <p:bg/>
                                          </p:spTgt>
                                        </p:tgtEl>
                                      </p:cBhvr>
                                    </p:animEffect>
                                    <p:anim calcmode="lin" valueType="num">
                                      <p:cBhvr>
                                        <p:cTn id="20" dur="2000" fill="hold"/>
                                        <p:tgtEl>
                                          <p:spTgt spid="5">
                                            <p:bg/>
                                          </p:spTgt>
                                        </p:tgtEl>
                                        <p:attrNameLst>
                                          <p:attrName>ppt_x</p:attrName>
                                        </p:attrNameLst>
                                      </p:cBhvr>
                                      <p:tavLst>
                                        <p:tav tm="0">
                                          <p:val>
                                            <p:strVal val="#ppt_x"/>
                                          </p:val>
                                        </p:tav>
                                        <p:tav tm="100000">
                                          <p:val>
                                            <p:strVal val="#ppt_x"/>
                                          </p:val>
                                        </p:tav>
                                      </p:tavLst>
                                    </p:anim>
                                    <p:anim calcmode="lin" valueType="num">
                                      <p:cBhvr>
                                        <p:cTn id="21" dur="2000" fill="hold"/>
                                        <p:tgtEl>
                                          <p:spTgt spid="5">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2000"/>
                                        <p:tgtEl>
                                          <p:spTgt spid="5">
                                            <p:txEl>
                                              <p:pRg st="0" end="0"/>
                                            </p:txEl>
                                          </p:spTgt>
                                        </p:tgtEl>
                                      </p:cBhvr>
                                    </p:animEffect>
                                    <p:anim calcmode="lin" valueType="num">
                                      <p:cBhvr>
                                        <p:cTn id="26"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fade">
                                      <p:cBhvr>
                                        <p:cTn id="31" dur="2000"/>
                                        <p:tgtEl>
                                          <p:spTgt spid="5">
                                            <p:txEl>
                                              <p:pRg st="1" end="1"/>
                                            </p:txEl>
                                          </p:spTgt>
                                        </p:tgtEl>
                                      </p:cBhvr>
                                    </p:animEffect>
                                    <p:anim calcmode="lin" valueType="num">
                                      <p:cBhvr>
                                        <p:cTn id="32"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2" presetClass="entr" presetSubtype="0" fill="hold" grpId="0" nodeType="after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2000"/>
                                        <p:tgtEl>
                                          <p:spTgt spid="5">
                                            <p:txEl>
                                              <p:pRg st="2" end="2"/>
                                            </p:txEl>
                                          </p:spTgt>
                                        </p:tgtEl>
                                      </p:cBhvr>
                                    </p:animEffect>
                                    <p:anim calcmode="lin" valueType="num">
                                      <p:cBhvr>
                                        <p:cTn id="38"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9" dur="2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84"/>
            <a:ext cx="8229600" cy="1143000"/>
          </a:xfrm>
        </p:spPr>
        <p:txBody>
          <a:bodyPr/>
          <a:lstStyle/>
          <a:p>
            <a:r>
              <a:rPr lang="en-US" dirty="0" smtClean="0">
                <a:solidFill>
                  <a:srgbClr val="7030A0"/>
                </a:solidFill>
              </a:rPr>
              <a:t>Torre </a:t>
            </a:r>
            <a:r>
              <a:rPr lang="en-US" dirty="0" err="1" smtClean="0">
                <a:solidFill>
                  <a:srgbClr val="7030A0"/>
                </a:solidFill>
              </a:rPr>
              <a:t>Agbar</a:t>
            </a:r>
            <a:endParaRPr lang="ru-RU" dirty="0">
              <a:solidFill>
                <a:srgbClr val="7030A0"/>
              </a:solidFill>
            </a:endParaRPr>
          </a:p>
        </p:txBody>
      </p:sp>
      <p:sp>
        <p:nvSpPr>
          <p:cNvPr id="4" name="Содержимое 3"/>
          <p:cNvSpPr>
            <a:spLocks noGrp="1"/>
          </p:cNvSpPr>
          <p:nvPr>
            <p:ph sz="half" idx="1"/>
          </p:nvPr>
        </p:nvSpPr>
        <p:spPr>
          <a:xfrm>
            <a:off x="323528" y="1124744"/>
            <a:ext cx="4248472" cy="5472608"/>
          </a:xfrm>
        </p:spPr>
        <p:txBody>
          <a:bodyPr>
            <a:noAutofit/>
          </a:bodyPr>
          <a:lstStyle/>
          <a:p>
            <a:pPr algn="just"/>
            <a:r>
              <a:rPr lang="ru-RU" sz="1700" b="1" i="1" dirty="0" err="1" smtClean="0">
                <a:solidFill>
                  <a:schemeClr val="tx1"/>
                </a:solidFill>
                <a:latin typeface="Times New Roman" pitchFamily="18" charset="0"/>
                <a:cs typeface="Times New Roman" pitchFamily="18" charset="0"/>
              </a:rPr>
              <a:t>Тоrre</a:t>
            </a:r>
            <a:r>
              <a:rPr lang="ru-RU" sz="1700" b="1" i="1" dirty="0" smtClean="0">
                <a:solidFill>
                  <a:schemeClr val="tx1"/>
                </a:solidFill>
                <a:latin typeface="Times New Roman" pitchFamily="18" charset="0"/>
                <a:cs typeface="Times New Roman" pitchFamily="18" charset="0"/>
              </a:rPr>
              <a:t> </a:t>
            </a:r>
            <a:r>
              <a:rPr lang="ru-RU" sz="1700" b="1" i="1" dirty="0" err="1" smtClean="0">
                <a:solidFill>
                  <a:schemeClr val="tx1"/>
                </a:solidFill>
                <a:latin typeface="Times New Roman" pitchFamily="18" charset="0"/>
                <a:cs typeface="Times New Roman" pitchFamily="18" charset="0"/>
              </a:rPr>
              <a:t>Agbar</a:t>
            </a:r>
            <a:r>
              <a:rPr lang="ru-RU" sz="1700" b="1" i="1" dirty="0" smtClean="0">
                <a:solidFill>
                  <a:schemeClr val="tx1"/>
                </a:solidFill>
                <a:latin typeface="Times New Roman" pitchFamily="18" charset="0"/>
                <a:cs typeface="Times New Roman" pitchFamily="18" charset="0"/>
              </a:rPr>
              <a:t> </a:t>
            </a:r>
            <a:r>
              <a:rPr lang="ru-RU" sz="1700" dirty="0" smtClean="0">
                <a:solidFill>
                  <a:schemeClr val="tx1"/>
                </a:solidFill>
              </a:rPr>
              <a:t>–</a:t>
            </a:r>
            <a:r>
              <a:rPr lang="en-US" sz="1700" dirty="0" smtClean="0">
                <a:solidFill>
                  <a:schemeClr val="tx1"/>
                </a:solidFill>
              </a:rPr>
              <a:t> </a:t>
            </a:r>
            <a:r>
              <a:rPr lang="ru-RU" sz="1700" dirty="0" smtClean="0">
                <a:solidFill>
                  <a:schemeClr val="tx1"/>
                </a:solidFill>
              </a:rPr>
              <a:t>33-х этажная высотка в Барселоне. </a:t>
            </a:r>
          </a:p>
          <a:p>
            <a:pPr algn="just"/>
            <a:r>
              <a:rPr lang="ru-RU" sz="1700" dirty="0" smtClean="0">
                <a:solidFill>
                  <a:schemeClr val="tx1"/>
                </a:solidFill>
              </a:rPr>
              <a:t>Дизайн башни </a:t>
            </a:r>
            <a:r>
              <a:rPr lang="ru-RU" sz="1700" dirty="0" err="1" smtClean="0">
                <a:solidFill>
                  <a:schemeClr val="tx1"/>
                </a:solidFill>
              </a:rPr>
              <a:t>Агбар</a:t>
            </a:r>
            <a:r>
              <a:rPr lang="ru-RU" sz="1700" dirty="0" smtClean="0">
                <a:solidFill>
                  <a:schemeClr val="tx1"/>
                </a:solidFill>
              </a:rPr>
              <a:t> сочетает в себе целый ряд различных архитектурных концепций,</a:t>
            </a:r>
            <a:r>
              <a:rPr lang="en-US" sz="1700" dirty="0" smtClean="0">
                <a:solidFill>
                  <a:schemeClr val="tx1"/>
                </a:solidFill>
              </a:rPr>
              <a:t> </a:t>
            </a:r>
            <a:r>
              <a:rPr lang="ru-RU" sz="1700" dirty="0" smtClean="0">
                <a:solidFill>
                  <a:schemeClr val="tx1"/>
                </a:solidFill>
              </a:rPr>
              <a:t>в результате чего впечатляющая конструкция выстроена из железобетона, покрывает его фасад из стекла. И ещё вдобавок в железобетоне, для красоты, вырезаны отверстия, их более 4500.</a:t>
            </a:r>
          </a:p>
          <a:p>
            <a:pPr algn="just"/>
            <a:r>
              <a:rPr lang="ru-RU" sz="1700" dirty="0" smtClean="0">
                <a:solidFill>
                  <a:schemeClr val="tx1"/>
                </a:solidFill>
              </a:rPr>
              <a:t>Высота </a:t>
            </a:r>
            <a:r>
              <a:rPr lang="ru-RU" sz="1700" dirty="0" err="1" smtClean="0">
                <a:solidFill>
                  <a:schemeClr val="tx1"/>
                </a:solidFill>
              </a:rPr>
              <a:t>Torre</a:t>
            </a:r>
            <a:r>
              <a:rPr lang="ru-RU" sz="1700" dirty="0" smtClean="0">
                <a:solidFill>
                  <a:schemeClr val="tx1"/>
                </a:solidFill>
              </a:rPr>
              <a:t> </a:t>
            </a:r>
            <a:r>
              <a:rPr lang="ru-RU" sz="1700" dirty="0" err="1" smtClean="0">
                <a:solidFill>
                  <a:schemeClr val="tx1"/>
                </a:solidFill>
              </a:rPr>
              <a:t>Agbar</a:t>
            </a:r>
            <a:r>
              <a:rPr lang="ru-RU" sz="1700" dirty="0" smtClean="0">
                <a:solidFill>
                  <a:schemeClr val="tx1"/>
                </a:solidFill>
              </a:rPr>
              <a:t> – 144 метра. Основной его особенностью, благодаря которой небоскрёб выделяется из сонма собратьев, является ночная освещённость. В здание встроены 4500 световых устройства, которые позволяют конструировать цветовой вид фасада.</a:t>
            </a:r>
          </a:p>
          <a:p>
            <a:pPr algn="just"/>
            <a:endParaRPr lang="ru-RU" sz="1700" dirty="0">
              <a:solidFill>
                <a:schemeClr val="tx1"/>
              </a:solidFill>
            </a:endParaRPr>
          </a:p>
        </p:txBody>
      </p:sp>
      <p:pic>
        <p:nvPicPr>
          <p:cNvPr id="6" name="Содержимое 5" descr="limotaxi_biz1.jpg"/>
          <p:cNvPicPr>
            <a:picLocks noGrp="1" noChangeAspect="1"/>
          </p:cNvPicPr>
          <p:nvPr>
            <p:ph sz="half" idx="2"/>
          </p:nvPr>
        </p:nvPicPr>
        <p:blipFill>
          <a:blip r:embed="rId2" cstate="print"/>
          <a:stretch>
            <a:fillRect/>
          </a:stretch>
        </p:blipFill>
        <p:spPr>
          <a:xfrm>
            <a:off x="4860032" y="1124744"/>
            <a:ext cx="4038600" cy="5472608"/>
          </a:xfrm>
          <a:prstGeom prst="rect">
            <a:avLst/>
          </a:prstGeom>
          <a:ln>
            <a:noFill/>
          </a:ln>
          <a:effectLst>
            <a:outerShdw blurRad="190500" algn="tl" rotWithShape="0">
              <a:srgbClr val="000000">
                <a:alpha val="70000"/>
              </a:srgbClr>
            </a:outerShdw>
          </a:effectLst>
        </p:spPr>
      </p:pic>
    </p:spTree>
  </p:cSld>
  <p:clrMapOvr>
    <a:masterClrMapping/>
  </p:clrMapOvr>
  <p:transition spd="med">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31" presetClass="entr" presetSubtype="0" fill="hold" nodeType="after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anim calcmode="lin" valueType="num">
                                      <p:cBhvr>
                                        <p:cTn id="14" dur="2000" fill="hold"/>
                                        <p:tgtEl>
                                          <p:spTgt spid="6"/>
                                        </p:tgtEl>
                                        <p:attrNameLst>
                                          <p:attrName>style.rotation</p:attrName>
                                        </p:attrNameLst>
                                      </p:cBhvr>
                                      <p:tavLst>
                                        <p:tav tm="0">
                                          <p:val>
                                            <p:fltVal val="90"/>
                                          </p:val>
                                        </p:tav>
                                        <p:tav tm="100000">
                                          <p:val>
                                            <p:fltVal val="0"/>
                                          </p:val>
                                        </p:tav>
                                      </p:tavLst>
                                    </p:anim>
                                    <p:animEffect transition="in" filter="fade">
                                      <p:cBhvr>
                                        <p:cTn id="15" dur="2000"/>
                                        <p:tgtEl>
                                          <p:spTgt spid="6"/>
                                        </p:tgtEl>
                                      </p:cBhvr>
                                    </p:animEffect>
                                  </p:childTnLst>
                                </p:cTn>
                              </p:par>
                            </p:childTnLst>
                          </p:cTn>
                        </p:par>
                        <p:par>
                          <p:cTn id="16" fill="hold">
                            <p:stCondLst>
                              <p:cond delay="4000"/>
                            </p:stCondLst>
                            <p:childTnLst>
                              <p:par>
                                <p:cTn id="17" presetID="42" presetClass="entr" presetSubtype="0"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2000"/>
                                        <p:tgtEl>
                                          <p:spTgt spid="4">
                                            <p:bg/>
                                          </p:spTgt>
                                        </p:tgtEl>
                                      </p:cBhvr>
                                    </p:animEffect>
                                    <p:anim calcmode="lin" valueType="num">
                                      <p:cBhvr>
                                        <p:cTn id="20" dur="2000" fill="hold"/>
                                        <p:tgtEl>
                                          <p:spTgt spid="4">
                                            <p:bg/>
                                          </p:spTgt>
                                        </p:tgtEl>
                                        <p:attrNameLst>
                                          <p:attrName>ppt_x</p:attrName>
                                        </p:attrNameLst>
                                      </p:cBhvr>
                                      <p:tavLst>
                                        <p:tav tm="0">
                                          <p:val>
                                            <p:strVal val="#ppt_x"/>
                                          </p:val>
                                        </p:tav>
                                        <p:tav tm="100000">
                                          <p:val>
                                            <p:strVal val="#ppt_x"/>
                                          </p:val>
                                        </p:tav>
                                      </p:tavLst>
                                    </p:anim>
                                    <p:anim calcmode="lin" valueType="num">
                                      <p:cBhvr>
                                        <p:cTn id="21" dur="2000" fill="hold"/>
                                        <p:tgtEl>
                                          <p:spTgt spid="4">
                                            <p:bg/>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Effect transition="in" filter="fade">
                                      <p:cBhvr>
                                        <p:cTn id="31" dur="2000"/>
                                        <p:tgtEl>
                                          <p:spTgt spid="4">
                                            <p:txEl>
                                              <p:pRg st="1" end="1"/>
                                            </p:txEl>
                                          </p:spTgt>
                                        </p:tgtEl>
                                      </p:cBhvr>
                                    </p:animEffect>
                                    <p:anim calcmode="lin" valueType="num">
                                      <p:cBhvr>
                                        <p:cTn id="32"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3" dur="2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2" presetClass="entr" presetSubtype="0" fill="hold" grpId="0" nodeType="after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2000"/>
                                        <p:tgtEl>
                                          <p:spTgt spid="4">
                                            <p:txEl>
                                              <p:pRg st="2" end="2"/>
                                            </p:txEl>
                                          </p:spTgt>
                                        </p:tgtEl>
                                      </p:cBhvr>
                                    </p:animEffect>
                                    <p:anim calcmode="lin" valueType="num">
                                      <p:cBhvr>
                                        <p:cTn id="38"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2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theme/theme1.xml><?xml version="1.0" encoding="utf-8"?>
<a:theme xmlns:a="http://schemas.openxmlformats.org/drawingml/2006/main" name="MSC_MS_RU_RU_WhiteCandles_2007v_Russ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BB2780C3CC07BD4BAA623FF9571645580400D1570604EA743043A2641365C0E91715" ma:contentTypeVersion="28" ma:contentTypeDescription="Create a new document." ma:contentTypeScope="" ma:versionID="91c327331e5971e62f2a5301ad123600"/>
</file>

<file path=customXml/itemProps1.xml><?xml version="1.0" encoding="utf-8"?>
<ds:datastoreItem xmlns:ds="http://schemas.openxmlformats.org/officeDocument/2006/customXml" ds:itemID="{F593A7C0-EF92-4659-BA9A-C654108F49C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7EA2BE1-807C-45A0-96E0-82C2BED9A6D1}">
  <ds:schemaRefs>
    <ds:schemaRef ds:uri="http://schemas.microsoft.com/sharepoint/v3/contenttype/forms"/>
  </ds:schemaRefs>
</ds:datastoreItem>
</file>

<file path=customXml/itemProps3.xml><?xml version="1.0" encoding="utf-8"?>
<ds:datastoreItem xmlns:ds="http://schemas.openxmlformats.org/officeDocument/2006/customXml" ds:itemID="{8E0D4914-C5A7-4E8E-9A41-1ECE8E365FFB}">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Flow</Template>
  <TotalTime>754</TotalTime>
  <Words>899</Words>
  <Application>Microsoft Office PowerPoint</Application>
  <PresentationFormat>Экран (4:3)</PresentationFormat>
  <Paragraphs>46</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MSC_MS_RU_RU_WhiteCandles_2007v_Russia</vt:lpstr>
      <vt:lpstr>Шедевры мировой архитектуры</vt:lpstr>
      <vt:lpstr>Фонтаны Петергофа</vt:lpstr>
      <vt:lpstr>Спорный храм</vt:lpstr>
      <vt:lpstr>Сэйдж Гейтсхед</vt:lpstr>
      <vt:lpstr>Тауэрский мост</vt:lpstr>
      <vt:lpstr>Duomo di Milano</vt:lpstr>
      <vt:lpstr>Edificio Mirador</vt:lpstr>
      <vt:lpstr>Концертный зал на Канарах</vt:lpstr>
      <vt:lpstr>Torre Agbar</vt:lpstr>
      <vt:lpstr>Город искусств и наук</vt:lpstr>
      <vt:lpstr>Ворота Европы</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Наталья</cp:lastModifiedBy>
  <cp:revision>82</cp:revision>
  <dcterms:created xsi:type="dcterms:W3CDTF">2012-12-02T19:38:04Z</dcterms:created>
  <dcterms:modified xsi:type="dcterms:W3CDTF">2012-12-03T14:42:45Z</dcterms:modified>
  <cp:category>Шаблон оформления</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TC102881469990</vt:lpwstr>
  </property>
</Properties>
</file>