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6" r:id="rId11"/>
    <p:sldId id="277" r:id="rId12"/>
    <p:sldId id="278" r:id="rId13"/>
    <p:sldId id="265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66" r:id="rId24"/>
    <p:sldId id="285" r:id="rId25"/>
    <p:sldId id="284" r:id="rId26"/>
    <p:sldId id="280" r:id="rId27"/>
    <p:sldId id="282" r:id="rId28"/>
    <p:sldId id="283" r:id="rId29"/>
    <p:sldId id="281" r:id="rId30"/>
    <p:sldId id="286" r:id="rId31"/>
    <p:sldId id="279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53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source=wiz&amp;img_url=http://sammler.ru/uploads/post-67-1185981727.jpg&amp;p=7&amp;text=%D1%84%D1%80%D0%BE%D0%BD%D1%82%D0%BE%D0%B2%D1%8B%D0%B5%20%D0%BA%D0%BE%D1%80%D1%80%D0%B5%D1%81%D0%BF%D0%BE%D0%BD%D0%B4%D0%B5%D0%BD%D1%82%D1%8B%20%D0%BA%D0%B0%D1%80%D1%82%D0%B8%D0%BD%D0%BA%D0%B8&amp;noreask=1&amp;pos=213&amp;lr=1093&amp;rpt=simage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ru.wikipedia.org/wiki/%D0%A4%D0%B0%D0%B9%D0%BB:%D0%92%D0%B8%D0%BA%D1%82%D0%BE%D1%80_%D0%90%D1%81%D1%82%D0%B0%D1%84%D1%8C%D0%B5%D0%B2.jpg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ru.wikipedia.org/wiki/%D0%A4%D0%B0%D0%B9%D0%BB:%D0%9F%D0%BB%D0%B0%D1%82%D0%BE%D0%BD%D0%BE%D0%B2,_%D0%90%D0%BD%D0%B4%D1%80%D0%B5%D0%B9_%D0%9F%D0%BB%D0%B0%D1%82%D0%BE%D0%BD%D0%BE%D0%B2%D0%B8%D1%87.jpg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ru.wikipedia.org/wiki/%D0%A4%D0%B0%D0%B9%D0%BB:Paustovsky.jpg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ru.wikipedia.org/wiki/%D0%A4%D0%B0%D0%B9%D0%BB:Bogomolov.jpg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newreporter.org/2012/05/09/frontovye-korrespondenty-reportazhi-s-peredovoj/pobeda_07/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ru.wikipedia.org/wiki/%D0%A4%D0%B0%D0%B9%D0%BB:%D0%90%D0%B1%D1%80%D0%B0%D0%BC%D0%BE%D0%B2_%D0%A4%D0%90.jpg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ru.wikipedia.org/wiki/%D0%A4%D0%B0%D0%B9%D0%BB:Juri_Nagibin.jpg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ru.wikipedia.org/wiki/%D0%A4%D0%B0%D0%B9%D0%BB:%D0%92%D0%B0%D1%81%D0%B8%D0%BB%D1%8C%D0%B5%D0%B2,_%D0%91%D0%BE%D1%80%D0%B8%D1%81_%D0%9B%D1%8C%D0%B2%D0%BE%D0%B2%D0%B8%D1%87.jpg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images.yandex.ru/yandsearch?source=wiz&amp;img_url=http://tv.mail.ru/pic/gallery/n/NMYcB4AxqUor_6h4VXNjhw.jpg&amp;uinfo=sw-1345-sh-598-fw-1120-fh-448-pd-1&amp;p=12&amp;text=%D0%B0%20%D0%B7%D0%BE%D1%80%D0%B8%20%D0%B7%D0%B4%D0%B5%D1%81%D1%8C%20%D1%82%D0%B8%D1%85%D0%B8%D0%B5%20%D0%B2%D0%B0%D1%81%D0%B8%D0%BB%D1%8C%D0%B5%D0%B2%20%D0%BA%D0%B0%D1%80%D1%82%D0%B8%D0%BD%D0%BA%D0%B8&amp;noreask=1&amp;pos=381&amp;rpt=simage&amp;lr=1093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newreporter.org/2012/05/09/frontovye-korrespondenty-reportazhi-s-peredovoj/znamya/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s-kuntsevo.ru/center_reading/rossiya_literatura_voen_proza.php" TargetMode="External"/><Relationship Id="rId2" Type="http://schemas.openxmlformats.org/officeDocument/2006/relationships/hyperlink" Target="http://militera.lib.ru/prose/russian/sb_frontovye_ocherki1/pre.html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otherreferats.allbest.ru/culture/00045037_0.html" TargetMode="External"/><Relationship Id="rId4" Type="http://schemas.openxmlformats.org/officeDocument/2006/relationships/hyperlink" Target="http://900igr.net/prezentatsii/literatura/Voennye-pisateli/Pisateli-frontoviki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newreporter.org/2012/05/09/frontovye-korrespondenty-reportazhi-s-peredovoj/reporteri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newreporter.org/2012/05/09/frontovye-korrespondenty-reportazhi-s-peredovoj/borzenko_sergeyaleks/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newreporter.org/2012/05/09/frontovye-korrespondenty-reportazhi-s-peredovoj/korol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hyperlink" Target="http://newreporter.org/wp-content/uploads/2012/05/fotokor.jpeg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newreporter.org/2012/05/09/frontovye-korrespondenty-reportazhi-s-peredovoj/repor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://newreporter.org/2012/05/09/frontovye-korrespondenty-reportazhi-s-peredovoj/reportery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Лента лицом вниз 6"/>
          <p:cNvSpPr/>
          <p:nvPr/>
        </p:nvSpPr>
        <p:spPr>
          <a:xfrm>
            <a:off x="0" y="0"/>
            <a:ext cx="9144000" cy="2348880"/>
          </a:xfrm>
          <a:prstGeom prst="ribbon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Оружием слова</a:t>
            </a:r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10" name="Содержимое 9" descr="http://im5-tub-ru.yandex.net/i?id=64719896-27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24944"/>
            <a:ext cx="8568952" cy="1728192"/>
          </a:xfrm>
          <a:prstGeom prst="rect">
            <a:avLst/>
          </a:prstGeom>
          <a:solidFill>
            <a:srgbClr val="FFC000"/>
          </a:solidFill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1" name="Рамка 10"/>
          <p:cNvSpPr/>
          <p:nvPr/>
        </p:nvSpPr>
        <p:spPr>
          <a:xfrm>
            <a:off x="0" y="2636912"/>
            <a:ext cx="9144000" cy="2304256"/>
          </a:xfrm>
          <a:prstGeom prst="fra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5301208"/>
            <a:ext cx="9144000" cy="830997"/>
          </a:xfrm>
          <a:prstGeom prst="rect">
            <a:avLst/>
          </a:prstGeom>
          <a:solidFill>
            <a:schemeClr val="accent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                 Из книги полковника Н.Н.Денисова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             «1418 дней фронтового корреспондента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Фронтовые газеты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http://upload.wikimedia.org/wikipedia/commons/2/21/RIAN_archive_634867_Great_Patriotic_War_era_newspapers_-_military_bulletins_of_1942.jpg?uselang=ru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13560"/>
            <a:ext cx="3888432" cy="4639776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716016" y="1772816"/>
            <a:ext cx="3960440" cy="475252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Главной задачей военных корреспондентов является показ людей фронта – бойцов и командиров Красной Армии, хорошо владеющих военной техникой и тактикой ведения боя, их инициативы, военной сметки и хитрости в борьбе с врагом, их ненависти к немецко-фашистским захватчикам, стойкости, самоотверженности и дисциплины в выполнении приказов командования.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274638"/>
            <a:ext cx="4464496" cy="2650306"/>
          </a:xfrm>
          <a:solidFill>
            <a:schemeClr val="accent1"/>
          </a:solidFill>
          <a:ln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Памятник фронтовым корреспондентам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podvig.su/photoalbums/2468/timefile_1356821358_5_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260648"/>
            <a:ext cx="4176464" cy="6336704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499992" y="3212976"/>
            <a:ext cx="4464496" cy="338437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4572000" y="3811878"/>
            <a:ext cx="432048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Скульптура фронтовые корреспонденты установлена на невысоком гранитном постаменте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 территории Центрального Дома журналистов в Москве.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solidFill>
            <a:schemeClr val="accent1"/>
          </a:solidFill>
          <a:ln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>
                <a:solidFill>
                  <a:srgbClr val="C00000"/>
                </a:solidFill>
              </a:rPr>
              <a:t>Поэзия подвига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4038600" cy="4425355"/>
          </a:xfrm>
          <a:solidFill>
            <a:schemeClr val="accent1"/>
          </a:solidFill>
          <a:ln>
            <a:solidFill>
              <a:srgbClr val="C00000"/>
            </a:solidFill>
          </a:ln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5100" b="1" dirty="0" smtClean="0">
                <a:solidFill>
                  <a:srgbClr val="C00000"/>
                </a:solidFill>
              </a:rPr>
              <a:t>Военные Корреспонденты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 </a:t>
            </a:r>
            <a:r>
              <a:rPr lang="ru-RU" b="1" dirty="0" smtClean="0">
                <a:solidFill>
                  <a:srgbClr val="C00000"/>
                </a:solidFill>
              </a:rPr>
              <a:t>     Мы знали всё: дороги отступлений,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Забитые машинами шоссе,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Всю боль и горечь первых поражений,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Все наши беды и печали все.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 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 нам с овчинку показалось небо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Сквозь «</a:t>
            </a:r>
            <a:r>
              <a:rPr lang="ru-RU" b="1" dirty="0" err="1" smtClean="0">
                <a:solidFill>
                  <a:srgbClr val="C00000"/>
                </a:solidFill>
              </a:rPr>
              <a:t>мессершмиттов</a:t>
            </a:r>
            <a:r>
              <a:rPr lang="ru-RU" b="1" dirty="0" smtClean="0">
                <a:solidFill>
                  <a:srgbClr val="C00000"/>
                </a:solidFill>
              </a:rPr>
              <a:t>» яростную тьму,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 тот, кто с нами в это время не был, —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Не стоит и рассказывать тому.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 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За днями дни. Забыть бы, бога ради,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Солдатских трупов мерзлые холмы,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Забыть, как голодали в Ленинграде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 скольких там не досчитались мы.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 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Нет, не забыть — и забывать не надо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Ни злобы, ни печали, ничего...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Одно мы знали там, у Ленинграда,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Что никогда не отдадим его.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5472608"/>
          </a:xfrm>
          <a:solidFill>
            <a:schemeClr val="accent1"/>
          </a:solidFill>
          <a:ln>
            <a:solidFill>
              <a:srgbClr val="C00000"/>
            </a:solidFill>
          </a:ln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И если уж газетчиками были,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 звали в бой на недругов лихих,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То с летчиками вместе их бомбили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 с пехотинцами стреляли в них.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 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И, возвратись в редакцию с рассветом,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Мы спрашивали: живы ли друзья?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Пусть говорить не принято об этом,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Но и в стихах не написать нельзя.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 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Стихи не для печати. Нам едва ли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Друзьями станут те редактора,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Что даже свиста пули не слыхали, —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А за два года б услыхать пора.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 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Да будет так. На них мы не в обиде.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Они и ныне, веря в тишину,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За мирными приемниками сидя,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 радио прослушают войну.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 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Но в час, когда советские знамена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Победа светлым осенит крылом,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Мы, как солдаты, знаем поименно,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Кому за нашим пировать столом.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                     Александр </a:t>
            </a:r>
            <a:r>
              <a:rPr lang="ru-RU" b="1" dirty="0" err="1" smtClean="0">
                <a:solidFill>
                  <a:srgbClr val="C00000"/>
                </a:solidFill>
              </a:rPr>
              <a:t>Гитович</a:t>
            </a:r>
            <a:r>
              <a:rPr lang="ru-RU" b="1" dirty="0" smtClean="0">
                <a:solidFill>
                  <a:srgbClr val="C00000"/>
                </a:solidFill>
              </a:rPr>
              <a:t>                                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      Август 1943 </a:t>
            </a:r>
          </a:p>
          <a:p>
            <a:r>
              <a:rPr lang="ru-RU" b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ru-RU" sz="5300" dirty="0" smtClean="0">
                <a:solidFill>
                  <a:srgbClr val="C00000"/>
                </a:solidFill>
              </a:rPr>
              <a:t/>
            </a:r>
            <a:br>
              <a:rPr lang="ru-RU" sz="5300" dirty="0" smtClean="0">
                <a:solidFill>
                  <a:srgbClr val="C00000"/>
                </a:solidFill>
              </a:rPr>
            </a:br>
            <a:r>
              <a:rPr lang="ru-RU" sz="5300" dirty="0" smtClean="0">
                <a:solidFill>
                  <a:srgbClr val="C00000"/>
                </a:solidFill>
              </a:rPr>
              <a:t>Писатели - фронтовики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Фронтовые корреспонденты: Симонов К.,  Зотов И., Кригер Е., Уткин И. – в прифронтовой полосе в дни обороны Москвы 1941 г. Место съемки:  Автор съемки: Темин Виктор Антонович РГАКФД ед.хр. 0-36046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060848"/>
            <a:ext cx="784887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амка 5"/>
          <p:cNvSpPr/>
          <p:nvPr/>
        </p:nvSpPr>
        <p:spPr>
          <a:xfrm>
            <a:off x="467544" y="1916832"/>
            <a:ext cx="8208912" cy="4464496"/>
          </a:xfrm>
          <a:prstGeom prst="fra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5805264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Фронтовые корреспонденты: Симонов К., Зотов И., Кригер Е., Уткин И.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в прифронтовой полосе в дни обороны Москвы 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Виктор Астафьев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Виктор Астафьев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977390"/>
            <a:ext cx="3528392" cy="4331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716016" y="1700808"/>
            <a:ext cx="3960440" cy="468052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C00000"/>
                </a:solidFill>
              </a:rPr>
              <a:t>В его творчестве Великая Отечественная война предстает как великая трагедия: в повести «Пастух и пастушка» рассказывается о безысходной любви двух молодых людей, на краткий миг сведенных и навеки разлученных войной; абсолютно без патетики показано лицо войны в повести «Так хочется жить» и в романе «Прокляты и убиты». Вскоре после публикации романа "Прокляты и убиты" Астафьев был награжден премией «Триумф», ежегодно присуждаемой за выдающиеся достижения в литературе и искусстве.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467544" y="1700808"/>
            <a:ext cx="4032448" cy="4752528"/>
          </a:xfrm>
          <a:prstGeom prst="fra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Андрей Платонов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Платонов, Андрей Платонович.jpg">
            <a:hlinkClick r:id="rId2"/>
          </p:cNvPr>
          <p:cNvPicPr/>
          <p:nvPr/>
        </p:nvPicPr>
        <p:blipFill>
          <a:blip r:embed="rId3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83568" y="2000250"/>
            <a:ext cx="3024336" cy="423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499992" y="1628800"/>
            <a:ext cx="4176464" cy="475252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C00000"/>
                </a:solidFill>
              </a:rPr>
              <a:t>Великая Отечественная война сделала Платонова (1899-1951) фронтовым корреспондентом газеты «Красная звезда». Он печатал рассказы и очерки о героических событиях и людях войны. В это время вышли четыре его книги – «Одухотворенные люди», «Рассказы о Родине», «Броня», «В сторону заката солнца». Он подписывал их псевдонимом «Действующая Армия».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467544" y="1628800"/>
            <a:ext cx="3672408" cy="4752528"/>
          </a:xfrm>
          <a:prstGeom prst="fra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Юрий Бондарев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http://wwii-soldat.narod.ru/200/IMAGES/Bondarev_J.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091690"/>
            <a:ext cx="3384376" cy="4217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Рамка 3"/>
          <p:cNvSpPr/>
          <p:nvPr/>
        </p:nvSpPr>
        <p:spPr>
          <a:xfrm>
            <a:off x="539552" y="1700808"/>
            <a:ext cx="3960440" cy="4752528"/>
          </a:xfrm>
          <a:prstGeom prst="fra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700808"/>
            <a:ext cx="3960440" cy="475252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716016" y="1700808"/>
            <a:ext cx="3888432" cy="4626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Arial" pitchFamily="34" charset="0"/>
              </a:rPr>
              <a:t>Юрий Васильевич Бондарев, бывший офицер-артиллерист, воевавший в 1942 – 1944 годах под Сталинградом, на Днепре, в Карпатах, автор книг: «Батальоны просят огня» (1957), «Тишина» (1962), «Горячий снег»(1969). Одно из достоверных произведений, написанных Бондаревым о войне – роман «Горячий снег» о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Сталинградской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Arial" pitchFamily="34" charset="0"/>
              </a:rPr>
              <a:t> битве, о защитниках Сталинграда, для которых он олицетворял защиту Родины. Сталинград как символ солдатского мужества и стойкости проходит по всем произведениям писателя-фронтовика. О сложной жизни после войны бывших участников войны его новый роман «Непротивление».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Константин Воробьев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Воробьёв Константин Дмитриевич - его биография и жизнеописани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476500"/>
            <a:ext cx="2952328" cy="37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Рамка 3"/>
          <p:cNvSpPr/>
          <p:nvPr/>
        </p:nvSpPr>
        <p:spPr>
          <a:xfrm>
            <a:off x="5076056" y="1988840"/>
            <a:ext cx="3672408" cy="4392488"/>
          </a:xfrm>
          <a:prstGeom prst="fra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772816"/>
            <a:ext cx="4032448" cy="489654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39552" y="1823681"/>
            <a:ext cx="388843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Константин Дмитриевич Воробьев (1919 – 1975), автор суровых и трагических произведений, который первым рассказал о горькой правде солдата, попавшего в плен. Повести Воробьева «Это мы, Господи», «Убиты под Москвой» написаны по собственному опыту. Сражаясь в роте кремлевских курсантов под Москвой, он попал в плен, прошел через лагеря на территории Литвы. Бежал из плена, организовал партизанскую группу. Повесть «Это мы, Господи», написанная в 1943 году, опубликована была лишь в 1986 году. Эта повесть о муках молодого лейтенанта в плену. Повесть «Убиты под Москвой» остается одним из самых достоверных произведений о начальном периоде войны в 1941г. под Москвой.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Константин Паустовский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Paustovsky.jpg">
            <a:hlinkClick r:id="rId2"/>
          </p:cNvPr>
          <p:cNvPicPr/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827584" y="2204864"/>
            <a:ext cx="316835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716016" y="1844824"/>
            <a:ext cx="3960440" cy="446449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мка 4"/>
          <p:cNvSpPr/>
          <p:nvPr/>
        </p:nvSpPr>
        <p:spPr>
          <a:xfrm>
            <a:off x="539552" y="1844824"/>
            <a:ext cx="3888432" cy="4464496"/>
          </a:xfrm>
          <a:prstGeom prst="fra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860032" y="2549262"/>
            <a:ext cx="374441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Во время Великой Отечественной войны К.Г. Паустовский (1892-1968) был военным корреспондентом газеты 9-й армии «Защитник Родины» на Южном фронте. В 1941 г. журнал «Новый мир» опубликовал статью-воззвание «Мы победим!». К.Г. Паустовский награжден медалью «За отвагу».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Владимир Богомолов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Bogomolov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874520"/>
            <a:ext cx="3384376" cy="450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Рамка 3"/>
          <p:cNvSpPr/>
          <p:nvPr/>
        </p:nvSpPr>
        <p:spPr>
          <a:xfrm>
            <a:off x="467544" y="1556792"/>
            <a:ext cx="4104456" cy="5112568"/>
          </a:xfrm>
          <a:prstGeom prst="fra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556792"/>
            <a:ext cx="3960440" cy="511256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788024" y="1517776"/>
            <a:ext cx="381642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Владимир Осипович Богомолов (1926 – 2003), написал в 1973г. остросюжетное произведение «Момент истины» («В августе сорок четвертого») о военной контрразведке –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СМЕРШе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герои которой обезвреживают врага в тылу наших войск. В 1993г. В.О. Богомолов опубликовал яркую повесть «В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кригере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 (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кригер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вагон для перевозки тяжелораненых), которая является продолжением повести «Момент истины» и «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Зося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». В этом вагоне –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кригере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собрались уцелевшие герои.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Недолеченных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их страшная комиссия распределяла для прохождения дальнейшей службы в отдаленных районах Крайнего Севера, Камчатки, Дальнего Востока. Их, отдавших жизнь за Родину, искалеченных, не пощадили, отправили в самые отдаленные места.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7" descr="http://newreporter.org/wp-content/uploads/2012/05/pobeda_07.jpg">
            <a:hlinkClick r:id="rId2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8424936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Рамка 2"/>
          <p:cNvSpPr/>
          <p:nvPr/>
        </p:nvSpPr>
        <p:spPr>
          <a:xfrm>
            <a:off x="251520" y="260648"/>
            <a:ext cx="8640960" cy="6408712"/>
          </a:xfrm>
          <a:prstGeom prst="frame">
            <a:avLst/>
          </a:prstGeom>
          <a:solidFill>
            <a:schemeClr val="accent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87624" y="309630"/>
            <a:ext cx="66967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Автографы победителей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rbe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Федор Абрамов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Абрамов ФА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060848"/>
            <a:ext cx="316835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Рамка 3"/>
          <p:cNvSpPr/>
          <p:nvPr/>
        </p:nvSpPr>
        <p:spPr>
          <a:xfrm>
            <a:off x="539552" y="1772816"/>
            <a:ext cx="3528392" cy="4824536"/>
          </a:xfrm>
          <a:prstGeom prst="fra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1772816"/>
            <a:ext cx="4248472" cy="489654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 первые дни Великой Отечественной войны Федор Абрамов пошел в народное ополчение, участвовал в обороне Ленинграда, был несколько раз ранен, лечился в госпиталях . Уже первый его роман «Братья и сестры», рассказавший о военных годах в глухой архангельской деревне, завоевал читательскую аудиторию. Затем были такие шедевры, как «Две зимы и три лета», «Пути-перепутья», трилогия «</a:t>
            </a:r>
            <a:r>
              <a:rPr lang="ru-RU" b="1" dirty="0" err="1" smtClean="0">
                <a:solidFill>
                  <a:srgbClr val="C00000"/>
                </a:solidFill>
              </a:rPr>
              <a:t>Пряслины</a:t>
            </a:r>
            <a:r>
              <a:rPr lang="ru-RU" b="1" dirty="0" smtClean="0">
                <a:solidFill>
                  <a:srgbClr val="C00000"/>
                </a:solidFill>
              </a:rPr>
              <a:t>», посвященные жизни русской деревни в тяжелые военные и послевоенные годы. Огромное признание получили повести Абрамова «Безотцовщина», «Пелагея», «Деревянные кони», сборник рассказов «Трава-мурава»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Юрий Нагибин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Juri Nagibin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114550"/>
            <a:ext cx="2952328" cy="4266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Рамка 3"/>
          <p:cNvSpPr/>
          <p:nvPr/>
        </p:nvSpPr>
        <p:spPr>
          <a:xfrm>
            <a:off x="539552" y="1844824"/>
            <a:ext cx="3456384" cy="4680520"/>
          </a:xfrm>
          <a:prstGeom prst="fra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1844824"/>
            <a:ext cx="4176464" cy="475252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572000" y="1717464"/>
            <a:ext cx="3888432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Юрий Нагибин ушел на фронт с началом войны. Знание немецкого языка решило его судьбу — он был направлен в VII отдел ПУ (контрпропаганда)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Волховского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фронта, где пришлось не только выполнять свои прямые обязанности, но и воевать с оружием в руках, и выходить из окружения. Все впечатления и наблюдения фронтовой жизни позже вошли в его военные рассказы. Как корреспондент побывал в Сталинграде, под Ленинградом, при освобождении Минска, Вильнюса, Каунаса. Первый военный сборник «Человек с фронта», затем были опубликованы рассказы «Трубка», «Зимний дуб». Вышли сборники «Большое сердца» и «Две силы», сделавшие имя писателя известным.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 А.Т.Твардовский 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3" name="popup_img" descr="http://go4.imgsmail.ru/imgpreview?key=http%3A//apartment.ru/content/15375/1.jpg&amp;mb=imgdb_preview_25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420888"/>
            <a:ext cx="302433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Рамка 3"/>
          <p:cNvSpPr/>
          <p:nvPr/>
        </p:nvSpPr>
        <p:spPr>
          <a:xfrm>
            <a:off x="539552" y="1916832"/>
            <a:ext cx="3672408" cy="4680520"/>
          </a:xfrm>
          <a:prstGeom prst="fra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1916832"/>
            <a:ext cx="4176464" cy="468052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sz="1400" b="1" dirty="0" smtClean="0">
              <a:solidFill>
                <a:srgbClr val="C00000"/>
              </a:solidFill>
            </a:endParaRPr>
          </a:p>
          <a:p>
            <a:pPr algn="ctr"/>
            <a:endParaRPr lang="ru-RU" sz="1400" b="1" dirty="0" smtClean="0">
              <a:solidFill>
                <a:srgbClr val="C00000"/>
              </a:solidFill>
            </a:endParaRPr>
          </a:p>
          <a:p>
            <a:pPr algn="ctr"/>
            <a:endParaRPr lang="ru-RU" sz="1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Стихотворения «Я убит подо Ржевом», « Я знаю, никакой моей вины...» Военной теме посвящена и поэма о трагической судьбе солдата Сивцова и его семьи «Дом у дороги» (1946), которую Твардовский назвал «лирической хроникой». 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644008" y="1554165"/>
            <a:ext cx="396044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В 1939–1940 Твардовский служил в армии в качестве военного журналиста, участвовал в походе на Польшу и в финской кампании. В годы Великой Отечественной войны был фронтовым корреспондентом различных газет. Свою лирику военных лет поэт называл «фронтовой хроникой», определяя этим названием ее содержание и стилистические особенности.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     В 1941 Твардовский начал работать над поэмой Василий Теркин, которой дал подзаголовок Книга про бойца. Первые главы были напечатаны в сентябре 1942 в газете «Красноармейская правда»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Константин Симонов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http://allingvo.ru/images/simono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36912"/>
            <a:ext cx="280831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Рамка 3"/>
          <p:cNvSpPr/>
          <p:nvPr/>
        </p:nvSpPr>
        <p:spPr>
          <a:xfrm>
            <a:off x="467544" y="2132856"/>
            <a:ext cx="3744416" cy="4176464"/>
          </a:xfrm>
          <a:prstGeom prst="fra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916832"/>
            <a:ext cx="4104456" cy="453650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Константин Симонов (1915-1979) — поэт, писатель, драматург. В первые дни войны ушел на фронт военным корреспондентом. Не понаслышке писал о великих сражениях войны — Сталинградской битве, битве на Курской дуге, битве за Берлин. Романы Симонова — «Дни и ночи», «Солдатами не рождаются», «Живые и мертвые», «Последнее лето» — одни из лучших, что было создано советскими писателями.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208912" cy="100811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Стихотворение «Жди меня»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00808"/>
            <a:ext cx="3672408" cy="482453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Жди меня, и я вернусь.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Только очень жди,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Жди, когда наводят грусть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Желтые дожди,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Жди, когда снега метут,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Жди, когда жара,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Жди, когда других не ждут,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Позабыв вчера.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Жди, когда из дальних мест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Писем не придет,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Жди, когда уж надоест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Всем, кто вместе ждет.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Жди меня, и я вернусь,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желай добра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Всем, кто знает наизусть,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забыть пора.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1268760"/>
            <a:ext cx="4032448" cy="54006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Пусть поверят сын и мать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то, что нет меня,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Пусть друзья устанут ждать,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Сядут у огня,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Выпьют горькое вино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помин души...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Жди. И с ними заодно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Выпить не спеши.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Жди меня, и я вернусь,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Всем смертям назло.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Кто не ждал меня, тот пусть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Скажет: - Повезло.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понять, не ждавшим им,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среди огня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Ожиданием своим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Ты спасла меня.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я выжил, будем знать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Только мы с тобой,-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Просто ты умела ждать,</a:t>
            </a:r>
            <a:endParaRPr lang="ru-RU" sz="10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никто другой. (К. Симонов)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Васильев, Борис Львович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844824"/>
            <a:ext cx="2808312" cy="45365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404664"/>
            <a:ext cx="8280920" cy="86409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 sz="4400" b="1" dirty="0" smtClean="0">
                <a:solidFill>
                  <a:srgbClr val="C00000"/>
                </a:solidFill>
              </a:rPr>
              <a:t>Бори́с Льво́вич Васи́льев 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467544" y="1556792"/>
            <a:ext cx="3528392" cy="4968552"/>
          </a:xfrm>
          <a:prstGeom prst="fram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1556792"/>
            <a:ext cx="4104456" cy="489654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Борис Васильев ушел на фронт добровольцем.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Тему войны и судьбу поколения, для которого война стала главным событием в жизни, Борис Васильев показал в повестях «А зори здесь тихие», «В списках не значился», «Завтра была война» и др.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ttp://900igr.net/datas/literatura/Vojna/0014-014-Boris-vasilev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im6-tub-ru.yandex.net/i?id=55566335-3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710140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 descr="http://www.ruskniga.com/picfsite/32439_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 descr="http://stat21.privet.ru/lr/0c12b5911f85dc097a310f70d9a467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ewreporter.org/wp-content/uploads/2012/05/znamya.jpe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92696"/>
            <a:ext cx="7704856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Рамка 2"/>
          <p:cNvSpPr/>
          <p:nvPr/>
        </p:nvSpPr>
        <p:spPr>
          <a:xfrm>
            <a:off x="251520" y="260648"/>
            <a:ext cx="8640960" cy="6336704"/>
          </a:xfrm>
          <a:prstGeom prst="fra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Знамя Победы над Рейхстагом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280920" cy="113042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Я  знаю, никакой моей вины…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988840"/>
            <a:ext cx="8352928" cy="446449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2117984"/>
            <a:ext cx="777686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ea typeface="Times New Roman" pitchFamily="18" charset="0"/>
                <a:cs typeface="Times New Roman" pitchFamily="18" charset="0"/>
              </a:rPr>
              <a:t>Я знаю, никакой моей вины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ea typeface="Times New Roman" pitchFamily="18" charset="0"/>
                <a:cs typeface="Times New Roman" pitchFamily="18" charset="0"/>
              </a:rPr>
              <a:t>В том, что другие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BEC59A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ea typeface="Times New Roman" pitchFamily="18" charset="0"/>
                <a:cs typeface="Times New Roman" pitchFamily="18" charset="0"/>
              </a:rPr>
              <a:t>не пришли с войны,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ea typeface="Times New Roman" pitchFamily="18" charset="0"/>
                <a:cs typeface="Times New Roman" pitchFamily="18" charset="0"/>
              </a:rPr>
              <a:t>В том, что они — кто старше, кто моложе —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ea typeface="Times New Roman" pitchFamily="18" charset="0"/>
                <a:cs typeface="Times New Roman" pitchFamily="18" charset="0"/>
              </a:rPr>
              <a:t>Остались там, и не о том же речь,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ea typeface="Times New Roman" pitchFamily="18" charset="0"/>
                <a:cs typeface="Times New Roman" pitchFamily="18" charset="0"/>
              </a:rPr>
              <a:t>Что я их мог,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ea typeface="Times New Roman" pitchFamily="18" charset="0"/>
                <a:cs typeface="Times New Roman" pitchFamily="18" charset="0"/>
              </a:rPr>
              <a:t>но не сумел сберечь, —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ea typeface="Times New Roman" pitchFamily="18" charset="0"/>
                <a:cs typeface="Times New Roman" pitchFamily="18" charset="0"/>
              </a:rPr>
              <a:t>Речь не о том, но все же,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ea typeface="Times New Roman" pitchFamily="18" charset="0"/>
                <a:cs typeface="Times New Roman" pitchFamily="18" charset="0"/>
              </a:rPr>
              <a:t>все же, все же...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(Александр Твардовский)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C00000"/>
            </a:solidFill>
          </a:ln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Источники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420888"/>
            <a:ext cx="741682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hlinkClick r:id="rId2"/>
              </a:rPr>
              <a:t>militera.lib.ru/prose/</a:t>
            </a:r>
            <a:r>
              <a:rPr lang="en-US" i="1" dirty="0" err="1" smtClean="0">
                <a:hlinkClick r:id="rId2"/>
              </a:rPr>
              <a:t>russian</a:t>
            </a:r>
            <a:r>
              <a:rPr lang="en-US" i="1" dirty="0" smtClean="0">
                <a:hlinkClick r:id="rId2"/>
              </a:rPr>
              <a:t>/</a:t>
            </a:r>
            <a:r>
              <a:rPr lang="en-US" i="1" dirty="0" err="1" smtClean="0">
                <a:hlinkClick r:id="rId2"/>
              </a:rPr>
              <a:t>sb_fr</a:t>
            </a:r>
            <a:r>
              <a:rPr lang="en-US" i="1" dirty="0" smtClean="0">
                <a:hlinkClick r:id="rId2"/>
              </a:rPr>
              <a:t>...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3429000"/>
            <a:ext cx="741682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hlinkClick r:id="rId3"/>
              </a:rPr>
              <a:t>cls-kuntsevo.ru/</a:t>
            </a:r>
            <a:r>
              <a:rPr lang="en-US" i="1" dirty="0" err="1" smtClean="0">
                <a:hlinkClick r:id="rId3"/>
              </a:rPr>
              <a:t>center_reading</a:t>
            </a:r>
            <a:r>
              <a:rPr lang="en-US" i="1" dirty="0" smtClean="0">
                <a:hlinkClick r:id="rId3"/>
              </a:rPr>
              <a:t>/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4437112"/>
            <a:ext cx="741682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hlinkClick r:id="rId4"/>
              </a:rPr>
              <a:t>900igr.net/</a:t>
            </a:r>
            <a:r>
              <a:rPr lang="en-US" i="1" dirty="0" err="1" smtClean="0">
                <a:hlinkClick r:id="rId4"/>
              </a:rPr>
              <a:t>prezentatsii</a:t>
            </a:r>
            <a:r>
              <a:rPr lang="en-US" i="1" dirty="0" smtClean="0">
                <a:hlinkClick r:id="rId4"/>
              </a:rPr>
              <a:t>/</a:t>
            </a:r>
            <a:r>
              <a:rPr lang="en-US" i="1" dirty="0" err="1" smtClean="0">
                <a:hlinkClick r:id="rId4"/>
              </a:rPr>
              <a:t>literatura</a:t>
            </a:r>
            <a:r>
              <a:rPr lang="en-US" i="1" dirty="0" smtClean="0">
                <a:hlinkClick r:id="rId4"/>
              </a:rPr>
              <a:t>/...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5445224"/>
            <a:ext cx="741682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hlinkClick r:id="rId5"/>
              </a:rPr>
              <a:t>otherreferats.allbest.ru/culture/00...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2photo.ru/uploads/posts/600px/4268/20090526/dmitrij-baltermanc/26_05_2009_0543015001243321653_dmitrij-baltermanc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920880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Рамка 2"/>
          <p:cNvSpPr/>
          <p:nvPr/>
        </p:nvSpPr>
        <p:spPr>
          <a:xfrm>
            <a:off x="251520" y="260648"/>
            <a:ext cx="8568952" cy="6336704"/>
          </a:xfrm>
          <a:prstGeom prst="fra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5877272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Военный парад в Москве – 1941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ewreporter.org/wp-content/uploads/2012/05/reporteri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48680"/>
            <a:ext cx="792088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Рамка 2"/>
          <p:cNvSpPr/>
          <p:nvPr/>
        </p:nvSpPr>
        <p:spPr>
          <a:xfrm>
            <a:off x="323528" y="332656"/>
            <a:ext cx="8496944" cy="6192688"/>
          </a:xfrm>
          <a:prstGeom prst="fra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67544" y="5931273"/>
            <a:ext cx="81369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Советские фотокорреспонденты у здания Рейхстага, 1945 г.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512" y="273050"/>
            <a:ext cx="8712968" cy="1162050"/>
          </a:xfrm>
          <a:solidFill>
            <a:schemeClr val="accent1"/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Сергей Борзенко - Герой Советского Союза</a:t>
            </a:r>
            <a:r>
              <a:rPr lang="ru-RU" sz="2800" dirty="0" smtClean="0">
                <a:solidFill>
                  <a:srgbClr val="C00000"/>
                </a:solidFill>
              </a:rPr>
              <a:t>, </a:t>
            </a:r>
            <a:r>
              <a:rPr lang="ru-RU" sz="2800" b="1" dirty="0" smtClean="0">
                <a:solidFill>
                  <a:srgbClr val="C00000"/>
                </a:solidFill>
              </a:rPr>
              <a:t>корреспондент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http://newreporter.org/wp-content/uploads/2012/05/Borzenko_SergeyAleks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7545" y="1916832"/>
            <a:ext cx="295232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Рамка 7"/>
          <p:cNvSpPr/>
          <p:nvPr/>
        </p:nvSpPr>
        <p:spPr>
          <a:xfrm>
            <a:off x="179512" y="1772816"/>
            <a:ext cx="3456384" cy="4536504"/>
          </a:xfrm>
          <a:prstGeom prst="fra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3717031"/>
            <a:ext cx="51125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Успел при этом написать корреспонденцию в 50 строк с именами отличившихся в момент высадки.</a:t>
            </a:r>
          </a:p>
          <a:p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779912" y="5313784"/>
            <a:ext cx="50405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Три дня до прибытия подкреплений Сергей руководил боем. Он – единственный из всех военных журналистов, кто был удостоен звания “Герой Советского Союза”.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79912" y="1772816"/>
            <a:ext cx="51125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Сергей Борзенко - Герой Советского Союза, корреспондент “Знамени Родины” должен был освещать вступление советских войск на крымскую землю - события Керченского морского десанта. Но во время высадки под обстрелом погибли все офицеры. Как старший по званию Сергей, взял руководство обороной на себя.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ewreporter.org/wp-content/uploads/2012/05/korol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367240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newreporter.org/wp-content/uploads/2012/05/fotokor.jpe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04664"/>
            <a:ext cx="3600399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Рамка 3"/>
          <p:cNvSpPr/>
          <p:nvPr/>
        </p:nvSpPr>
        <p:spPr>
          <a:xfrm>
            <a:off x="251520" y="260648"/>
            <a:ext cx="4032448" cy="6336704"/>
          </a:xfrm>
          <a:prstGeom prst="fra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4860032" y="260648"/>
            <a:ext cx="3960440" cy="6336704"/>
          </a:xfrm>
          <a:prstGeom prst="fra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Наталья Боде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5" y="6021288"/>
            <a:ext cx="2952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Юрий Королев 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ewreporter.org/wp-content/themes/city-desk/timthumb.php?src=http%3A%2F%2Fnewreporter.org%2Fwp-content%2Fuploads%2F2012%2F05%2Flipskerov.jpg&amp;q=90&amp;w=640&amp;zc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280920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Рамка 2"/>
          <p:cNvSpPr/>
          <p:nvPr/>
        </p:nvSpPr>
        <p:spPr>
          <a:xfrm>
            <a:off x="251520" y="260648"/>
            <a:ext cx="8568952" cy="6264696"/>
          </a:xfrm>
          <a:prstGeom prst="fra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187624" y="5733565"/>
            <a:ext cx="74888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Георгий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Липскеров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 Участвовал в боях. Был фотокорреспондентом </a:t>
            </a:r>
            <a:endParaRPr lang="ru-RU" b="1" dirty="0" smtClean="0">
              <a:solidFill>
                <a:srgbClr val="C00000"/>
              </a:solidFill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Снимал бои под Москвой, под Сталинградом, на Курской дуге.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ewreporter.org/wp-content/uploads/2012/05/repor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08720"/>
            <a:ext cx="360040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newreporter.org/wp-content/uploads/2012/05/reportery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908720"/>
            <a:ext cx="374441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Рамка 3"/>
          <p:cNvSpPr/>
          <p:nvPr/>
        </p:nvSpPr>
        <p:spPr>
          <a:xfrm>
            <a:off x="0" y="764704"/>
            <a:ext cx="4283968" cy="547260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4499992" y="764704"/>
            <a:ext cx="4644008" cy="547260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5589240"/>
            <a:ext cx="4211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Аркадий Шайхет с американскими репортерами на Одере. 1945 год.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5613905"/>
            <a:ext cx="41044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Олег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Кнорринг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и кинооператор Иван Малов снимают допрос немца-перебежчика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408</TotalTime>
  <Words>1629</Words>
  <Application>Microsoft Office PowerPoint</Application>
  <PresentationFormat>Экран (4:3)</PresentationFormat>
  <Paragraphs>208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Апекс</vt:lpstr>
      <vt:lpstr>Слайд 1</vt:lpstr>
      <vt:lpstr>Слайд 2</vt:lpstr>
      <vt:lpstr>Слайд 3</vt:lpstr>
      <vt:lpstr>Слайд 4</vt:lpstr>
      <vt:lpstr>Слайд 5</vt:lpstr>
      <vt:lpstr>Сергей Борзенко - Герой Советского Союза, корреспондент </vt:lpstr>
      <vt:lpstr>Слайд 7</vt:lpstr>
      <vt:lpstr>Слайд 8</vt:lpstr>
      <vt:lpstr>Слайд 9</vt:lpstr>
      <vt:lpstr>Фронтовые газеты</vt:lpstr>
      <vt:lpstr>Памятник фронтовым корреспондентам </vt:lpstr>
      <vt:lpstr> Поэзия подвига </vt:lpstr>
      <vt:lpstr> Писатели - фронтовики </vt:lpstr>
      <vt:lpstr>Виктор Астафьев</vt:lpstr>
      <vt:lpstr>Андрей Платонов</vt:lpstr>
      <vt:lpstr>Юрий Бондарев</vt:lpstr>
      <vt:lpstr>Константин Воробьев</vt:lpstr>
      <vt:lpstr>Константин Паустовский</vt:lpstr>
      <vt:lpstr>Владимир Богомолов</vt:lpstr>
      <vt:lpstr>Федор Абрамов</vt:lpstr>
      <vt:lpstr>Юрий Нагибин</vt:lpstr>
      <vt:lpstr> А.Т.Твардовский </vt:lpstr>
      <vt:lpstr>Константин Симонов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Асечка!</dc:creator>
  <cp:lastModifiedBy>Эля</cp:lastModifiedBy>
  <cp:revision>60</cp:revision>
  <dcterms:created xsi:type="dcterms:W3CDTF">2013-03-11T17:09:27Z</dcterms:created>
  <dcterms:modified xsi:type="dcterms:W3CDTF">2013-04-11T08:38:52Z</dcterms:modified>
</cp:coreProperties>
</file>