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65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286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101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34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427A625-3AC7-44FD-B349-7120B3FBA3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7123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473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8336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231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9871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45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02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676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340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7ABFD-082C-4F62-8B9E-036F02905041}" type="datetimeFigureOut">
              <a:rPr lang="ru-RU" smtClean="0"/>
              <a:pPr/>
              <a:t>06.07.2013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EADDA-9AA8-4BAD-95B6-EEB579398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42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3.xml"/><Relationship Id="rId3" Type="http://schemas.openxmlformats.org/officeDocument/2006/relationships/slide" Target="slide10.xml"/><Relationship Id="rId7" Type="http://schemas.openxmlformats.org/officeDocument/2006/relationships/slide" Target="slide6.xml"/><Relationship Id="rId12" Type="http://schemas.openxmlformats.org/officeDocument/2006/relationships/slide" Target="slide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5" Type="http://schemas.openxmlformats.org/officeDocument/2006/relationships/slide" Target="slide2.xml"/><Relationship Id="rId10" Type="http://schemas.openxmlformats.org/officeDocument/2006/relationships/slide" Target="slide11.xml"/><Relationship Id="rId4" Type="http://schemas.openxmlformats.org/officeDocument/2006/relationships/slide" Target="slide9.xml"/><Relationship Id="rId9" Type="http://schemas.openxmlformats.org/officeDocument/2006/relationships/slide" Target="slide4.xml"/><Relationship Id="rId1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3.xml"/><Relationship Id="rId3" Type="http://schemas.openxmlformats.org/officeDocument/2006/relationships/slide" Target="slide9.xml"/><Relationship Id="rId7" Type="http://schemas.openxmlformats.org/officeDocument/2006/relationships/slide" Target="slide5.xml"/><Relationship Id="rId12" Type="http://schemas.openxmlformats.org/officeDocument/2006/relationships/slide" Target="slide3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5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8.xml"/><Relationship Id="rId9" Type="http://schemas.openxmlformats.org/officeDocument/2006/relationships/slide" Target="slide11.xml"/><Relationship Id="rId1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3.xml"/><Relationship Id="rId3" Type="http://schemas.openxmlformats.org/officeDocument/2006/relationships/slide" Target="slide9.xml"/><Relationship Id="rId7" Type="http://schemas.openxmlformats.org/officeDocument/2006/relationships/slide" Target="slide5.xml"/><Relationship Id="rId12" Type="http://schemas.openxmlformats.org/officeDocument/2006/relationships/slide" Target="slide3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5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8.xml"/><Relationship Id="rId9" Type="http://schemas.openxmlformats.org/officeDocument/2006/relationships/slide" Target="slide11.xml"/><Relationship Id="rId1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Технологическая карта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Методист ШМО учителей английского языка ГБОУ лицея №329 Санкт-Петербург </a:t>
            </a:r>
            <a:r>
              <a:rPr lang="ru-RU" dirty="0" err="1" smtClean="0"/>
              <a:t>Чупина</a:t>
            </a:r>
            <a:r>
              <a:rPr lang="ru-RU" dirty="0" smtClean="0"/>
              <a:t> 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633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5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«Самоопределение </a:t>
            </a:r>
            <a:r>
              <a:rPr lang="ru-RU" sz="2400" b="1" dirty="0"/>
              <a:t>в деятельности»</a:t>
            </a:r>
            <a:r>
              <a:rPr lang="ru-RU" sz="2400" dirty="0"/>
              <a:t> 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организуется </a:t>
            </a:r>
            <a:r>
              <a:rPr lang="ru-RU" sz="2400" dirty="0"/>
              <a:t>стимулирование интереса учащихся к изучению конкретной темы посредством ситуативного задания, выявление отсутствующих знаний и умений для его выполнения в контексте изучаемой темы. Результатом этого этапа является самоопределение школьника, основанное на желании осваивать учебный материал, на осознании потребности его изучения и постановки личностно значимой цели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16788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770" y="404664"/>
            <a:ext cx="71287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</a:t>
            </a:r>
            <a:r>
              <a:rPr lang="ru-RU" b="1" dirty="0" smtClean="0"/>
              <a:t>Учебно-познавательная деятельность»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организуется </a:t>
            </a:r>
            <a:r>
              <a:rPr lang="ru-RU" dirty="0"/>
              <a:t>освоение содержания учебной темы, необходимого для выполнения ситуативного задания. Этот этап имеет содержательные блоки, каждый из которых включает определенный объем учебной информации и является лишь частью содержания всей темы. Количество блоков определяется учителем с учетом принципов необходимости и достаточности для реализации поставленной цели при изучении конкретной темы.</a:t>
            </a:r>
          </a:p>
          <a:p>
            <a:r>
              <a:rPr lang="ru-RU" dirty="0"/>
              <a:t>Каждый блок представляет цикл пошагового выполнения </a:t>
            </a:r>
            <a:r>
              <a:rPr lang="ru-RU" b="1" dirty="0"/>
              <a:t>учебных заданий</a:t>
            </a:r>
            <a:r>
              <a:rPr lang="ru-RU" dirty="0"/>
              <a:t> по освоению конкретного содержания и включает: </a:t>
            </a:r>
            <a:br>
              <a:rPr lang="ru-RU" dirty="0"/>
            </a:br>
            <a:r>
              <a:rPr lang="ru-RU" dirty="0"/>
              <a:t> </a:t>
            </a:r>
            <a:r>
              <a:rPr lang="ru-RU" dirty="0" smtClean="0"/>
              <a:t>- </a:t>
            </a:r>
            <a:r>
              <a:rPr lang="ru-RU" b="1" dirty="0" smtClean="0"/>
              <a:t>«</a:t>
            </a:r>
            <a:r>
              <a:rPr lang="ru-RU" b="1" dirty="0"/>
              <a:t>знания»</a:t>
            </a:r>
            <a:r>
              <a:rPr lang="ru-RU" dirty="0"/>
              <a:t> — освоение отдельных терминов, понятий, высказываний;</a:t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b="1" dirty="0" smtClean="0"/>
              <a:t>эта же учебная информации </a:t>
            </a:r>
            <a:r>
              <a:rPr lang="ru-RU" b="1" dirty="0"/>
              <a:t>на уровне «понимания</a:t>
            </a:r>
            <a:r>
              <a:rPr lang="ru-RU" b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b="1" dirty="0" smtClean="0"/>
              <a:t>эта же учебная информация </a:t>
            </a:r>
            <a:r>
              <a:rPr lang="ru-RU" b="1" dirty="0"/>
              <a:t>на уровне «умения»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 smtClean="0"/>
              <a:t>- организация </a:t>
            </a:r>
            <a:r>
              <a:rPr lang="ru-RU" dirty="0"/>
              <a:t>деятельности учащихся по предъявлению результата освоения </a:t>
            </a:r>
            <a:r>
              <a:rPr lang="ru-RU" b="1" dirty="0"/>
              <a:t>этой же учебной информации</a:t>
            </a:r>
            <a:r>
              <a:rPr lang="ru-RU" dirty="0"/>
              <a:t> данного блока.</a:t>
            </a:r>
          </a:p>
          <a:p>
            <a:endParaRPr lang="ru-RU" dirty="0" smtClean="0"/>
          </a:p>
          <a:p>
            <a:r>
              <a:rPr lang="ru-RU" dirty="0" smtClean="0"/>
              <a:t>Диагностическое </a:t>
            </a:r>
            <a:r>
              <a:rPr lang="ru-RU" dirty="0"/>
              <a:t>задание по своему характеру соответствует заданию на «умение», но его цель - установить степень освоения содержательного блока.</a:t>
            </a:r>
          </a:p>
        </p:txBody>
      </p:sp>
    </p:spTree>
    <p:extLst>
      <p:ext uri="{BB962C8B-B14F-4D97-AF65-F5344CB8AC3E}">
        <p14:creationId xmlns:p14="http://schemas.microsoft.com/office/powerpoint/2010/main" xmlns="" val="133871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87760"/>
            <a:ext cx="7632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«</a:t>
            </a:r>
            <a:r>
              <a:rPr lang="ru-RU" sz="2400" b="1" dirty="0" smtClean="0"/>
              <a:t>Интеллектуально-преобразовательная деятельность»</a:t>
            </a:r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r>
              <a:rPr lang="ru-RU" sz="2400" dirty="0"/>
              <a:t> для выполнения ситуативного задания, учащиеся выбирают уровень выполнения (информативный, импровизационный, эвристический), способ деятельности (индивидуальный или коллективный) и </a:t>
            </a:r>
            <a:r>
              <a:rPr lang="ru-RU" sz="2400" dirty="0" err="1"/>
              <a:t>самоорганизуются</a:t>
            </a:r>
            <a:r>
              <a:rPr lang="ru-RU" sz="2400" dirty="0"/>
              <a:t> для выполнения ситуативного задания. Самоорганизация включает: планирование, выполнение и предъявление варианта решения. Результатом этого этапа является выполнение и представление ситуативного задания.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6877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1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«</a:t>
            </a:r>
            <a:r>
              <a:rPr lang="ru-RU" sz="3200" b="1" dirty="0" smtClean="0"/>
              <a:t>Рефлексивная деятельность»</a:t>
            </a:r>
          </a:p>
          <a:p>
            <a:endParaRPr lang="ru-RU" sz="2000" b="1" dirty="0"/>
          </a:p>
          <a:p>
            <a:endParaRPr lang="ru-RU" sz="2000" b="1" dirty="0"/>
          </a:p>
          <a:p>
            <a:r>
              <a:rPr lang="ru-RU" sz="2000" dirty="0"/>
              <a:t> </a:t>
            </a:r>
            <a:r>
              <a:rPr lang="ru-RU" sz="3200" dirty="0"/>
              <a:t>соотносится полученный результат с поставленной целью и проводится самоанализ и самооценка собственной деятельности по выполнению ситуативного задания в рамках изучаемой темы. Результатом является умение анализировать и оценивать успешность своей деятельности.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9428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P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8785225" cy="611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21">
            <a:hlinkClick r:id="rId3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5052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14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24" name="Text Box 22">
            <a:hlinkClick r:id="rId4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2766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13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25" name="Text Box 23">
            <a:hlinkClick r:id="rId5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0480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12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26" name="Text Box 24">
            <a:hlinkClick r:id="rId6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8194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11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27" name="Text Box 25">
            <a:hlinkClick r:id="rId3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5908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10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28" name="Text Box 26">
            <a:hlinkClick r:id="rId7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4384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9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29" name="Text Box 27">
            <a:hlinkClick r:id="rId8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2860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8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30" name="Text Box 28">
            <a:hlinkClick r:id="rId9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1336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7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31" name="Text Box 29">
            <a:hlinkClick r:id="rId10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2192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32" name="Text Box 30">
            <a:hlinkClick r:id="rId11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3716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2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33" name="Text Box 31">
            <a:hlinkClick r:id="rId1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5240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3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34" name="Text Box 32">
            <a:hlinkClick r:id="rId13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6764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4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5135" name="Text Box 33">
            <a:hlinkClick r:id="rId14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8288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 b="1">
                <a:solidFill>
                  <a:srgbClr val="FFCCFF"/>
                </a:solidFill>
                <a:latin typeface="Arial" charset="0"/>
              </a:rPr>
              <a:t>5</a:t>
            </a:r>
            <a:endParaRPr lang="ru-RU" sz="800" b="1">
              <a:solidFill>
                <a:srgbClr val="FFCCFF"/>
              </a:solidFill>
              <a:latin typeface="Arial" charset="0"/>
            </a:endParaRPr>
          </a:p>
        </p:txBody>
      </p:sp>
      <p:sp>
        <p:nvSpPr>
          <p:cNvPr id="5136" name="Text Box 34">
            <a:hlinkClick r:id="rId15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9812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6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6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147050" cy="1422400"/>
          </a:xfrm>
        </p:spPr>
        <p:txBody>
          <a:bodyPr>
            <a:normAutofit fontScale="90000"/>
          </a:bodyPr>
          <a:lstStyle/>
          <a:p>
            <a:r>
              <a:rPr lang="ru-RU" sz="1400" b="1" i="1" dirty="0">
                <a:solidFill>
                  <a:srgbClr val="FF0000"/>
                </a:solidFill>
              </a:rPr>
              <a:t/>
            </a:r>
            <a:br>
              <a:rPr lang="ru-RU" sz="1400" b="1" i="1" dirty="0">
                <a:solidFill>
                  <a:srgbClr val="FF0000"/>
                </a:solidFill>
              </a:rPr>
            </a:br>
            <a:r>
              <a:rPr lang="ru-RU" sz="1400" b="1" i="1" dirty="0">
                <a:solidFill>
                  <a:srgbClr val="FF0000"/>
                </a:solidFill>
              </a:rPr>
              <a:t/>
            </a:r>
            <a:br>
              <a:rPr lang="ru-RU" sz="1400" b="1" i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Технологическая </a:t>
            </a:r>
            <a:r>
              <a:rPr lang="ru-RU" sz="2400" b="1" dirty="0">
                <a:solidFill>
                  <a:srgbClr val="0070C0"/>
                </a:solidFill>
              </a:rPr>
              <a:t>карта урока, 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реализующего формирование УУД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1400" b="1" dirty="0">
                <a:solidFill>
                  <a:srgbClr val="0070C0"/>
                </a:solidFill>
              </a:rPr>
              <a:t>Предмет____________________________________________________________</a:t>
            </a:r>
            <a:br>
              <a:rPr lang="ru-RU" sz="1400" b="1" dirty="0">
                <a:solidFill>
                  <a:srgbClr val="0070C0"/>
                </a:solidFill>
              </a:rPr>
            </a:br>
            <a:r>
              <a:rPr lang="ru-RU" sz="1400" b="1" dirty="0">
                <a:solidFill>
                  <a:srgbClr val="0070C0"/>
                </a:solidFill>
              </a:rPr>
              <a:t>Класс_______________________________________________________________</a:t>
            </a:r>
            <a:br>
              <a:rPr lang="ru-RU" sz="1400" b="1" dirty="0">
                <a:solidFill>
                  <a:srgbClr val="0070C0"/>
                </a:solidFill>
              </a:rPr>
            </a:br>
            <a:r>
              <a:rPr lang="ru-RU" sz="1400" b="1" dirty="0">
                <a:solidFill>
                  <a:srgbClr val="0070C0"/>
                </a:solidFill>
              </a:rPr>
              <a:t>Автор УМК__________________________________________________________</a:t>
            </a:r>
            <a:br>
              <a:rPr lang="ru-RU" sz="1400" b="1" dirty="0">
                <a:solidFill>
                  <a:srgbClr val="0070C0"/>
                </a:solidFill>
              </a:rPr>
            </a:br>
            <a:r>
              <a:rPr lang="ru-RU" sz="1400" b="1" dirty="0">
                <a:solidFill>
                  <a:srgbClr val="0070C0"/>
                </a:solidFill>
              </a:rPr>
              <a:t>Тема урока___________________________________________________________</a:t>
            </a:r>
            <a:br>
              <a:rPr lang="ru-RU" sz="1400" b="1" dirty="0">
                <a:solidFill>
                  <a:srgbClr val="0070C0"/>
                </a:solidFill>
              </a:rPr>
            </a:br>
            <a:r>
              <a:rPr lang="ru-RU" sz="1400" b="1" dirty="0">
                <a:solidFill>
                  <a:srgbClr val="0070C0"/>
                </a:solidFill>
              </a:rPr>
              <a:t>Тип урока____________________________________________________________</a:t>
            </a:r>
          </a:p>
        </p:txBody>
      </p:sp>
      <p:graphicFrame>
        <p:nvGraphicFramePr>
          <p:cNvPr id="238702" name="Group 11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264601201"/>
              </p:ext>
            </p:extLst>
          </p:nvPr>
        </p:nvGraphicFramePr>
        <p:xfrm>
          <a:off x="539750" y="2708275"/>
          <a:ext cx="8147050" cy="3118931"/>
        </p:xfrm>
        <a:graphic>
          <a:graphicData uri="http://schemas.openxmlformats.org/drawingml/2006/table">
            <a:tbl>
              <a:tblPr/>
              <a:tblGrid>
                <a:gridCol w="1017588"/>
                <a:gridCol w="1019175"/>
                <a:gridCol w="1017587"/>
                <a:gridCol w="1019175"/>
                <a:gridCol w="1019175"/>
                <a:gridCol w="1017588"/>
                <a:gridCol w="1019175"/>
                <a:gridCol w="1017587"/>
              </a:tblGrid>
              <a:tr h="7032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Ход урока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учителя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учащихся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Регулятивная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Осуществляемые 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Формируемые способы деятельности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Осуществляемые 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Формируемые способы деятельности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Осуществляемые 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Формируемые способы деятельности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21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Технологическая карта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Современная форма планирования педагогического взаимодействия учителя и обучающихся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Отражение </a:t>
            </a:r>
            <a:r>
              <a:rPr lang="ru-RU" dirty="0" err="1" smtClean="0"/>
              <a:t>деятельностной</a:t>
            </a:r>
            <a:r>
              <a:rPr lang="ru-RU" dirty="0" smtClean="0"/>
              <a:t> составляющей взаимодействия учителя и ученика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877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Системно-деятельностный</a:t>
            </a:r>
            <a:br>
              <a:rPr lang="ru-RU" sz="3200" dirty="0" smtClean="0"/>
            </a:br>
            <a:r>
              <a:rPr lang="ru-RU" sz="3200" dirty="0" smtClean="0"/>
              <a:t>Личностно-ориентированный</a:t>
            </a:r>
            <a:br>
              <a:rPr lang="ru-RU" sz="3200" dirty="0" smtClean="0"/>
            </a:br>
            <a:r>
              <a:rPr lang="ru-RU" sz="3200" dirty="0" smtClean="0"/>
              <a:t>подходы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Детальная операционально-</a:t>
            </a:r>
            <a:r>
              <a:rPr lang="ru-RU" dirty="0" err="1" smtClean="0"/>
              <a:t>деятельностная</a:t>
            </a:r>
            <a:r>
              <a:rPr lang="ru-RU" dirty="0" smtClean="0"/>
              <a:t> структуризация урока</a:t>
            </a:r>
          </a:p>
          <a:p>
            <a:r>
              <a:rPr lang="ru-RU" dirty="0" smtClean="0"/>
              <a:t>Субъект-субъектные отношения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961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технологический карты</a:t>
            </a:r>
            <a:br>
              <a:rPr lang="ru-RU" dirty="0" smtClean="0"/>
            </a:br>
            <a:r>
              <a:rPr lang="ru-RU" dirty="0" smtClean="0"/>
              <a:t>(с точки зрения компонентов урока)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Блок целеполагания</a:t>
            </a:r>
          </a:p>
          <a:p>
            <a:r>
              <a:rPr lang="ru-RU" dirty="0" smtClean="0"/>
              <a:t>Инструментальный блок</a:t>
            </a:r>
          </a:p>
          <a:p>
            <a:r>
              <a:rPr lang="ru-RU" dirty="0" smtClean="0"/>
              <a:t>Организационно-деятельностный блок</a:t>
            </a:r>
          </a:p>
          <a:p>
            <a:r>
              <a:rPr lang="ru-RU" dirty="0" smtClean="0"/>
              <a:t>Диагностический блок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36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технологической карты</a:t>
            </a:r>
            <a:br>
              <a:rPr lang="ru-RU" dirty="0" smtClean="0"/>
            </a:br>
            <a:r>
              <a:rPr lang="ru-RU" dirty="0" smtClean="0"/>
              <a:t>(с точки зрения содержания)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Структура технологической карты:</a:t>
            </a:r>
            <a:endParaRPr lang="ru-RU" dirty="0"/>
          </a:p>
          <a:p>
            <a:r>
              <a:rPr lang="ru-RU" dirty="0"/>
              <a:t>название темы с указанием часов, отведенных на ее изучение;</a:t>
            </a:r>
          </a:p>
          <a:p>
            <a:r>
              <a:rPr lang="ru-RU" dirty="0"/>
              <a:t>планируемые результаты (предметные, личностные, </a:t>
            </a:r>
            <a:r>
              <a:rPr lang="ru-RU" dirty="0" err="1"/>
              <a:t>метапредметные</a:t>
            </a:r>
            <a:r>
              <a:rPr lang="ru-RU" dirty="0"/>
              <a:t>);</a:t>
            </a:r>
          </a:p>
          <a:p>
            <a:r>
              <a:rPr lang="ru-RU" dirty="0" err="1"/>
              <a:t>межпредметные</a:t>
            </a:r>
            <a:r>
              <a:rPr lang="ru-RU" dirty="0"/>
              <a:t> связи и особенности организации пространства (формы работы и ресурсы);</a:t>
            </a:r>
          </a:p>
          <a:p>
            <a:r>
              <a:rPr lang="ru-RU" dirty="0"/>
              <a:t>этапы изучения темы (на каждом этапе работы определяется цель и прогнозируемый результат, даются практические задания на отработку материала и диагностические задания на проверку его понимания и усвоения);</a:t>
            </a:r>
          </a:p>
          <a:p>
            <a:r>
              <a:rPr lang="ru-RU" dirty="0"/>
              <a:t>контрольное задание на проверку достижения планируемых результатов.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21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Технологическая карта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Обобщённо-графическое выражение сценария урока, основа его проектирования, средство представления индивидуальных методов работы. Проект урока – план урока с заранее заложенной возможностью вариативности.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394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524000" y="1066800"/>
            <a:ext cx="838200" cy="304800"/>
            <a:chOff x="912" y="672"/>
            <a:chExt cx="528" cy="192"/>
          </a:xfrm>
        </p:grpSpPr>
        <p:sp>
          <p:nvSpPr>
            <p:cNvPr id="4169" name="AutoShape 17"/>
            <p:cNvSpPr>
              <a:spLocks noChangeArrowheads="1"/>
            </p:cNvSpPr>
            <p:nvPr/>
          </p:nvSpPr>
          <p:spPr bwMode="auto">
            <a:xfrm>
              <a:off x="912" y="672"/>
              <a:ext cx="528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0" name="Text Box 4"/>
            <p:cNvSpPr txBox="1">
              <a:spLocks noChangeArrowheads="1"/>
            </p:cNvSpPr>
            <p:nvPr/>
          </p:nvSpPr>
          <p:spPr bwMode="auto">
            <a:xfrm>
              <a:off x="960" y="672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Тема</a:t>
              </a: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1524000" y="1524000"/>
            <a:ext cx="2819400" cy="304800"/>
            <a:chOff x="912" y="960"/>
            <a:chExt cx="1776" cy="192"/>
          </a:xfrm>
        </p:grpSpPr>
        <p:sp>
          <p:nvSpPr>
            <p:cNvPr id="4167" name="AutoShape 19"/>
            <p:cNvSpPr>
              <a:spLocks noChangeArrowheads="1"/>
            </p:cNvSpPr>
            <p:nvPr/>
          </p:nvSpPr>
          <p:spPr bwMode="auto">
            <a:xfrm>
              <a:off x="912" y="960"/>
              <a:ext cx="1776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8" name="Text Box 5"/>
            <p:cNvSpPr txBox="1">
              <a:spLocks noChangeArrowheads="1"/>
            </p:cNvSpPr>
            <p:nvPr/>
          </p:nvSpPr>
          <p:spPr bwMode="auto">
            <a:xfrm>
              <a:off x="960" y="960"/>
              <a:ext cx="168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Количество уроков в теме</a:t>
              </a:r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1524000" y="1981200"/>
            <a:ext cx="1447800" cy="304800"/>
            <a:chOff x="912" y="1248"/>
            <a:chExt cx="912" cy="192"/>
          </a:xfrm>
        </p:grpSpPr>
        <p:sp>
          <p:nvSpPr>
            <p:cNvPr id="4165" name="AutoShape 20"/>
            <p:cNvSpPr>
              <a:spLocks noChangeArrowheads="1"/>
            </p:cNvSpPr>
            <p:nvPr/>
          </p:nvSpPr>
          <p:spPr bwMode="auto">
            <a:xfrm>
              <a:off x="912" y="1248"/>
              <a:ext cx="912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6" name="Text Box 6"/>
            <p:cNvSpPr txBox="1">
              <a:spLocks noChangeArrowheads="1"/>
            </p:cNvSpPr>
            <p:nvPr/>
          </p:nvSpPr>
          <p:spPr bwMode="auto">
            <a:xfrm>
              <a:off x="960" y="1248"/>
              <a:ext cx="8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Цель темы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1524000" y="2438400"/>
            <a:ext cx="3048000" cy="304800"/>
            <a:chOff x="912" y="1536"/>
            <a:chExt cx="1920" cy="192"/>
          </a:xfrm>
        </p:grpSpPr>
        <p:sp>
          <p:nvSpPr>
            <p:cNvPr id="4163" name="AutoShape 21"/>
            <p:cNvSpPr>
              <a:spLocks noChangeArrowheads="1"/>
            </p:cNvSpPr>
            <p:nvPr/>
          </p:nvSpPr>
          <p:spPr bwMode="auto">
            <a:xfrm>
              <a:off x="912" y="1536"/>
              <a:ext cx="1920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4" name="Text Box 7"/>
            <p:cNvSpPr txBox="1">
              <a:spLocks noChangeArrowheads="1"/>
            </p:cNvSpPr>
            <p:nvPr/>
          </p:nvSpPr>
          <p:spPr bwMode="auto">
            <a:xfrm>
              <a:off x="960" y="1536"/>
              <a:ext cx="18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Содержание изучаемой темы</a:t>
              </a: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1524000" y="2895600"/>
            <a:ext cx="2667000" cy="304800"/>
            <a:chOff x="912" y="1824"/>
            <a:chExt cx="1680" cy="192"/>
          </a:xfrm>
        </p:grpSpPr>
        <p:sp>
          <p:nvSpPr>
            <p:cNvPr id="4161" name="AutoShape 22"/>
            <p:cNvSpPr>
              <a:spLocks noChangeArrowheads="1"/>
            </p:cNvSpPr>
            <p:nvPr/>
          </p:nvSpPr>
          <p:spPr bwMode="auto">
            <a:xfrm>
              <a:off x="912" y="1824"/>
              <a:ext cx="1680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2" name="Text Box 8"/>
            <p:cNvSpPr txBox="1">
              <a:spLocks noChangeArrowheads="1"/>
            </p:cNvSpPr>
            <p:nvPr/>
          </p:nvSpPr>
          <p:spPr bwMode="auto">
            <a:xfrm>
              <a:off x="960" y="1824"/>
              <a:ext cx="15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Планируемый результат</a:t>
              </a:r>
            </a:p>
          </p:txBody>
        </p:sp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1524000" y="3352800"/>
            <a:ext cx="2895600" cy="304800"/>
            <a:chOff x="912" y="2112"/>
            <a:chExt cx="1824" cy="192"/>
          </a:xfrm>
        </p:grpSpPr>
        <p:sp>
          <p:nvSpPr>
            <p:cNvPr id="4159" name="AutoShape 23"/>
            <p:cNvSpPr>
              <a:spLocks noChangeArrowheads="1"/>
            </p:cNvSpPr>
            <p:nvPr/>
          </p:nvSpPr>
          <p:spPr bwMode="auto">
            <a:xfrm>
              <a:off x="912" y="2112"/>
              <a:ext cx="1824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960" y="2112"/>
              <a:ext cx="17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Организация пространства</a:t>
              </a:r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1524000" y="3810000"/>
            <a:ext cx="2895600" cy="339725"/>
            <a:chOff x="912" y="2400"/>
            <a:chExt cx="1824" cy="192"/>
          </a:xfrm>
        </p:grpSpPr>
        <p:sp>
          <p:nvSpPr>
            <p:cNvPr id="15" name="AutoShape 24"/>
            <p:cNvSpPr>
              <a:spLocks noChangeArrowheads="1"/>
            </p:cNvSpPr>
            <p:nvPr/>
          </p:nvSpPr>
          <p:spPr bwMode="auto">
            <a:xfrm>
              <a:off x="912" y="2400"/>
              <a:ext cx="1824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960" y="2400"/>
              <a:ext cx="1728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Технология изучения темы</a:t>
              </a:r>
            </a:p>
          </p:txBody>
        </p:sp>
      </p:grp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2743200" y="4267200"/>
            <a:ext cx="3429000" cy="304800"/>
            <a:chOff x="1632" y="2928"/>
            <a:chExt cx="2160" cy="192"/>
          </a:xfrm>
        </p:grpSpPr>
        <p:sp>
          <p:nvSpPr>
            <p:cNvPr id="17" name="AutoShape 25"/>
            <p:cNvSpPr>
              <a:spLocks noChangeArrowheads="1"/>
            </p:cNvSpPr>
            <p:nvPr/>
          </p:nvSpPr>
          <p:spPr bwMode="auto">
            <a:xfrm>
              <a:off x="1632" y="2928"/>
              <a:ext cx="2160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1680" y="2928"/>
              <a:ext cx="206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1 этап. Мотивация к деятельности</a:t>
              </a:r>
            </a:p>
          </p:txBody>
        </p:sp>
      </p:grpSp>
      <p:grpSp>
        <p:nvGrpSpPr>
          <p:cNvPr id="10" name="Group 37"/>
          <p:cNvGrpSpPr>
            <a:grpSpLocks/>
          </p:cNvGrpSpPr>
          <p:nvPr/>
        </p:nvGrpSpPr>
        <p:grpSpPr bwMode="auto">
          <a:xfrm>
            <a:off x="2743200" y="4724400"/>
            <a:ext cx="4419600" cy="304800"/>
            <a:chOff x="1632" y="3216"/>
            <a:chExt cx="2784" cy="192"/>
          </a:xfrm>
        </p:grpSpPr>
        <p:sp>
          <p:nvSpPr>
            <p:cNvPr id="19" name="AutoShape 26"/>
            <p:cNvSpPr>
              <a:spLocks noChangeArrowheads="1"/>
            </p:cNvSpPr>
            <p:nvPr/>
          </p:nvSpPr>
          <p:spPr bwMode="auto">
            <a:xfrm>
              <a:off x="1632" y="3216"/>
              <a:ext cx="2784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1680" y="3216"/>
              <a:ext cx="26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2 этап. Учебно-познавательная деятельность</a:t>
              </a:r>
            </a:p>
          </p:txBody>
        </p:sp>
      </p:grpSp>
      <p:grpSp>
        <p:nvGrpSpPr>
          <p:cNvPr id="11" name="Group 38"/>
          <p:cNvGrpSpPr>
            <a:grpSpLocks/>
          </p:cNvGrpSpPr>
          <p:nvPr/>
        </p:nvGrpSpPr>
        <p:grpSpPr bwMode="auto">
          <a:xfrm>
            <a:off x="2743200" y="5181600"/>
            <a:ext cx="5791200" cy="304800"/>
            <a:chOff x="1632" y="3504"/>
            <a:chExt cx="3648" cy="192"/>
          </a:xfrm>
        </p:grpSpPr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1632" y="3504"/>
              <a:ext cx="3648" cy="19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1680" y="3504"/>
              <a:ext cx="35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3 этап. Интеллектуально-преобразовательная деятельность</a:t>
              </a:r>
            </a:p>
          </p:txBody>
        </p:sp>
      </p:grpSp>
      <p:grpSp>
        <p:nvGrpSpPr>
          <p:cNvPr id="12" name="Group 29"/>
          <p:cNvGrpSpPr>
            <a:grpSpLocks/>
          </p:cNvGrpSpPr>
          <p:nvPr/>
        </p:nvGrpSpPr>
        <p:grpSpPr bwMode="auto">
          <a:xfrm>
            <a:off x="609600" y="304800"/>
            <a:ext cx="7924800" cy="533400"/>
            <a:chOff x="384" y="144"/>
            <a:chExt cx="4992" cy="336"/>
          </a:xfrm>
        </p:grpSpPr>
        <p:sp>
          <p:nvSpPr>
            <p:cNvPr id="23" name="AutoShape 16"/>
            <p:cNvSpPr>
              <a:spLocks noChangeArrowheads="1"/>
            </p:cNvSpPr>
            <p:nvPr/>
          </p:nvSpPr>
          <p:spPr bwMode="auto">
            <a:xfrm>
              <a:off x="384" y="144"/>
              <a:ext cx="4992" cy="336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432" y="192"/>
              <a:ext cx="48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2000" b="1">
                  <a:solidFill>
                    <a:srgbClr val="000099"/>
                  </a:solidFill>
                  <a:latin typeface="Arial" charset="0"/>
                </a:rPr>
                <a:t>Технологическая карта</a:t>
              </a:r>
            </a:p>
          </p:txBody>
        </p:sp>
      </p:grpSp>
      <p:sp>
        <p:nvSpPr>
          <p:cNvPr id="4139" name="Line 43"/>
          <p:cNvSpPr>
            <a:spLocks noChangeShapeType="1"/>
          </p:cNvSpPr>
          <p:nvPr/>
        </p:nvSpPr>
        <p:spPr bwMode="auto">
          <a:xfrm flipV="1">
            <a:off x="1143000" y="838200"/>
            <a:ext cx="0" cy="3810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0" name="Line 44"/>
          <p:cNvSpPr>
            <a:spLocks noChangeShapeType="1"/>
          </p:cNvSpPr>
          <p:nvPr/>
        </p:nvSpPr>
        <p:spPr bwMode="auto">
          <a:xfrm flipH="1" flipV="1">
            <a:off x="1143000" y="12192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1" name="Line 45"/>
          <p:cNvSpPr>
            <a:spLocks noChangeShapeType="1"/>
          </p:cNvSpPr>
          <p:nvPr/>
        </p:nvSpPr>
        <p:spPr bwMode="auto">
          <a:xfrm flipV="1">
            <a:off x="1143000" y="1219200"/>
            <a:ext cx="0" cy="4572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2" name="Line 46"/>
          <p:cNvSpPr>
            <a:spLocks noChangeShapeType="1"/>
          </p:cNvSpPr>
          <p:nvPr/>
        </p:nvSpPr>
        <p:spPr bwMode="auto">
          <a:xfrm flipH="1" flipV="1">
            <a:off x="1143000" y="16764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3" name="Line 47"/>
          <p:cNvSpPr>
            <a:spLocks noChangeShapeType="1"/>
          </p:cNvSpPr>
          <p:nvPr/>
        </p:nvSpPr>
        <p:spPr bwMode="auto">
          <a:xfrm flipV="1">
            <a:off x="1143000" y="1676400"/>
            <a:ext cx="0" cy="4572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4" name="Line 48"/>
          <p:cNvSpPr>
            <a:spLocks noChangeShapeType="1"/>
          </p:cNvSpPr>
          <p:nvPr/>
        </p:nvSpPr>
        <p:spPr bwMode="auto">
          <a:xfrm flipH="1" flipV="1">
            <a:off x="1143000" y="21336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5" name="Line 49"/>
          <p:cNvSpPr>
            <a:spLocks noChangeShapeType="1"/>
          </p:cNvSpPr>
          <p:nvPr/>
        </p:nvSpPr>
        <p:spPr bwMode="auto">
          <a:xfrm flipV="1">
            <a:off x="1143000" y="2133600"/>
            <a:ext cx="0" cy="4572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6" name="Line 50"/>
          <p:cNvSpPr>
            <a:spLocks noChangeShapeType="1"/>
          </p:cNvSpPr>
          <p:nvPr/>
        </p:nvSpPr>
        <p:spPr bwMode="auto">
          <a:xfrm flipH="1" flipV="1">
            <a:off x="1143000" y="25908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7" name="Line 51"/>
          <p:cNvSpPr>
            <a:spLocks noChangeShapeType="1"/>
          </p:cNvSpPr>
          <p:nvPr/>
        </p:nvSpPr>
        <p:spPr bwMode="auto">
          <a:xfrm flipV="1">
            <a:off x="1143000" y="2590800"/>
            <a:ext cx="0" cy="4572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8" name="Line 52"/>
          <p:cNvSpPr>
            <a:spLocks noChangeShapeType="1"/>
          </p:cNvSpPr>
          <p:nvPr/>
        </p:nvSpPr>
        <p:spPr bwMode="auto">
          <a:xfrm flipH="1" flipV="1">
            <a:off x="1143000" y="30480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49" name="Line 53"/>
          <p:cNvSpPr>
            <a:spLocks noChangeShapeType="1"/>
          </p:cNvSpPr>
          <p:nvPr/>
        </p:nvSpPr>
        <p:spPr bwMode="auto">
          <a:xfrm flipV="1">
            <a:off x="1143000" y="3048000"/>
            <a:ext cx="0" cy="4572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0" name="Line 54"/>
          <p:cNvSpPr>
            <a:spLocks noChangeShapeType="1"/>
          </p:cNvSpPr>
          <p:nvPr/>
        </p:nvSpPr>
        <p:spPr bwMode="auto">
          <a:xfrm flipH="1" flipV="1">
            <a:off x="1143000" y="35052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1" name="Line 55"/>
          <p:cNvSpPr>
            <a:spLocks noChangeShapeType="1"/>
          </p:cNvSpPr>
          <p:nvPr/>
        </p:nvSpPr>
        <p:spPr bwMode="auto">
          <a:xfrm flipV="1">
            <a:off x="1143000" y="3505200"/>
            <a:ext cx="0" cy="4572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2" name="Line 56"/>
          <p:cNvSpPr>
            <a:spLocks noChangeShapeType="1"/>
          </p:cNvSpPr>
          <p:nvPr/>
        </p:nvSpPr>
        <p:spPr bwMode="auto">
          <a:xfrm flipH="1" flipV="1">
            <a:off x="1143000" y="39624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3" name="Line 57"/>
          <p:cNvSpPr>
            <a:spLocks noChangeShapeType="1"/>
          </p:cNvSpPr>
          <p:nvPr/>
        </p:nvSpPr>
        <p:spPr bwMode="auto">
          <a:xfrm flipV="1">
            <a:off x="2339975" y="4149725"/>
            <a:ext cx="0" cy="3048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4" name="Line 58"/>
          <p:cNvSpPr>
            <a:spLocks noChangeShapeType="1"/>
          </p:cNvSpPr>
          <p:nvPr/>
        </p:nvSpPr>
        <p:spPr bwMode="auto">
          <a:xfrm flipH="1" flipV="1">
            <a:off x="2362200" y="44196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5" name="Line 59"/>
          <p:cNvSpPr>
            <a:spLocks noChangeShapeType="1"/>
          </p:cNvSpPr>
          <p:nvPr/>
        </p:nvSpPr>
        <p:spPr bwMode="auto">
          <a:xfrm flipV="1">
            <a:off x="2339975" y="4437063"/>
            <a:ext cx="0" cy="4572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6" name="Line 60"/>
          <p:cNvSpPr>
            <a:spLocks noChangeShapeType="1"/>
          </p:cNvSpPr>
          <p:nvPr/>
        </p:nvSpPr>
        <p:spPr bwMode="auto">
          <a:xfrm flipH="1" flipV="1">
            <a:off x="2362200" y="48768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7" name="Line 61"/>
          <p:cNvSpPr>
            <a:spLocks noChangeShapeType="1"/>
          </p:cNvSpPr>
          <p:nvPr/>
        </p:nvSpPr>
        <p:spPr bwMode="auto">
          <a:xfrm flipV="1">
            <a:off x="2339975" y="4868863"/>
            <a:ext cx="0" cy="45720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58" name="Line 62"/>
          <p:cNvSpPr>
            <a:spLocks noChangeShapeType="1"/>
          </p:cNvSpPr>
          <p:nvPr/>
        </p:nvSpPr>
        <p:spPr bwMode="auto">
          <a:xfrm flipH="1" flipV="1">
            <a:off x="2362200" y="533400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60" name="Line 64"/>
          <p:cNvSpPr>
            <a:spLocks noChangeShapeType="1"/>
          </p:cNvSpPr>
          <p:nvPr/>
        </p:nvSpPr>
        <p:spPr bwMode="auto">
          <a:xfrm flipH="1" flipV="1">
            <a:off x="2339975" y="5949950"/>
            <a:ext cx="381000" cy="0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0" name="Text Box 79">
            <a:hlinkClick r:id="rId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5052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14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4131" name="Text Box 80">
            <a:hlinkClick r:id="rId3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2766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13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4132" name="Text Box 81">
            <a:hlinkClick r:id="rId4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0480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12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4133" name="Text Box 82">
            <a:hlinkClick r:id="rId5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8194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11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4134" name="Text Box 83">
            <a:hlinkClick r:id="rId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5908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10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4135" name="Text Box 84">
            <a:hlinkClick r:id="rId6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4384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9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4136" name="Text Box 85">
            <a:hlinkClick r:id="rId7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2860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8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4137" name="Text Box 86">
            <a:hlinkClick r:id="rId8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1336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7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4138" name="Text Box 87">
            <a:hlinkClick r:id="rId9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2192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25" name="Text Box 88">
            <a:hlinkClick r:id="rId10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3716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2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26" name="Text Box 89">
            <a:hlinkClick r:id="rId11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5240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3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27" name="Text Box 90">
            <a:hlinkClick r:id="rId1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6764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 b="1">
                <a:solidFill>
                  <a:srgbClr val="FFCCFF"/>
                </a:solidFill>
                <a:latin typeface="Arial" charset="0"/>
              </a:rPr>
              <a:t>4</a:t>
            </a:r>
            <a:endParaRPr lang="ru-RU" sz="800" b="1">
              <a:solidFill>
                <a:srgbClr val="FFCCFF"/>
              </a:solidFill>
              <a:latin typeface="Arial" charset="0"/>
            </a:endParaRPr>
          </a:p>
        </p:txBody>
      </p:sp>
      <p:sp>
        <p:nvSpPr>
          <p:cNvPr id="28" name="Text Box 91">
            <a:hlinkClick r:id="rId13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8288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5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29" name="Text Box 92">
            <a:hlinkClick r:id="rId14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9812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6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grpSp>
        <p:nvGrpSpPr>
          <p:cNvPr id="14" name="Group 94"/>
          <p:cNvGrpSpPr>
            <a:grpSpLocks/>
          </p:cNvGrpSpPr>
          <p:nvPr/>
        </p:nvGrpSpPr>
        <p:grpSpPr bwMode="auto">
          <a:xfrm>
            <a:off x="2743200" y="5638800"/>
            <a:ext cx="5068888" cy="669925"/>
            <a:chOff x="1728" y="3552"/>
            <a:chExt cx="3193" cy="422"/>
          </a:xfrm>
        </p:grpSpPr>
        <p:sp>
          <p:nvSpPr>
            <p:cNvPr id="30" name="AutoShape 18"/>
            <p:cNvSpPr>
              <a:spLocks noChangeArrowheads="1"/>
            </p:cNvSpPr>
            <p:nvPr/>
          </p:nvSpPr>
          <p:spPr bwMode="auto">
            <a:xfrm>
              <a:off x="1728" y="3552"/>
              <a:ext cx="3193" cy="422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Text Box 14"/>
            <p:cNvSpPr txBox="1">
              <a:spLocks noChangeArrowheads="1"/>
            </p:cNvSpPr>
            <p:nvPr/>
          </p:nvSpPr>
          <p:spPr bwMode="auto">
            <a:xfrm>
              <a:off x="1791" y="3566"/>
              <a:ext cx="313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4 этап.</a:t>
              </a:r>
              <a:r>
                <a:rPr lang="en-US" sz="1400" b="1">
                  <a:solidFill>
                    <a:srgbClr val="000099"/>
                  </a:solidFill>
                  <a:latin typeface="Arial" charset="0"/>
                </a:rPr>
                <a:t> </a:t>
              </a: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Рефлексия деятельности. Контроль и оценка</a:t>
              </a:r>
            </a:p>
          </p:txBody>
        </p:sp>
        <p:sp>
          <p:nvSpPr>
            <p:cNvPr id="4128" name="Text Box 93"/>
            <p:cNvSpPr txBox="1">
              <a:spLocks noChangeArrowheads="1"/>
            </p:cNvSpPr>
            <p:nvPr/>
          </p:nvSpPr>
          <p:spPr bwMode="auto">
            <a:xfrm>
              <a:off x="2200" y="3748"/>
              <a:ext cx="272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1400" b="1">
                  <a:solidFill>
                    <a:srgbClr val="000099"/>
                  </a:solidFill>
                  <a:latin typeface="Arial" charset="0"/>
                </a:rPr>
                <a:t>результатов</a:t>
              </a:r>
            </a:p>
          </p:txBody>
        </p:sp>
      </p:grpSp>
      <p:sp>
        <p:nvSpPr>
          <p:cNvPr id="4191" name="Line 95"/>
          <p:cNvSpPr>
            <a:spLocks noChangeShapeType="1"/>
          </p:cNvSpPr>
          <p:nvPr/>
        </p:nvSpPr>
        <p:spPr bwMode="auto">
          <a:xfrm flipV="1">
            <a:off x="2339975" y="5300663"/>
            <a:ext cx="0" cy="649287"/>
          </a:xfrm>
          <a:prstGeom prst="line">
            <a:avLst/>
          </a:prstGeom>
          <a:noFill/>
          <a:ln w="57150">
            <a:pattFill prst="lgCheck">
              <a:fgClr>
                <a:srgbClr val="FFFFFF"/>
              </a:fgClr>
              <a:bgClr>
                <a:srgbClr val="CC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922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7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81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8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106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117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12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135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142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153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16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39500"/>
                            </p:stCondLst>
                            <p:childTnLst>
                              <p:par>
                                <p:cTn id="1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171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 nodeType="afterGroup">
                            <p:stCondLst>
                              <p:cond delay="43500"/>
                            </p:stCondLst>
                            <p:childTnLst>
                              <p:par>
                                <p:cTn id="17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1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18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196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45500"/>
                            </p:stCondLst>
                            <p:childTnLst>
                              <p:par>
                                <p:cTn id="20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 nodeType="afterGroup">
                            <p:stCondLst>
                              <p:cond delay="46000"/>
                            </p:stCondLst>
                            <p:childTnLst>
                              <p:par>
                                <p:cTn id="2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9" grpId="0" animBg="1"/>
      <p:bldP spid="4140" grpId="0" animBg="1"/>
      <p:bldP spid="4141" grpId="0" animBg="1"/>
      <p:bldP spid="4142" grpId="0" animBg="1"/>
      <p:bldP spid="4143" grpId="0" animBg="1"/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4150" grpId="0" animBg="1"/>
      <p:bldP spid="4151" grpId="0" animBg="1"/>
      <p:bldP spid="4152" grpId="0" animBg="1"/>
      <p:bldP spid="4153" grpId="0" animBg="1"/>
      <p:bldP spid="4154" grpId="0" animBg="1"/>
      <p:bldP spid="4155" grpId="0" animBg="1"/>
      <p:bldP spid="4156" grpId="0" animBg="1"/>
      <p:bldP spid="4157" grpId="0" animBg="1"/>
      <p:bldP spid="4158" grpId="0" animBg="1"/>
      <p:bldP spid="4160" grpId="0" animBg="1"/>
      <p:bldP spid="41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792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u="sng" dirty="0" smtClean="0">
                <a:solidFill>
                  <a:srgbClr val="0070C0"/>
                </a:solidFill>
                <a:latin typeface="Arial" charset="0"/>
              </a:rPr>
              <a:t>ТК позволяет</a:t>
            </a:r>
            <a:r>
              <a:rPr lang="ru-RU" b="1" u="sng" dirty="0" smtClean="0">
                <a:solidFill>
                  <a:schemeClr val="bg1"/>
                </a:solidFill>
                <a:latin typeface="Arial" charset="0"/>
              </a:rPr>
              <a:t>:</a:t>
            </a:r>
            <a:endParaRPr lang="ru-RU" b="1" u="sng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219200" y="1447800"/>
            <a:ext cx="7162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>
                <a:solidFill>
                  <a:srgbClr val="FFFF99"/>
                </a:solidFill>
                <a:latin typeface="Symbol" pitchFamily="18" charset="2"/>
                <a:cs typeface="Arial" charset="0"/>
              </a:rPr>
              <a:t>·</a:t>
            </a:r>
            <a:r>
              <a:rPr lang="ru-RU" sz="2000" dirty="0">
                <a:solidFill>
                  <a:srgbClr val="FFFF99"/>
                </a:solidFill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выстроить 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  <a:cs typeface="Arial" charset="0"/>
              </a:rPr>
              <a:t>алгоритм работы по теме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219200" y="4038600"/>
            <a:ext cx="7162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>
                <a:solidFill>
                  <a:srgbClr val="FFFF99"/>
                </a:solidFill>
                <a:latin typeface="Symbol" pitchFamily="18" charset="2"/>
                <a:cs typeface="Arial" charset="0"/>
              </a:rPr>
              <a:t>·</a:t>
            </a:r>
            <a:r>
              <a:rPr lang="ru-RU" sz="2000" b="1" dirty="0">
                <a:solidFill>
                  <a:srgbClr val="FFFF99"/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установить преемственность в изучении учебного содержания</a:t>
            </a:r>
            <a:endParaRPr lang="ru-RU" sz="20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19200" y="3276600"/>
            <a:ext cx="7162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>
                <a:solidFill>
                  <a:srgbClr val="FFFF99"/>
                </a:solidFill>
                <a:latin typeface="Symbol" pitchFamily="18" charset="2"/>
                <a:cs typeface="Arial" charset="0"/>
              </a:rPr>
              <a:t>·</a:t>
            </a:r>
            <a:r>
              <a:rPr lang="ru-RU" sz="2000" dirty="0">
                <a:solidFill>
                  <a:srgbClr val="FFFF99"/>
                </a:solidFill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увидеть воспитательные возможности темы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219200" y="5105400"/>
            <a:ext cx="7162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 dirty="0">
                <a:solidFill>
                  <a:srgbClr val="FFFF99"/>
                </a:solidFill>
                <a:latin typeface="Symbol" pitchFamily="18" charset="2"/>
                <a:cs typeface="Arial" charset="0"/>
              </a:rPr>
              <a:t>·</a:t>
            </a:r>
            <a:r>
              <a:rPr lang="ru-RU" sz="2000" b="1" dirty="0">
                <a:solidFill>
                  <a:srgbClr val="FFFF99"/>
                </a:solidFill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  <a:cs typeface="Arial" charset="0"/>
              </a:rPr>
              <a:t>реализовать </a:t>
            </a:r>
            <a:r>
              <a:rPr lang="ru-RU" sz="2000" b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межпредметные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  <a:cs typeface="Arial" charset="0"/>
              </a:rPr>
              <a:t> связи</a:t>
            </a:r>
            <a:endParaRPr lang="ru-RU" sz="2000" b="1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219200" y="2209800"/>
            <a:ext cx="7162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>
                <a:solidFill>
                  <a:srgbClr val="FFFF99"/>
                </a:solidFill>
                <a:latin typeface="Symbol" pitchFamily="18" charset="2"/>
                <a:cs typeface="Arial" charset="0"/>
              </a:rPr>
              <a:t>·</a:t>
            </a:r>
            <a:r>
              <a:rPr lang="ru-RU" sz="2000" dirty="0">
                <a:solidFill>
                  <a:srgbClr val="FFFF99"/>
                </a:solidFill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определить виды УУД, которые формируются на изучаемом материале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6152" name="Text Box 31">
            <a:hlinkClick r:id="rId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5052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14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53" name="Text Box 32">
            <a:hlinkClick r:id="rId3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2766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13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54" name="Text Box 33">
            <a:hlinkClick r:id="rId4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0480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12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55" name="Text Box 34">
            <a:hlinkClick r:id="rId5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8194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11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56" name="Text Box 35">
            <a:hlinkClick r:id="rId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590800" y="6637338"/>
            <a:ext cx="228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10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57" name="Text Box 36">
            <a:hlinkClick r:id="rId6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4384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9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58" name="Text Box 37">
            <a:hlinkClick r:id="rId7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2860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8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59" name="Text Box 38">
            <a:hlinkClick r:id="rId8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1336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7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60" name="Text Box 39">
            <a:hlinkClick r:id="rId9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2192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1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61" name="Text Box 40">
            <a:hlinkClick r:id="rId10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3716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2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62" name="Text Box 41">
            <a:hlinkClick r:id="rId11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5240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3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63" name="Text Box 42">
            <a:hlinkClick r:id="rId1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6764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4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64" name="Text Box 43">
            <a:hlinkClick r:id="rId13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8288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>
                <a:solidFill>
                  <a:srgbClr val="99FFCC"/>
                </a:solidFill>
                <a:latin typeface="Arial" charset="0"/>
              </a:rPr>
              <a:t>5</a:t>
            </a:r>
            <a:endParaRPr lang="ru-RU" sz="800">
              <a:solidFill>
                <a:srgbClr val="99FFCC"/>
              </a:solidFill>
              <a:latin typeface="Arial" charset="0"/>
            </a:endParaRPr>
          </a:p>
        </p:txBody>
      </p:sp>
      <p:sp>
        <p:nvSpPr>
          <p:cNvPr id="6165" name="Text Box 44">
            <a:hlinkClick r:id="rId14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1981200" y="6637338"/>
            <a:ext cx="152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" r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800" b="1">
                <a:solidFill>
                  <a:srgbClr val="FFCCFF"/>
                </a:solidFill>
                <a:latin typeface="Arial" charset="0"/>
              </a:rPr>
              <a:t>6</a:t>
            </a:r>
            <a:endParaRPr lang="ru-RU" sz="800" b="1">
              <a:solidFill>
                <a:srgbClr val="FFCC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0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9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utoUpdateAnimBg="0"/>
      <p:bldP spid="3078" grpId="0" autoUpdateAnimBg="0"/>
      <p:bldP spid="3082" grpId="0" autoUpdateAnimBg="0"/>
      <p:bldP spid="3083" grpId="0" autoUpdateAnimBg="0"/>
      <p:bldP spid="3084" grpId="0" autoUpdateAnimBg="0"/>
      <p:bldP spid="308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64704"/>
            <a:ext cx="705678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Технологические карты разработаны на основе </a:t>
            </a:r>
            <a:endParaRPr lang="ru-RU" b="1" dirty="0" smtClean="0"/>
          </a:p>
          <a:p>
            <a:r>
              <a:rPr lang="ru-RU" sz="2800" b="1" dirty="0" smtClean="0"/>
              <a:t>технологии </a:t>
            </a:r>
            <a:r>
              <a:rPr lang="ru-RU" sz="2800" b="1" dirty="0"/>
              <a:t>развития информационно-интеллектуальной </a:t>
            </a:r>
            <a:r>
              <a:rPr lang="ru-RU" sz="2800" b="1" dirty="0" smtClean="0"/>
              <a:t>компетентности </a:t>
            </a:r>
          </a:p>
          <a:p>
            <a:endParaRPr lang="ru-RU" b="1" dirty="0"/>
          </a:p>
          <a:p>
            <a:r>
              <a:rPr lang="ru-RU" sz="2800" dirty="0" smtClean="0"/>
              <a:t>которая </a:t>
            </a:r>
            <a:r>
              <a:rPr lang="ru-RU" sz="2800" dirty="0"/>
              <a:t>раскрывает </a:t>
            </a:r>
            <a:r>
              <a:rPr lang="ru-RU" sz="2800" dirty="0" err="1"/>
              <a:t>общедидактические</a:t>
            </a:r>
            <a:r>
              <a:rPr lang="ru-RU" sz="2800" dirty="0"/>
              <a:t> принципы и алгоритмы организации учебного процесса, обеспечивающие условия для освоения учебной информации и формирования личностных, метапредметных и предметных умений школьников, соответствующих требованиям ФГОС второго поколения к результатам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9050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365</Words>
  <Application>Microsoft Office PowerPoint</Application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Технологическая карта урока</vt:lpstr>
      <vt:lpstr>Технологическая карта урока</vt:lpstr>
      <vt:lpstr>Системно-деятельностный Личностно-ориентированный подходы</vt:lpstr>
      <vt:lpstr>Структура технологический карты (с точки зрения компонентов урока)</vt:lpstr>
      <vt:lpstr>Структура технологической карты (с точки зрения содержания)</vt:lpstr>
      <vt:lpstr>Технологическая карта урока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Технологическая карта урока,  реализующего формирование УУД Предмет____________________________________________________________ Класс_______________________________________________________________ Автор УМК__________________________________________________________ Тема урока___________________________________________________________ Тип урока____________________________________________________________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Технологическая карта урока</dc:title>
  <dc:creator>Пользователь</dc:creator>
  <cp:lastModifiedBy>0</cp:lastModifiedBy>
  <cp:revision>5</cp:revision>
  <dcterms:created xsi:type="dcterms:W3CDTF">2013-03-13T09:57:27Z</dcterms:created>
  <dcterms:modified xsi:type="dcterms:W3CDTF">2013-07-06T12:20:01Z</dcterms:modified>
</cp:coreProperties>
</file>