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FF00"/>
    <a:srgbClr val="FFFF00"/>
    <a:srgbClr val="FF6600"/>
    <a:srgbClr val="FFFF66"/>
    <a:srgbClr val="A50021"/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2000"/>
            <a:lum/>
          </a:blip>
          <a:srcRect/>
          <a:stretch>
            <a:fillRect l="2000" t="1000" r="41000" b="5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gif"/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ru.depositphotos.com/search/clipart-%D0%B4%D0%BE%D1%80%D0%BE%D0%B6%D0%BD%D1%8B%D0%B5-%D0%B7%D0%BD%D0%B0%D0%BA%D0%B8.html" TargetMode="External"/><Relationship Id="rId2" Type="http://schemas.openxmlformats.org/officeDocument/2006/relationships/hyperlink" Target="http://auto.mail.ru/info/pdd.html?id=26&amp;part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9" y="642920"/>
            <a:ext cx="6700831" cy="1541463"/>
          </a:xfr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Дорожная    безопасность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3" y="3429000"/>
            <a:ext cx="6986615" cy="307183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1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33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6 класс</a:t>
            </a:r>
          </a:p>
          <a:p>
            <a:pPr lvl="7" algn="l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8"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Североуральск</a:t>
            </a:r>
          </a:p>
          <a:p>
            <a:pPr lvl="8"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МБОУ СОШ№11</a:t>
            </a: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lvl="8"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Варенникова </a:t>
            </a:r>
          </a:p>
          <a:p>
            <a:pPr lvl="8" algn="l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Галина Владимировна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24" y="214290"/>
            <a:ext cx="9201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ОБЖ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51367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5" y="571480"/>
            <a:ext cx="3729051" cy="303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857356" y="1214425"/>
            <a:ext cx="3964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Дорожные работы</a:t>
            </a:r>
            <a:endParaRPr lang="ru-RU" sz="3600" b="1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6" y="3071810"/>
            <a:ext cx="3925057" cy="31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14814" y="4786325"/>
            <a:ext cx="3433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Прочие опасности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Запрещающие знаки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142987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13" name="Овал 12">
            <a:hlinkClick r:id="rId2" action="ppaction://hlinksldjump"/>
          </p:cNvPr>
          <p:cNvSpPr/>
          <p:nvPr/>
        </p:nvSpPr>
        <p:spPr>
          <a:xfrm>
            <a:off x="3428992" y="3000373"/>
            <a:ext cx="2857520" cy="2914664"/>
          </a:xfrm>
          <a:prstGeom prst="ellipse">
            <a:avLst/>
          </a:prstGeom>
          <a:solidFill>
            <a:schemeClr val="bg1"/>
          </a:solidFill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allAtOnce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5555" y="642918"/>
            <a:ext cx="364186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00232" y="2428871"/>
            <a:ext cx="31270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Въезд запрещён</a:t>
            </a:r>
            <a:endParaRPr lang="ru-RU" sz="3200" b="1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00" y="3500441"/>
            <a:ext cx="3611449" cy="2876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57620" y="5143515"/>
            <a:ext cx="4145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cs typeface="Estrangelo Edessa" pitchFamily="66" charset="0"/>
              </a:rPr>
              <a:t>Движение запрещено</a:t>
            </a:r>
            <a:endParaRPr lang="ru-RU" sz="3200" b="1" dirty="0">
              <a:cs typeface="Estrangelo Edess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4" y="714357"/>
            <a:ext cx="3505215" cy="315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928663" y="2643185"/>
            <a:ext cx="50006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Движение на велосипедах запрещено</a:t>
            </a:r>
            <a:endParaRPr lang="ru-RU" sz="2800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571878"/>
            <a:ext cx="3643339" cy="3086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00436" y="4714884"/>
            <a:ext cx="54766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Движение пешеходов запрещено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14944" y="410168"/>
            <a:ext cx="3548077" cy="3090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143110" y="2214554"/>
            <a:ext cx="3366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Поворот направо </a:t>
            </a:r>
          </a:p>
          <a:p>
            <a:pPr algn="ctr"/>
            <a:r>
              <a:rPr lang="ru-RU" sz="3200" b="1" dirty="0" smtClean="0"/>
              <a:t>запрещён</a:t>
            </a:r>
            <a:endParaRPr lang="ru-RU" sz="3200" b="1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721" y="3429002"/>
            <a:ext cx="3698651" cy="298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714744" y="4929198"/>
            <a:ext cx="54204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Ограничение максимальной </a:t>
            </a:r>
          </a:p>
          <a:p>
            <a:pPr algn="ctr"/>
            <a:r>
              <a:rPr lang="ru-RU" sz="3200" b="1" dirty="0" smtClean="0"/>
              <a:t>скорости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869" y="1571612"/>
            <a:ext cx="4088455" cy="3427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42" y="3071810"/>
            <a:ext cx="364535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Подача звукового </a:t>
            </a:r>
          </a:p>
          <a:p>
            <a:pPr algn="ctr"/>
            <a:r>
              <a:rPr lang="ru-RU" sz="3200" b="1" dirty="0" smtClean="0"/>
              <a:t>сигнала запрещена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31" y="285729"/>
            <a:ext cx="7329511" cy="91759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Предписывающие знаки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3357553" y="3357562"/>
            <a:ext cx="2500331" cy="24860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5" y="714357"/>
            <a:ext cx="3423060" cy="297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857356" y="2571747"/>
            <a:ext cx="37483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Круговое движение</a:t>
            </a:r>
            <a:endParaRPr lang="ru-RU" sz="3200" b="1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3551051"/>
            <a:ext cx="3643339" cy="2935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071938" y="5286391"/>
            <a:ext cx="4432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Велосипедная дорожка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3" y="3357565"/>
            <a:ext cx="3786183" cy="3181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00499" y="5500705"/>
            <a:ext cx="4117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Пешеходная дорожка</a:t>
            </a:r>
            <a:endParaRPr lang="ru-RU" sz="3200" b="1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9" y="276451"/>
            <a:ext cx="3324239" cy="29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357426" y="2500309"/>
            <a:ext cx="3308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Движение прямо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50" y="305174"/>
            <a:ext cx="2895609" cy="3495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9" y="2357430"/>
            <a:ext cx="4295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Место остановки автобуса</a:t>
            </a:r>
            <a:endParaRPr lang="ru-RU" sz="2800" b="1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7" y="3093494"/>
            <a:ext cx="2786083" cy="347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071802" y="5214950"/>
            <a:ext cx="49378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Место стоянки легковых такси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1214422"/>
            <a:ext cx="8443915" cy="48688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base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600" b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Расскажи про </a:t>
            </a:r>
            <a:r>
              <a:rPr lang="ru-RU" sz="6600" b="1" i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ПДД</a:t>
            </a:r>
            <a:r>
              <a:rPr lang="ru-RU" sz="6600" b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–</a:t>
            </a:r>
            <a:br>
              <a:rPr lang="ru-RU" sz="6600" b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6600" b="1" spc="50" dirty="0" smtClean="0">
                <a:ln w="11430">
                  <a:solidFill>
                    <a:srgbClr val="FFFF00"/>
                  </a:solidFill>
                </a:ln>
                <a:solidFill>
                  <a:srgbClr val="0033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Это очень плохо?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14290"/>
            <a:ext cx="3125293" cy="289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9" y="3494850"/>
            <a:ext cx="3286148" cy="309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714612" y="3000375"/>
            <a:ext cx="4117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Пешеходный переход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14058" y="500042"/>
            <a:ext cx="2782289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43306" y="2500309"/>
            <a:ext cx="22942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Жилая зона</a:t>
            </a:r>
            <a:endParaRPr lang="ru-RU" sz="3200" b="1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00" y="2595366"/>
            <a:ext cx="2857521" cy="3986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214676" y="5072077"/>
            <a:ext cx="3590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Конец жилой зоны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9" y="285730"/>
            <a:ext cx="3214711" cy="3062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142976" y="2643182"/>
            <a:ext cx="48158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Подземный пешеходный </a:t>
            </a:r>
          </a:p>
          <a:p>
            <a:pPr algn="ctr"/>
            <a:r>
              <a:rPr lang="ru-RU" sz="3200" b="1" dirty="0" smtClean="0"/>
              <a:t>переход</a:t>
            </a:r>
            <a:endParaRPr lang="ru-RU" sz="3200" b="1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6" y="3571876"/>
            <a:ext cx="3125825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14348" y="4714884"/>
            <a:ext cx="44765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Наземный пешеходный</a:t>
            </a:r>
          </a:p>
          <a:p>
            <a:pPr algn="ctr"/>
            <a:r>
              <a:rPr lang="ru-RU" sz="3200" b="1" dirty="0" smtClean="0"/>
              <a:t> переход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543824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Знаки сервиса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14682" y="1357301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3786183" y="3571878"/>
            <a:ext cx="1714512" cy="2286016"/>
          </a:xfrm>
          <a:prstGeom prst="rect">
            <a:avLst/>
          </a:prstGeom>
          <a:solidFill>
            <a:srgbClr val="00B0F0"/>
          </a:solidFill>
          <a:effectLst>
            <a:outerShdw blurRad="76200" dist="139700" dir="17640000" sx="108000" sy="108000" kx="-1200000" algn="bl" rotWithShape="0">
              <a:srgbClr val="92D050">
                <a:alpha val="20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solidFill>
                  <a:srgbClr val="FF0000"/>
                </a:solidFill>
              </a:rPr>
              <a:t>?</a:t>
            </a:r>
            <a:endParaRPr lang="ru-RU" sz="1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09" y="2627713"/>
            <a:ext cx="2786083" cy="381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6" y="142854"/>
            <a:ext cx="2681301" cy="3767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28992" y="5000639"/>
            <a:ext cx="46297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Пункт первой медицинской </a:t>
            </a:r>
          </a:p>
          <a:p>
            <a:pPr algn="ctr"/>
            <a:r>
              <a:rPr lang="ru-RU" sz="2800" b="1" dirty="0" smtClean="0"/>
              <a:t>помощи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500566" y="2428868"/>
            <a:ext cx="17125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Больница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3" y="214290"/>
            <a:ext cx="2924191" cy="402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2803593"/>
            <a:ext cx="2714644" cy="3760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000364" y="5072074"/>
            <a:ext cx="2474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Питьевая вода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571868" y="2643182"/>
            <a:ext cx="2460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Пункт питания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6980" y="214289"/>
            <a:ext cx="2656053" cy="350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3" y="2674295"/>
            <a:ext cx="2714644" cy="392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43437" y="2643182"/>
            <a:ext cx="1531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Кемпинг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071805" y="4714884"/>
            <a:ext cx="57902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Пост </a:t>
            </a:r>
            <a:r>
              <a:rPr lang="ru-RU" sz="2800" b="1" dirty="0" err="1" smtClean="0"/>
              <a:t>дорожно</a:t>
            </a:r>
            <a:r>
              <a:rPr lang="ru-RU" sz="2800" b="1" dirty="0" smtClean="0"/>
              <a:t> - патрульной службы</a:t>
            </a:r>
            <a:endParaRPr lang="ru-RU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Дорожная разметка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1_2_1.gif"/>
          <p:cNvPicPr>
            <a:picLocks noGrp="1" noChangeAspect="1"/>
          </p:cNvPicPr>
          <p:nvPr>
            <p:ph idx="1"/>
          </p:nvPr>
        </p:nvPicPr>
        <p:blipFill>
          <a:blip r:embed="rId2">
            <a:lum bright="-30000"/>
          </a:blip>
          <a:stretch>
            <a:fillRect/>
          </a:stretch>
        </p:blipFill>
        <p:spPr>
          <a:xfrm>
            <a:off x="642911" y="2714622"/>
            <a:ext cx="2857520" cy="1000132"/>
          </a:xfrm>
          <a:ln w="38100">
            <a:solidFill>
              <a:srgbClr val="0070C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3214682" y="1357302"/>
            <a:ext cx="3184047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7" name="Рисунок 6" descr="1_2_2.gif"/>
          <p:cNvPicPr>
            <a:picLocks noChangeAspect="1"/>
          </p:cNvPicPr>
          <p:nvPr/>
        </p:nvPicPr>
        <p:blipFill>
          <a:blip r:embed="rId3">
            <a:lum bright="-30000"/>
          </a:blip>
          <a:stretch>
            <a:fillRect/>
          </a:stretch>
        </p:blipFill>
        <p:spPr>
          <a:xfrm>
            <a:off x="642912" y="4143382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Рисунок 7" descr="1_3.gif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642912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786183" y="2714623"/>
            <a:ext cx="4857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Сплошная линия разделяет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транспортные потоки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противоположных направлений.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7" y="5429269"/>
            <a:ext cx="519552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 Пунктирная линия разделяет транспортные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потоки противоположных направлений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на дорогах.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04043" y="4071946"/>
            <a:ext cx="523996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разделяет транспортные потоки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противоположных направлений на дорогах,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имеющих четыре полосы движения и более.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_11.gif"/>
          <p:cNvPicPr>
            <a:picLocks noGrp="1" noChangeAspect="1"/>
          </p:cNvPicPr>
          <p:nvPr>
            <p:ph idx="1"/>
          </p:nvPr>
        </p:nvPicPr>
        <p:blipFill>
          <a:blip r:embed="rId2">
            <a:lum bright="-30000"/>
          </a:blip>
          <a:stretch>
            <a:fillRect/>
          </a:stretch>
        </p:blipFill>
        <p:spPr>
          <a:xfrm>
            <a:off x="642912" y="2571745"/>
            <a:ext cx="2809013" cy="928694"/>
          </a:xfrm>
          <a:ln w="38100">
            <a:solidFill>
              <a:srgbClr val="0070C0"/>
            </a:solidFill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2928925" y="285731"/>
            <a:ext cx="3543296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6" name="Рисунок 5" descr="1_12.gif"/>
          <p:cNvPicPr>
            <a:picLocks noChangeAspect="1"/>
          </p:cNvPicPr>
          <p:nvPr/>
        </p:nvPicPr>
        <p:blipFill>
          <a:blip r:embed="rId3">
            <a:lum bright="-30000"/>
          </a:blip>
          <a:stretch>
            <a:fillRect/>
          </a:stretch>
        </p:blipFill>
        <p:spPr>
          <a:xfrm>
            <a:off x="571472" y="4000504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1_14_1.gif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500036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668723" y="3857632"/>
            <a:ext cx="54752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Разметка разделяет транспортные потоки </a:t>
            </a:r>
          </a:p>
          <a:p>
            <a:r>
              <a:rPr lang="ru-RU" sz="2000" b="1" dirty="0" smtClean="0"/>
              <a:t>противоположных или попутных направлений </a:t>
            </a:r>
          </a:p>
          <a:p>
            <a:r>
              <a:rPr lang="ru-RU" sz="2000" b="1" dirty="0" smtClean="0"/>
              <a:t>на участках дорог, где перестроение </a:t>
            </a:r>
          </a:p>
          <a:p>
            <a:r>
              <a:rPr lang="ru-RU" sz="2000" b="1" dirty="0" smtClean="0"/>
              <a:t>разрешено только из одной полосы.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714744" y="2428868"/>
            <a:ext cx="42234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 (</a:t>
            </a:r>
            <a:r>
              <a:rPr lang="ru-RU" sz="2000" b="1" dirty="0" err="1" smtClean="0"/>
              <a:t>стоп-линия</a:t>
            </a:r>
            <a:r>
              <a:rPr lang="ru-RU" sz="2000" b="1" dirty="0" smtClean="0"/>
              <a:t>) – указывает место,</a:t>
            </a:r>
          </a:p>
          <a:p>
            <a:r>
              <a:rPr lang="ru-RU" sz="2000" b="1" dirty="0" smtClean="0"/>
              <a:t> где водитель должен остановиться.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0431" y="5715016"/>
            <a:ext cx="5280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("зебра") – обозначает пешеходный переход.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1_15.gif"/>
          <p:cNvPicPr>
            <a:picLocks noGrp="1" noChangeAspect="1"/>
          </p:cNvPicPr>
          <p:nvPr>
            <p:ph idx="1"/>
          </p:nvPr>
        </p:nvPicPr>
        <p:blipFill>
          <a:blip r:embed="rId2">
            <a:lum bright="-30000"/>
          </a:blip>
          <a:stretch>
            <a:fillRect/>
          </a:stretch>
        </p:blipFill>
        <p:spPr>
          <a:xfrm>
            <a:off x="571472" y="2928934"/>
            <a:ext cx="2809013" cy="928694"/>
          </a:xfrm>
          <a:ln w="38100">
            <a:solidFill>
              <a:srgbClr val="0070C0"/>
            </a:solidFill>
          </a:ln>
        </p:spPr>
      </p:pic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3286119" y="357169"/>
            <a:ext cx="332898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00"/>
                </a:solidFill>
              </a:rPr>
              <a:t>Да или Нет</a:t>
            </a:r>
            <a:endParaRPr lang="ru-RU" sz="3600" b="1" dirty="0">
              <a:solidFill>
                <a:srgbClr val="003300"/>
              </a:solidFill>
            </a:endParaRPr>
          </a:p>
        </p:txBody>
      </p:sp>
      <p:pic>
        <p:nvPicPr>
          <p:cNvPr id="6" name="Рисунок 5" descr="1_16_1.gif"/>
          <p:cNvPicPr>
            <a:picLocks noChangeAspect="1"/>
          </p:cNvPicPr>
          <p:nvPr/>
        </p:nvPicPr>
        <p:blipFill>
          <a:blip r:embed="rId3">
            <a:lum bright="-30000"/>
          </a:blip>
          <a:stretch>
            <a:fillRect/>
          </a:stretch>
        </p:blipFill>
        <p:spPr>
          <a:xfrm>
            <a:off x="571472" y="4214818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 descr="1_25.gif"/>
          <p:cNvPicPr>
            <a:picLocks noChangeAspect="1"/>
          </p:cNvPicPr>
          <p:nvPr/>
        </p:nvPicPr>
        <p:blipFill>
          <a:blip r:embed="rId4">
            <a:lum bright="-30000"/>
          </a:blip>
          <a:stretch>
            <a:fillRect/>
          </a:stretch>
        </p:blipFill>
        <p:spPr>
          <a:xfrm>
            <a:off x="571472" y="5429266"/>
            <a:ext cx="2809013" cy="928694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71868" y="2928934"/>
            <a:ext cx="5431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место, где велосипедная 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дорожка пересекает проезжую часть.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71" y="4143385"/>
            <a:ext cx="53962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направляющие островки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в местах разделения или слияния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транспортных потоков.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5643578"/>
            <a:ext cx="42598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Разметка обозначает искусственную</a:t>
            </a:r>
          </a:p>
          <a:p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неровность на проезжей части.</a:t>
            </a:r>
            <a:endParaRPr lang="ru-RU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3" y="285730"/>
            <a:ext cx="7686700" cy="868346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Estrangelo Edessa" pitchFamily="66" charset="0"/>
              </a:rPr>
              <a:t>Мозговой штурм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Estrangelo Edess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85917" y="1142985"/>
            <a:ext cx="5929355" cy="100013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3300"/>
                </a:solidFill>
              </a:rPr>
              <a:t>Перечислите классификацию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3300"/>
                </a:solidFill>
              </a:rPr>
              <a:t>дорожных знаков.</a:t>
            </a:r>
            <a:endParaRPr lang="ru-RU" sz="2800" b="1" dirty="0">
              <a:solidFill>
                <a:srgbClr val="00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5" y="3214686"/>
            <a:ext cx="428719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Предупреждающие знаки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00035" y="5072074"/>
            <a:ext cx="3486852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Запрещающие знаки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786315" y="3357562"/>
            <a:ext cx="4065280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Предписывающие знаки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643442" y="4929198"/>
            <a:ext cx="4084773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800" b="1" dirty="0" smtClean="0"/>
              <a:t>Информационные знаки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43112" y="6072208"/>
            <a:ext cx="2500329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Знаки сервиса</a:t>
            </a:r>
            <a:endParaRPr lang="ru-RU" sz="2800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00235" y="2357433"/>
            <a:ext cx="928695" cy="832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21" y="3929068"/>
            <a:ext cx="928695" cy="91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3" y="5500705"/>
            <a:ext cx="737435" cy="108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9458" y="2285995"/>
            <a:ext cx="1023935" cy="1023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3" y="3929068"/>
            <a:ext cx="928695" cy="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2000"/>
            <a:lum/>
          </a:blip>
          <a:srcRect/>
          <a:stretch>
            <a:fillRect l="2000" t="1000" r="34000" b="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2786058"/>
            <a:ext cx="62865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</a:rPr>
              <a:t>Молодцы!</a:t>
            </a:r>
            <a:endParaRPr lang="ru-RU" sz="60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9254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to="1.5" calcmode="lin" valueType="num">
                                      <p:cBhvr override="childStyl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uild="allAtOnce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74638"/>
            <a:ext cx="711519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Использованные источники</a:t>
            </a:r>
            <a:endParaRPr lang="ru-RU" b="1" dirty="0">
              <a:solidFill>
                <a:srgbClr val="00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>
                <a:solidFill>
                  <a:srgbClr val="0070C0"/>
                </a:solidFill>
                <a:hlinkClick r:id="rId2"/>
              </a:rPr>
              <a:t>http://</a:t>
            </a:r>
            <a:r>
              <a:rPr lang="en-US" sz="2800" u="sng" dirty="0" smtClean="0">
                <a:solidFill>
                  <a:srgbClr val="0070C0"/>
                </a:solidFill>
                <a:hlinkClick r:id="rId2"/>
              </a:rPr>
              <a:t>auto.mail.ru/info/pdd.html?id=26&amp;part=1</a:t>
            </a:r>
            <a:endParaRPr lang="ru-RU" sz="2800" u="sng" dirty="0" smtClean="0">
              <a:solidFill>
                <a:srgbClr val="0070C0"/>
              </a:solidFill>
            </a:endParaRPr>
          </a:p>
          <a:p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http://ru.depositphotos.com/search/clipart-%D0%B4%D0%BE%D1%80%D0%BE%D0%B6%D0%BD%D1%8B%D0%B5-%</a:t>
            </a:r>
            <a:r>
              <a:rPr lang="en-US" sz="2800" u="sng" dirty="0" smtClean="0">
                <a:solidFill>
                  <a:srgbClr val="0070C0"/>
                </a:solidFill>
                <a:hlinkClick r:id="rId3"/>
              </a:rPr>
              <a:t>D0%B7%D0%BD%D0%B0%D0%BA%D0%B8.html#st=30</a:t>
            </a:r>
            <a:endParaRPr lang="ru-RU" sz="2800" u="sng" dirty="0" smtClean="0">
              <a:solidFill>
                <a:srgbClr val="0070C0"/>
              </a:solidFill>
            </a:endParaRPr>
          </a:p>
          <a:p>
            <a:r>
              <a:rPr lang="en-US" sz="2800" u="sng" dirty="0" smtClean="0">
                <a:solidFill>
                  <a:srgbClr val="0070C0"/>
                </a:solidFill>
              </a:rPr>
              <a:t>http://www.twirpx.com/file/90604/</a:t>
            </a:r>
            <a:endParaRPr lang="ru-RU" sz="2800" u="sng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85730"/>
            <a:ext cx="7586659" cy="114300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Предупреждающие знаки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8" y="1000111"/>
            <a:ext cx="317452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3300"/>
                </a:solidFill>
              </a:rPr>
              <a:t>Назовите знак.</a:t>
            </a:r>
            <a:endParaRPr lang="ru-RU" sz="3600" b="1" dirty="0">
              <a:solidFill>
                <a:srgbClr val="003300"/>
              </a:solidFill>
            </a:endParaRPr>
          </a:p>
        </p:txBody>
      </p:sp>
      <p:sp>
        <p:nvSpPr>
          <p:cNvPr id="13" name="Равнобедренный треугольник 12">
            <a:hlinkClick r:id="rId2" action="ppaction://hlinksldjump"/>
          </p:cNvPr>
          <p:cNvSpPr/>
          <p:nvPr/>
        </p:nvSpPr>
        <p:spPr>
          <a:xfrm>
            <a:off x="3000367" y="2857496"/>
            <a:ext cx="3786215" cy="2786082"/>
          </a:xfrm>
          <a:prstGeom prst="triangl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3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14809" y="3000372"/>
            <a:ext cx="1367682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9900" b="1" dirty="0" smtClean="0">
                <a:solidFill>
                  <a:srgbClr val="FF0000"/>
                </a:solidFill>
              </a:rPr>
              <a:t>?</a:t>
            </a:r>
            <a:endParaRPr lang="ru-RU" sz="199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714"/>
          <a:stretch>
            <a:fillRect/>
          </a:stretch>
        </p:blipFill>
        <p:spPr bwMode="auto">
          <a:xfrm>
            <a:off x="357159" y="1282592"/>
            <a:ext cx="4429156" cy="3732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43307" y="1643050"/>
            <a:ext cx="4857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Железнодорожный переезд со шлагбаумом</a:t>
            </a:r>
            <a:endParaRPr lang="ru-RU" sz="3200" b="1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93" y="2984664"/>
            <a:ext cx="3831655" cy="3430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0033" y="4929198"/>
            <a:ext cx="47863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Железнодорожный переезд без шлагбаума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571615"/>
            <a:ext cx="4146861" cy="32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00429" y="2071681"/>
            <a:ext cx="53579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Светофорное регулирование</a:t>
            </a:r>
            <a:endParaRPr lang="ru-RU" sz="32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7" y="2928936"/>
            <a:ext cx="3786215" cy="346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785919" y="5143515"/>
            <a:ext cx="3358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Опасный поворот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4" y="1643051"/>
            <a:ext cx="3869249" cy="3328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714749" y="2143119"/>
            <a:ext cx="42402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Выезд на набережную</a:t>
            </a:r>
            <a:endParaRPr lang="ru-RU" sz="32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8995" y="3214686"/>
            <a:ext cx="4079223" cy="339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428865" y="5429267"/>
            <a:ext cx="24827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Крутой спуск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6" y="544743"/>
            <a:ext cx="3938477" cy="33224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000237" y="1714491"/>
            <a:ext cx="3349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Скользкая дорога</a:t>
            </a:r>
            <a:endParaRPr lang="ru-RU" sz="3200" b="1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3" y="3214687"/>
            <a:ext cx="3963972" cy="32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43376" y="5286391"/>
            <a:ext cx="2836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Выброс гравия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5" y="642921"/>
            <a:ext cx="3890979" cy="3470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785917" y="1142987"/>
            <a:ext cx="41177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Пешеходный переход</a:t>
            </a:r>
            <a:endParaRPr lang="ru-RU" sz="3200" b="1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9" y="2928934"/>
            <a:ext cx="4126391" cy="350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786318" y="5000639"/>
            <a:ext cx="10530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Дети</a:t>
            </a:r>
            <a:endParaRPr lang="ru-RU" sz="3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4553</TotalTime>
  <Words>261</Words>
  <PresentationFormat>Экран (4:3)</PresentationFormat>
  <Paragraphs>103</Paragraphs>
  <Slides>31</Slides>
  <Notes>0</Notes>
  <HiddenSlides>19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Дорожная    безопасность</vt:lpstr>
      <vt:lpstr> Расскажи про ПДД – Это очень плохо? </vt:lpstr>
      <vt:lpstr>Мозговой штурм</vt:lpstr>
      <vt:lpstr>Предупреждающие знаки </vt:lpstr>
      <vt:lpstr>Слайд 5</vt:lpstr>
      <vt:lpstr>Слайд 6</vt:lpstr>
      <vt:lpstr>Слайд 7</vt:lpstr>
      <vt:lpstr>Слайд 8</vt:lpstr>
      <vt:lpstr>Слайд 9</vt:lpstr>
      <vt:lpstr>Слайд 10</vt:lpstr>
      <vt:lpstr>Запрещающие знаки </vt:lpstr>
      <vt:lpstr>Слайд 12</vt:lpstr>
      <vt:lpstr>Слайд 13</vt:lpstr>
      <vt:lpstr>Слайд 14</vt:lpstr>
      <vt:lpstr>Слайд 15</vt:lpstr>
      <vt:lpstr>Предписывающие знаки</vt:lpstr>
      <vt:lpstr>Слайд 17</vt:lpstr>
      <vt:lpstr>Слайд 18</vt:lpstr>
      <vt:lpstr>Слайд 19</vt:lpstr>
      <vt:lpstr>Слайд 20</vt:lpstr>
      <vt:lpstr>Слайд 21</vt:lpstr>
      <vt:lpstr>Слайд 22</vt:lpstr>
      <vt:lpstr>Знаки сервиса</vt:lpstr>
      <vt:lpstr>Слайд 24</vt:lpstr>
      <vt:lpstr>Слайд 25</vt:lpstr>
      <vt:lpstr>Слайд 26</vt:lpstr>
      <vt:lpstr>Дорожная разметка</vt:lpstr>
      <vt:lpstr>Да или Нет</vt:lpstr>
      <vt:lpstr>Да или Нет</vt:lpstr>
      <vt:lpstr>Слайд 30</vt:lpstr>
      <vt:lpstr>Использованные источники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USER</cp:lastModifiedBy>
  <cp:revision>177</cp:revision>
  <dcterms:created xsi:type="dcterms:W3CDTF">2012-11-01T05:00:37Z</dcterms:created>
  <dcterms:modified xsi:type="dcterms:W3CDTF">2012-11-16T12:50:38Z</dcterms:modified>
</cp:coreProperties>
</file>