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4" r:id="rId9"/>
    <p:sldId id="265" r:id="rId10"/>
    <p:sldId id="266" r:id="rId11"/>
    <p:sldId id="267" r:id="rId12"/>
    <p:sldId id="268" r:id="rId1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19" autoAdjust="0"/>
    <p:restoredTop sz="94728" autoAdjust="0"/>
  </p:normalViewPr>
  <p:slideViewPr>
    <p:cSldViewPr>
      <p:cViewPr varScale="1">
        <p:scale>
          <a:sx n="70" d="100"/>
          <a:sy n="70" d="100"/>
        </p:scale>
        <p:origin x="-51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C08279-7DB7-4E17-B6BB-45E43E6922D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ECFD30-DF56-43CD-A586-BAFA0651B86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56ECC1-946E-4C96-B608-276CC71CE23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897488-A2BD-48E6-A4BC-4BD848A8A8E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EE31E9-88A0-4DC9-99E9-0158A0D5A50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1CD86E-0C78-44BC-AC0A-5DD218EE2A7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4D7BC3-413C-4F2B-A783-B2D18262581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30C88D-B303-4BAE-A0DB-223D46A8E81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5B0B8B-A392-4B67-BD5E-EFF7B639E1C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50071E-C567-441E-9038-55BA08366F3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одним вырезанным скругленным углом 4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Прямоугольный треугольник 5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Полилиния 6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n-lt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n-lt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9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EA2066-CDC6-4C5D-831C-1D4BDFDD7E9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n-lt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n-lt"/>
            </a:endParaRPr>
          </a:p>
        </p:txBody>
      </p:sp>
      <p:sp>
        <p:nvSpPr>
          <p:cNvPr id="1028" name="Заголовок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9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fld id="{2370F3C0-4F79-42B1-9827-3FA7805698F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1033" name="Группа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1" r:id="rId1"/>
    <p:sldLayoutId id="2147483712" r:id="rId2"/>
    <p:sldLayoutId id="2147483713" r:id="rId3"/>
    <p:sldLayoutId id="2147483714" r:id="rId4"/>
    <p:sldLayoutId id="2147483715" r:id="rId5"/>
    <p:sldLayoutId id="2147483716" r:id="rId6"/>
    <p:sldLayoutId id="2147483717" r:id="rId7"/>
    <p:sldLayoutId id="2147483718" r:id="rId8"/>
    <p:sldLayoutId id="2147483721" r:id="rId9"/>
    <p:sldLayoutId id="2147483719" r:id="rId10"/>
    <p:sldLayoutId id="2147483720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5" name="Группа 22"/>
          <p:cNvGrpSpPr>
            <a:grpSpLocks/>
          </p:cNvGrpSpPr>
          <p:nvPr/>
        </p:nvGrpSpPr>
        <p:grpSpPr bwMode="auto">
          <a:xfrm>
            <a:off x="214313" y="6286500"/>
            <a:ext cx="6019800" cy="457200"/>
            <a:chOff x="179388" y="6237288"/>
            <a:chExt cx="6019800" cy="457200"/>
          </a:xfrm>
        </p:grpSpPr>
        <p:sp>
          <p:nvSpPr>
            <p:cNvPr id="3076" name="Rectangle 28"/>
            <p:cNvSpPr>
              <a:spLocks noChangeArrowheads="1"/>
            </p:cNvSpPr>
            <p:nvPr/>
          </p:nvSpPr>
          <p:spPr bwMode="auto">
            <a:xfrm>
              <a:off x="179388" y="6237288"/>
              <a:ext cx="601980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b"/>
            <a:lstStyle/>
            <a:p>
              <a:r>
                <a:rPr lang="ru-RU" sz="1400">
                  <a:solidFill>
                    <a:srgbClr val="808080"/>
                  </a:solidFill>
                  <a:latin typeface="Tahoma" pitchFamily="34" charset="0"/>
                </a:rPr>
                <a:t>Мозаика по дереву – декоративное искусство</a:t>
              </a:r>
              <a:endParaRPr lang="en-US" sz="1400">
                <a:solidFill>
                  <a:srgbClr val="808080"/>
                </a:solidFill>
                <a:latin typeface="Tahoma" pitchFamily="34" charset="0"/>
              </a:endParaRPr>
            </a:p>
          </p:txBody>
        </p:sp>
        <p:sp>
          <p:nvSpPr>
            <p:cNvPr id="25" name="Rectangle 29"/>
            <p:cNvSpPr>
              <a:spLocks noChangeArrowheads="1"/>
            </p:cNvSpPr>
            <p:nvPr/>
          </p:nvSpPr>
          <p:spPr bwMode="gray">
            <a:xfrm>
              <a:off x="250825" y="6308726"/>
              <a:ext cx="2881313" cy="71437"/>
            </a:xfrm>
            <a:prstGeom prst="rect">
              <a:avLst/>
            </a:prstGeom>
            <a:solidFill>
              <a:schemeClr val="bg2">
                <a:lumMod val="7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defRPr/>
              </a:pPr>
              <a:endParaRPr kumimoji="1" lang="ru-RU" sz="2400">
                <a:solidFill>
                  <a:srgbClr val="000000"/>
                </a:solidFill>
                <a:latin typeface="Tahoma" pitchFamily="34" charset="0"/>
              </a:endParaRPr>
            </a:p>
          </p:txBody>
        </p:sp>
      </p:grpSp>
      <p:sp>
        <p:nvSpPr>
          <p:cNvPr id="3079" name="Rectangle 7"/>
          <p:cNvSpPr>
            <a:spLocks noChangeArrowheads="1"/>
          </p:cNvSpPr>
          <p:nvPr/>
        </p:nvSpPr>
        <p:spPr bwMode="auto">
          <a:xfrm>
            <a:off x="611188" y="1844675"/>
            <a:ext cx="7915275" cy="143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4400" b="1">
                <a:latin typeface="Times New Roman" pitchFamily="18" charset="0"/>
              </a:rPr>
              <a:t>Мозаика по дереву – </a:t>
            </a:r>
          </a:p>
          <a:p>
            <a:pPr algn="ctr"/>
            <a:r>
              <a:rPr lang="ru-RU" sz="4400" b="1">
                <a:latin typeface="Times New Roman" pitchFamily="18" charset="0"/>
              </a:rPr>
              <a:t>декоративное искусство</a:t>
            </a:r>
          </a:p>
        </p:txBody>
      </p:sp>
      <p:sp>
        <p:nvSpPr>
          <p:cNvPr id="3080" name="Rectangle 8"/>
          <p:cNvSpPr>
            <a:spLocks noChangeArrowheads="1"/>
          </p:cNvSpPr>
          <p:nvPr/>
        </p:nvSpPr>
        <p:spPr bwMode="auto">
          <a:xfrm>
            <a:off x="2268538" y="5661025"/>
            <a:ext cx="68754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400" b="1">
                <a:latin typeface="Times New Roman" pitchFamily="18" charset="0"/>
              </a:rPr>
              <a:t>Учитель: Гайворонский Денис Владимирович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9" name="Rectangle 11"/>
          <p:cNvSpPr>
            <a:spLocks noChangeArrowheads="1"/>
          </p:cNvSpPr>
          <p:nvPr/>
        </p:nvSpPr>
        <p:spPr bwMode="auto">
          <a:xfrm>
            <a:off x="5435600" y="908050"/>
            <a:ext cx="3025775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3200" b="1">
                <a:latin typeface="Monotype Corsiva" pitchFamily="66" charset="0"/>
              </a:rPr>
              <a:t>Маркетр</a:t>
            </a:r>
            <a:r>
              <a:rPr lang="vi-VN" sz="3200" b="1">
                <a:latin typeface="Monotype Corsiva" pitchFamily="66" charset="0"/>
              </a:rPr>
              <a:t>и́</a:t>
            </a:r>
            <a:endParaRPr lang="ru-RU" sz="3200" b="1">
              <a:latin typeface="Monotype Corsiva" pitchFamily="66" charset="0"/>
            </a:endParaRPr>
          </a:p>
        </p:txBody>
      </p:sp>
      <p:grpSp>
        <p:nvGrpSpPr>
          <p:cNvPr id="12290" name="Группа 8"/>
          <p:cNvGrpSpPr>
            <a:grpSpLocks/>
          </p:cNvGrpSpPr>
          <p:nvPr/>
        </p:nvGrpSpPr>
        <p:grpSpPr bwMode="auto">
          <a:xfrm>
            <a:off x="214313" y="6286500"/>
            <a:ext cx="6019800" cy="457200"/>
            <a:chOff x="179388" y="6237288"/>
            <a:chExt cx="6019800" cy="457200"/>
          </a:xfrm>
        </p:grpSpPr>
        <p:sp>
          <p:nvSpPr>
            <p:cNvPr id="12294" name="Rectangle 28"/>
            <p:cNvSpPr>
              <a:spLocks noChangeArrowheads="1"/>
            </p:cNvSpPr>
            <p:nvPr/>
          </p:nvSpPr>
          <p:spPr bwMode="auto">
            <a:xfrm>
              <a:off x="179388" y="6237288"/>
              <a:ext cx="601980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b"/>
            <a:lstStyle/>
            <a:p>
              <a:r>
                <a:rPr lang="ru-RU" sz="1400">
                  <a:solidFill>
                    <a:srgbClr val="808080"/>
                  </a:solidFill>
                  <a:latin typeface="Tahoma" pitchFamily="34" charset="0"/>
                </a:rPr>
                <a:t>Мозаика по дереву – декоративное искусство</a:t>
              </a:r>
              <a:endParaRPr lang="en-US" sz="1400">
                <a:solidFill>
                  <a:srgbClr val="808080"/>
                </a:solidFill>
                <a:latin typeface="Tahoma" pitchFamily="34" charset="0"/>
              </a:endParaRPr>
            </a:p>
          </p:txBody>
        </p:sp>
        <p:sp>
          <p:nvSpPr>
            <p:cNvPr id="11" name="Rectangle 29"/>
            <p:cNvSpPr>
              <a:spLocks noChangeArrowheads="1"/>
            </p:cNvSpPr>
            <p:nvPr/>
          </p:nvSpPr>
          <p:spPr bwMode="gray">
            <a:xfrm>
              <a:off x="250825" y="6308726"/>
              <a:ext cx="2881313" cy="71437"/>
            </a:xfrm>
            <a:prstGeom prst="rect">
              <a:avLst/>
            </a:prstGeom>
            <a:solidFill>
              <a:schemeClr val="bg2">
                <a:lumMod val="7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defRPr/>
              </a:pPr>
              <a:endParaRPr kumimoji="1" lang="ru-RU" sz="2400">
                <a:solidFill>
                  <a:srgbClr val="000000"/>
                </a:solidFill>
                <a:latin typeface="Tahoma" pitchFamily="34" charset="0"/>
              </a:endParaRPr>
            </a:p>
          </p:txBody>
        </p:sp>
      </p:grpSp>
      <p:pic>
        <p:nvPicPr>
          <p:cNvPr id="12292" name="Picture 6" descr="C:\Documents and Settings\Денис\Рабочий стол\Откр урок\Рис. для откр. урока\Интарсия\Intarsien$20Pitti-Tschibi-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rot="387413">
            <a:off x="3876498" y="3051421"/>
            <a:ext cx="4909888" cy="31604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3" name="Picture 7" descr="C:\Documents and Settings\Денис\Рабочий стол\Откр урок\Рис. для откр. урока\Маркетри\Intarsien$20Adler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-282828">
            <a:off x="698500" y="1417638"/>
            <a:ext cx="3327400" cy="3238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>
            <a:spLocks noChangeArrowheads="1"/>
          </p:cNvSpPr>
          <p:nvPr/>
        </p:nvSpPr>
        <p:spPr bwMode="auto">
          <a:xfrm>
            <a:off x="5292725" y="908050"/>
            <a:ext cx="3168650" cy="28035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3200" b="1">
                <a:latin typeface="Monotype Corsiva" pitchFamily="66" charset="0"/>
              </a:rPr>
              <a:t>-Маркетр</a:t>
            </a:r>
            <a:r>
              <a:rPr lang="vi-VN" sz="3200" b="1">
                <a:latin typeface="Monotype Corsiva" pitchFamily="66" charset="0"/>
              </a:rPr>
              <a:t>и́</a:t>
            </a:r>
            <a:endParaRPr lang="ru-RU" sz="3200" b="1">
              <a:latin typeface="Monotype Corsiva" pitchFamily="66" charset="0"/>
            </a:endParaRPr>
          </a:p>
          <a:p>
            <a:r>
              <a:rPr lang="ru-RU" sz="3200" b="1">
                <a:latin typeface="Monotype Corsiva" pitchFamily="66" charset="0"/>
              </a:rPr>
              <a:t>-</a:t>
            </a:r>
            <a:r>
              <a:rPr lang="vi-VN" sz="3200" b="1">
                <a:latin typeface="Monotype Corsiva" pitchFamily="66" charset="0"/>
              </a:rPr>
              <a:t>Инкруста́ция</a:t>
            </a:r>
            <a:endParaRPr lang="ru-RU" sz="3200" b="1">
              <a:latin typeface="Monotype Corsiva" pitchFamily="66" charset="0"/>
            </a:endParaRPr>
          </a:p>
          <a:p>
            <a:r>
              <a:rPr lang="ru-RU" sz="3200" b="1">
                <a:latin typeface="Monotype Corsiva" pitchFamily="66" charset="0"/>
              </a:rPr>
              <a:t>-</a:t>
            </a:r>
            <a:r>
              <a:rPr lang="vi-VN" sz="3200" b="1">
                <a:latin typeface="Monotype Corsiva" pitchFamily="66" charset="0"/>
              </a:rPr>
              <a:t>Инта́р</a:t>
            </a:r>
            <a:r>
              <a:rPr lang="en-US" sz="3200" b="1">
                <a:latin typeface="Monotype Corsiva" pitchFamily="66" charset="0"/>
              </a:rPr>
              <a:t>c</a:t>
            </a:r>
            <a:r>
              <a:rPr lang="vi-VN" sz="3200" b="1">
                <a:latin typeface="Monotype Corsiva" pitchFamily="66" charset="0"/>
              </a:rPr>
              <a:t>ия</a:t>
            </a:r>
            <a:endParaRPr lang="ru-RU" sz="3200" b="1">
              <a:latin typeface="Monotype Corsiva" pitchFamily="66" charset="0"/>
            </a:endParaRPr>
          </a:p>
          <a:p>
            <a:r>
              <a:rPr lang="ru-RU" sz="3200" b="1">
                <a:latin typeface="Monotype Corsiva" pitchFamily="66" charset="0"/>
              </a:rPr>
              <a:t>-Паркетр</a:t>
            </a:r>
            <a:r>
              <a:rPr lang="vi-VN" sz="3200" b="1">
                <a:latin typeface="Monotype Corsiva" pitchFamily="66" charset="0"/>
              </a:rPr>
              <a:t>и́</a:t>
            </a:r>
            <a:endParaRPr lang="ru-RU" sz="3200" b="1">
              <a:latin typeface="Monotype Corsiva" pitchFamily="66" charset="0"/>
            </a:endParaRPr>
          </a:p>
          <a:p>
            <a:endParaRPr lang="ru-RU" sz="3200" b="1">
              <a:latin typeface="Monotype Corsiva" pitchFamily="66" charset="0"/>
            </a:endParaRPr>
          </a:p>
          <a:p>
            <a:endParaRPr lang="ru-RU" b="1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22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9" grpId="0"/>
      <p:bldP spid="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23" name="Rectangle 11"/>
          <p:cNvSpPr>
            <a:spLocks noChangeArrowheads="1"/>
          </p:cNvSpPr>
          <p:nvPr/>
        </p:nvSpPr>
        <p:spPr bwMode="auto">
          <a:xfrm>
            <a:off x="3924300" y="2420938"/>
            <a:ext cx="1747838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3200" b="1">
                <a:latin typeface="Monotype Corsiva" pitchFamily="66" charset="0"/>
              </a:rPr>
              <a:t>Паркетр</a:t>
            </a:r>
            <a:r>
              <a:rPr lang="vi-VN" sz="3200" b="1">
                <a:latin typeface="Monotype Corsiva" pitchFamily="66" charset="0"/>
              </a:rPr>
              <a:t>и́</a:t>
            </a:r>
            <a:endParaRPr lang="ru-RU" sz="3200" b="1">
              <a:latin typeface="Monotype Corsiva" pitchFamily="66" charset="0"/>
            </a:endParaRPr>
          </a:p>
        </p:txBody>
      </p:sp>
      <p:grpSp>
        <p:nvGrpSpPr>
          <p:cNvPr id="13314" name="Группа 8"/>
          <p:cNvGrpSpPr>
            <a:grpSpLocks/>
          </p:cNvGrpSpPr>
          <p:nvPr/>
        </p:nvGrpSpPr>
        <p:grpSpPr bwMode="auto">
          <a:xfrm>
            <a:off x="214313" y="6286500"/>
            <a:ext cx="6019800" cy="457200"/>
            <a:chOff x="179388" y="6237288"/>
            <a:chExt cx="6019800" cy="457200"/>
          </a:xfrm>
        </p:grpSpPr>
        <p:sp>
          <p:nvSpPr>
            <p:cNvPr id="13319" name="Rectangle 28"/>
            <p:cNvSpPr>
              <a:spLocks noChangeArrowheads="1"/>
            </p:cNvSpPr>
            <p:nvPr/>
          </p:nvSpPr>
          <p:spPr bwMode="auto">
            <a:xfrm>
              <a:off x="179388" y="6237288"/>
              <a:ext cx="601980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b"/>
            <a:lstStyle/>
            <a:p>
              <a:r>
                <a:rPr lang="ru-RU" sz="1400">
                  <a:solidFill>
                    <a:srgbClr val="808080"/>
                  </a:solidFill>
                  <a:latin typeface="Tahoma" pitchFamily="34" charset="0"/>
                </a:rPr>
                <a:t>Мозаика по дереву – декоративное искусство</a:t>
              </a:r>
              <a:endParaRPr lang="en-US" sz="1400">
                <a:solidFill>
                  <a:srgbClr val="808080"/>
                </a:solidFill>
                <a:latin typeface="Tahoma" pitchFamily="34" charset="0"/>
              </a:endParaRPr>
            </a:p>
          </p:txBody>
        </p:sp>
        <p:sp>
          <p:nvSpPr>
            <p:cNvPr id="11" name="Rectangle 29"/>
            <p:cNvSpPr>
              <a:spLocks noChangeArrowheads="1"/>
            </p:cNvSpPr>
            <p:nvPr/>
          </p:nvSpPr>
          <p:spPr bwMode="gray">
            <a:xfrm>
              <a:off x="250825" y="6308726"/>
              <a:ext cx="2881313" cy="71437"/>
            </a:xfrm>
            <a:prstGeom prst="rect">
              <a:avLst/>
            </a:prstGeom>
            <a:solidFill>
              <a:schemeClr val="bg2">
                <a:lumMod val="7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defRPr/>
              </a:pPr>
              <a:endParaRPr kumimoji="1" lang="ru-RU" sz="2400">
                <a:solidFill>
                  <a:srgbClr val="000000"/>
                </a:solidFill>
                <a:latin typeface="Tahoma" pitchFamily="34" charset="0"/>
              </a:endParaRPr>
            </a:p>
          </p:txBody>
        </p:sp>
      </p:grpSp>
      <p:pic>
        <p:nvPicPr>
          <p:cNvPr id="8" name="Picture 9" descr="Безымянный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rot="21055072">
            <a:off x="2892519" y="3678682"/>
            <a:ext cx="3363771" cy="25212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Picture 7" descr="Безымянный3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3" cstate="email"/>
          <a:srcRect/>
          <a:stretch>
            <a:fillRect/>
          </a:stretch>
        </p:blipFill>
        <p:spPr>
          <a:xfrm rot="621480">
            <a:off x="5779086" y="2837977"/>
            <a:ext cx="3165717" cy="2447757"/>
          </a:xfrm>
          <a:effectLst>
            <a:softEdge rad="112500"/>
          </a:effectLst>
        </p:spPr>
      </p:pic>
      <p:pic>
        <p:nvPicPr>
          <p:cNvPr id="10" name="Picture 5" descr="1163472562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4" cstate="email"/>
          <a:stretch>
            <a:fillRect/>
          </a:stretch>
        </p:blipFill>
        <p:spPr>
          <a:xfrm>
            <a:off x="337322" y="2002879"/>
            <a:ext cx="3584759" cy="2511770"/>
          </a:xfrm>
        </p:spPr>
      </p:pic>
      <p:sp>
        <p:nvSpPr>
          <p:cNvPr id="7" name="Прямоугольник 6"/>
          <p:cNvSpPr>
            <a:spLocks noChangeArrowheads="1"/>
          </p:cNvSpPr>
          <p:nvPr/>
        </p:nvSpPr>
        <p:spPr bwMode="auto">
          <a:xfrm>
            <a:off x="3779838" y="981075"/>
            <a:ext cx="2952750" cy="28035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3200" b="1">
                <a:latin typeface="Monotype Corsiva" pitchFamily="66" charset="0"/>
              </a:rPr>
              <a:t>-</a:t>
            </a:r>
            <a:r>
              <a:rPr lang="vi-VN" sz="3200" b="1">
                <a:latin typeface="Monotype Corsiva" pitchFamily="66" charset="0"/>
              </a:rPr>
              <a:t>Инкруста́ция</a:t>
            </a:r>
            <a:endParaRPr lang="ru-RU" sz="3200" b="1">
              <a:latin typeface="Monotype Corsiva" pitchFamily="66" charset="0"/>
            </a:endParaRPr>
          </a:p>
          <a:p>
            <a:r>
              <a:rPr lang="ru-RU" sz="3200" b="1">
                <a:latin typeface="Monotype Corsiva" pitchFamily="66" charset="0"/>
              </a:rPr>
              <a:t>-</a:t>
            </a:r>
            <a:r>
              <a:rPr lang="vi-VN" sz="3200" b="1">
                <a:latin typeface="Monotype Corsiva" pitchFamily="66" charset="0"/>
              </a:rPr>
              <a:t>Инта́р</a:t>
            </a:r>
            <a:r>
              <a:rPr lang="en-US" sz="3200" b="1">
                <a:latin typeface="Monotype Corsiva" pitchFamily="66" charset="0"/>
              </a:rPr>
              <a:t>c</a:t>
            </a:r>
            <a:r>
              <a:rPr lang="vi-VN" sz="3200" b="1">
                <a:latin typeface="Monotype Corsiva" pitchFamily="66" charset="0"/>
              </a:rPr>
              <a:t>ия</a:t>
            </a:r>
            <a:endParaRPr lang="ru-RU" sz="3200" b="1">
              <a:latin typeface="Monotype Corsiva" pitchFamily="66" charset="0"/>
            </a:endParaRPr>
          </a:p>
          <a:p>
            <a:r>
              <a:rPr lang="ru-RU" sz="3200" b="1">
                <a:latin typeface="Monotype Corsiva" pitchFamily="66" charset="0"/>
              </a:rPr>
              <a:t>-Маркетр</a:t>
            </a:r>
            <a:r>
              <a:rPr lang="vi-VN" sz="3200" b="1">
                <a:latin typeface="Monotype Corsiva" pitchFamily="66" charset="0"/>
              </a:rPr>
              <a:t>и́</a:t>
            </a:r>
            <a:endParaRPr lang="ru-RU" sz="3200" b="1">
              <a:latin typeface="Monotype Corsiva" pitchFamily="66" charset="0"/>
            </a:endParaRPr>
          </a:p>
          <a:p>
            <a:r>
              <a:rPr lang="ru-RU" sz="3200" b="1">
                <a:latin typeface="Monotype Corsiva" pitchFamily="66" charset="0"/>
              </a:rPr>
              <a:t>-Паркетр</a:t>
            </a:r>
            <a:r>
              <a:rPr lang="vi-VN" sz="3200" b="1">
                <a:latin typeface="Monotype Corsiva" pitchFamily="66" charset="0"/>
              </a:rPr>
              <a:t>и́</a:t>
            </a:r>
            <a:endParaRPr lang="ru-RU" sz="3200" b="1">
              <a:latin typeface="Monotype Corsiva" pitchFamily="66" charset="0"/>
            </a:endParaRPr>
          </a:p>
          <a:p>
            <a:endParaRPr lang="ru-RU" sz="3200" b="1">
              <a:latin typeface="Monotype Corsiva" pitchFamily="66" charset="0"/>
            </a:endParaRPr>
          </a:p>
          <a:p>
            <a:endParaRPr lang="ru-RU" b="1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33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23" grpId="0"/>
      <p:bldP spid="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357188" y="2143125"/>
            <a:ext cx="8229600" cy="1428750"/>
          </a:xfrm>
        </p:spPr>
        <p:txBody>
          <a:bodyPr/>
          <a:lstStyle/>
          <a:p>
            <a:pPr marL="271463" indent="714375" algn="just" eaLnBrk="1" hangingPunct="1"/>
            <a:r>
              <a:rPr lang="ru-RU" sz="4400" b="1" smtClean="0">
                <a:solidFill>
                  <a:schemeClr val="tx1"/>
                </a:solidFill>
                <a:latin typeface="Monotype Corsiva" pitchFamily="66" charset="0"/>
              </a:rPr>
              <a:t>Мозаика</a:t>
            </a:r>
            <a:r>
              <a:rPr lang="ru-RU" sz="4400" smtClean="0">
                <a:solidFill>
                  <a:schemeClr val="tx1"/>
                </a:solidFill>
                <a:latin typeface="Monotype Corsiva" pitchFamily="66" charset="0"/>
              </a:rPr>
              <a:t> </a:t>
            </a:r>
            <a:r>
              <a:rPr lang="ru-RU" sz="4000" smtClean="0">
                <a:solidFill>
                  <a:schemeClr val="tx1"/>
                </a:solidFill>
                <a:latin typeface="Monotype Corsiva" pitchFamily="66" charset="0"/>
              </a:rPr>
              <a:t>– </a:t>
            </a:r>
            <a:r>
              <a:rPr lang="ru-RU" sz="3800" i="1" smtClean="0">
                <a:solidFill>
                  <a:schemeClr val="tx1"/>
                </a:solidFill>
                <a:latin typeface="Monotype Corsiva" pitchFamily="66" charset="0"/>
              </a:rPr>
              <a:t>изображение, рисунок или узор, выполненный из однородных  или различных по материалу частиц (камня, стекла, керамики, древесины, слоновой кости, перламутра, металла и т.д.)</a:t>
            </a:r>
          </a:p>
        </p:txBody>
      </p:sp>
      <p:grpSp>
        <p:nvGrpSpPr>
          <p:cNvPr id="4099" name="Группа 5"/>
          <p:cNvGrpSpPr>
            <a:grpSpLocks/>
          </p:cNvGrpSpPr>
          <p:nvPr/>
        </p:nvGrpSpPr>
        <p:grpSpPr bwMode="auto">
          <a:xfrm>
            <a:off x="214313" y="6286500"/>
            <a:ext cx="6019800" cy="457200"/>
            <a:chOff x="179388" y="6237288"/>
            <a:chExt cx="6019800" cy="457200"/>
          </a:xfrm>
        </p:grpSpPr>
        <p:sp>
          <p:nvSpPr>
            <p:cNvPr id="4102" name="Rectangle 28"/>
            <p:cNvSpPr>
              <a:spLocks noChangeArrowheads="1"/>
            </p:cNvSpPr>
            <p:nvPr/>
          </p:nvSpPr>
          <p:spPr bwMode="auto">
            <a:xfrm>
              <a:off x="179388" y="6237288"/>
              <a:ext cx="601980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b"/>
            <a:lstStyle/>
            <a:p>
              <a:r>
                <a:rPr lang="ru-RU" sz="1400">
                  <a:solidFill>
                    <a:srgbClr val="808080"/>
                  </a:solidFill>
                  <a:latin typeface="Tahoma" pitchFamily="34" charset="0"/>
                </a:rPr>
                <a:t>Мозаика по дереву – декоративное искусство</a:t>
              </a:r>
              <a:endParaRPr lang="en-US" sz="1400">
                <a:solidFill>
                  <a:srgbClr val="808080"/>
                </a:solidFill>
                <a:latin typeface="Tahoma" pitchFamily="34" charset="0"/>
              </a:endParaRPr>
            </a:p>
          </p:txBody>
        </p:sp>
        <p:sp>
          <p:nvSpPr>
            <p:cNvPr id="8" name="Rectangle 29"/>
            <p:cNvSpPr>
              <a:spLocks noChangeArrowheads="1"/>
            </p:cNvSpPr>
            <p:nvPr/>
          </p:nvSpPr>
          <p:spPr bwMode="gray">
            <a:xfrm>
              <a:off x="250825" y="6308726"/>
              <a:ext cx="2881313" cy="71437"/>
            </a:xfrm>
            <a:prstGeom prst="rect">
              <a:avLst/>
            </a:prstGeom>
            <a:solidFill>
              <a:schemeClr val="bg2">
                <a:lumMod val="7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defRPr/>
              </a:pPr>
              <a:endParaRPr kumimoji="1" lang="ru-RU" sz="2400">
                <a:solidFill>
                  <a:srgbClr val="000000"/>
                </a:solidFill>
                <a:latin typeface="Tahoma" pitchFamily="34" charset="0"/>
              </a:endParaRPr>
            </a:p>
          </p:txBody>
        </p:sp>
      </p:grpSp>
      <p:pic>
        <p:nvPicPr>
          <p:cNvPr id="4100" name="Picture 7" descr="C:\Documents and Settings\Денис\Рабочий стол\Откр урок\Рис. для откр. урока\Инкрустация\1806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rot="342623">
            <a:off x="4395788" y="3973513"/>
            <a:ext cx="3898900" cy="2411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1" name="Picture 6" descr="C:\Documents and Settings\Денис\Рабочий стол\Откр урок\Рис. для откр. урока\Рисунки Мозаика\K4534.bmp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339632">
            <a:off x="1133475" y="3770313"/>
            <a:ext cx="3840163" cy="25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7" descr="C:\Documents and Settings\Денис\Рабочий стол\Откр урок\image110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875" y="3286125"/>
            <a:ext cx="5276850" cy="2990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5123" name="Группа 8"/>
          <p:cNvGrpSpPr>
            <a:grpSpLocks/>
          </p:cNvGrpSpPr>
          <p:nvPr/>
        </p:nvGrpSpPr>
        <p:grpSpPr bwMode="auto">
          <a:xfrm>
            <a:off x="214313" y="6286500"/>
            <a:ext cx="6019800" cy="457200"/>
            <a:chOff x="179388" y="6237288"/>
            <a:chExt cx="6019800" cy="457200"/>
          </a:xfrm>
        </p:grpSpPr>
        <p:sp>
          <p:nvSpPr>
            <p:cNvPr id="5129" name="Rectangle 28"/>
            <p:cNvSpPr>
              <a:spLocks noChangeArrowheads="1"/>
            </p:cNvSpPr>
            <p:nvPr/>
          </p:nvSpPr>
          <p:spPr bwMode="auto">
            <a:xfrm>
              <a:off x="179388" y="6237288"/>
              <a:ext cx="601980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b"/>
            <a:lstStyle/>
            <a:p>
              <a:r>
                <a:rPr lang="ru-RU" sz="1400">
                  <a:solidFill>
                    <a:srgbClr val="808080"/>
                  </a:solidFill>
                  <a:latin typeface="Tahoma" pitchFamily="34" charset="0"/>
                </a:rPr>
                <a:t>Мозаика по дереву – декоративное искусство</a:t>
              </a:r>
              <a:endParaRPr lang="en-US" sz="1400">
                <a:solidFill>
                  <a:srgbClr val="808080"/>
                </a:solidFill>
                <a:latin typeface="Tahoma" pitchFamily="34" charset="0"/>
              </a:endParaRPr>
            </a:p>
          </p:txBody>
        </p:sp>
        <p:sp>
          <p:nvSpPr>
            <p:cNvPr id="11" name="Rectangle 29"/>
            <p:cNvSpPr>
              <a:spLocks noChangeArrowheads="1"/>
            </p:cNvSpPr>
            <p:nvPr/>
          </p:nvSpPr>
          <p:spPr bwMode="gray">
            <a:xfrm>
              <a:off x="250825" y="6308726"/>
              <a:ext cx="2881313" cy="71437"/>
            </a:xfrm>
            <a:prstGeom prst="rect">
              <a:avLst/>
            </a:prstGeom>
            <a:solidFill>
              <a:schemeClr val="bg2">
                <a:lumMod val="7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defRPr/>
              </a:pPr>
              <a:endParaRPr kumimoji="1" lang="ru-RU" sz="2400">
                <a:solidFill>
                  <a:srgbClr val="000000"/>
                </a:solidFill>
                <a:latin typeface="Tahoma" pitchFamily="34" charset="0"/>
              </a:endParaRPr>
            </a:p>
          </p:txBody>
        </p:sp>
      </p:grpSp>
      <p:sp>
        <p:nvSpPr>
          <p:cNvPr id="5124" name="Rectangle 2"/>
          <p:cNvSpPr>
            <a:spLocks noGrp="1" noChangeArrowheads="1"/>
          </p:cNvSpPr>
          <p:nvPr>
            <p:ph type="title"/>
          </p:nvPr>
        </p:nvSpPr>
        <p:spPr>
          <a:xfrm>
            <a:off x="428625" y="928688"/>
            <a:ext cx="8229600" cy="1428750"/>
          </a:xfrm>
        </p:spPr>
        <p:txBody>
          <a:bodyPr/>
          <a:lstStyle/>
          <a:p>
            <a:pPr marL="271463" indent="714375" eaLnBrk="1" hangingPunct="1"/>
            <a:r>
              <a:rPr lang="ru-RU" sz="4400" b="1" smtClean="0">
                <a:latin typeface="Monotype Corsiva" pitchFamily="66" charset="0"/>
              </a:rPr>
              <a:t/>
            </a:r>
            <a:br>
              <a:rPr lang="ru-RU" sz="4400" b="1" smtClean="0">
                <a:latin typeface="Monotype Corsiva" pitchFamily="66" charset="0"/>
              </a:rPr>
            </a:br>
            <a:r>
              <a:rPr lang="ru-RU" sz="4400" b="1" smtClean="0">
                <a:solidFill>
                  <a:schemeClr val="tx1"/>
                </a:solidFill>
                <a:latin typeface="Monotype Corsiva" pitchFamily="66" charset="0"/>
              </a:rPr>
              <a:t>         </a:t>
            </a:r>
            <a:r>
              <a:rPr lang="vi-VN" sz="4400" b="1" i="1" smtClean="0">
                <a:solidFill>
                  <a:schemeClr val="tx1"/>
                </a:solidFill>
                <a:latin typeface="Monotype Corsiva" pitchFamily="66" charset="0"/>
              </a:rPr>
              <a:t>Орна́мент</a:t>
            </a:r>
            <a:r>
              <a:rPr lang="ru-RU" sz="4400" b="1" i="1" smtClean="0">
                <a:solidFill>
                  <a:schemeClr val="tx1"/>
                </a:solidFill>
                <a:latin typeface="Monotype Corsiva" pitchFamily="66" charset="0"/>
              </a:rPr>
              <a:t> </a:t>
            </a:r>
            <a:r>
              <a:rPr lang="ru-RU" sz="3800" i="1" smtClean="0">
                <a:solidFill>
                  <a:schemeClr val="tx1"/>
                </a:solidFill>
                <a:latin typeface="Monotype Corsiva" pitchFamily="66" charset="0"/>
              </a:rPr>
              <a:t>– узор, состоящий из ритмически повторяющихся элементов. </a:t>
            </a:r>
          </a:p>
        </p:txBody>
      </p:sp>
      <p:pic>
        <p:nvPicPr>
          <p:cNvPr id="5125" name="Picture 6" descr="C:\Documents and Settings\Денис\Рабочий стол\Откр урок\image111.gif"/>
          <p:cNvPicPr>
            <a:picLocks noChangeAspect="1" noChangeArrowheads="1"/>
          </p:cNvPicPr>
          <p:nvPr/>
        </p:nvPicPr>
        <p:blipFill>
          <a:blip r:embed="rId3"/>
          <a:srcRect t="3145" r="6956"/>
          <a:stretch>
            <a:fillRect/>
          </a:stretch>
        </p:blipFill>
        <p:spPr bwMode="auto">
          <a:xfrm>
            <a:off x="500063" y="2500313"/>
            <a:ext cx="4786312" cy="278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>
            <a:off x="6143625" y="4714875"/>
            <a:ext cx="785813" cy="35718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7429500" y="4714875"/>
            <a:ext cx="785813" cy="35718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6000750" y="6072188"/>
            <a:ext cx="785813" cy="21431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46" name="Группа 8"/>
          <p:cNvGrpSpPr>
            <a:grpSpLocks/>
          </p:cNvGrpSpPr>
          <p:nvPr/>
        </p:nvGrpSpPr>
        <p:grpSpPr bwMode="auto">
          <a:xfrm>
            <a:off x="214313" y="6286500"/>
            <a:ext cx="6019800" cy="457200"/>
            <a:chOff x="179388" y="6237288"/>
            <a:chExt cx="6019800" cy="457200"/>
          </a:xfrm>
        </p:grpSpPr>
        <p:sp>
          <p:nvSpPr>
            <p:cNvPr id="6151" name="Rectangle 28"/>
            <p:cNvSpPr>
              <a:spLocks noChangeArrowheads="1"/>
            </p:cNvSpPr>
            <p:nvPr/>
          </p:nvSpPr>
          <p:spPr bwMode="auto">
            <a:xfrm>
              <a:off x="179388" y="6237288"/>
              <a:ext cx="601980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b"/>
            <a:lstStyle/>
            <a:p>
              <a:r>
                <a:rPr lang="ru-RU" sz="1400">
                  <a:solidFill>
                    <a:srgbClr val="808080"/>
                  </a:solidFill>
                  <a:latin typeface="Tahoma" pitchFamily="34" charset="0"/>
                </a:rPr>
                <a:t>Мозаика по дереву – декоративное искусство</a:t>
              </a:r>
              <a:endParaRPr lang="en-US" sz="1400">
                <a:solidFill>
                  <a:srgbClr val="808080"/>
                </a:solidFill>
                <a:latin typeface="Tahoma" pitchFamily="34" charset="0"/>
              </a:endParaRPr>
            </a:p>
          </p:txBody>
        </p:sp>
        <p:sp>
          <p:nvSpPr>
            <p:cNvPr id="11" name="Rectangle 29"/>
            <p:cNvSpPr>
              <a:spLocks noChangeArrowheads="1"/>
            </p:cNvSpPr>
            <p:nvPr/>
          </p:nvSpPr>
          <p:spPr bwMode="gray">
            <a:xfrm>
              <a:off x="250825" y="6308726"/>
              <a:ext cx="2881313" cy="71437"/>
            </a:xfrm>
            <a:prstGeom prst="rect">
              <a:avLst/>
            </a:prstGeom>
            <a:solidFill>
              <a:schemeClr val="bg2">
                <a:lumMod val="7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defRPr/>
              </a:pPr>
              <a:endParaRPr kumimoji="1" lang="ru-RU" sz="2400">
                <a:solidFill>
                  <a:srgbClr val="000000"/>
                </a:solidFill>
                <a:latin typeface="Tahoma" pitchFamily="34" charset="0"/>
              </a:endParaRPr>
            </a:p>
          </p:txBody>
        </p:sp>
      </p:grpSp>
      <p:sp>
        <p:nvSpPr>
          <p:cNvPr id="12" name="Rectangle 3"/>
          <p:cNvSpPr txBox="1">
            <a:spLocks noChangeArrowheads="1"/>
          </p:cNvSpPr>
          <p:nvPr/>
        </p:nvSpPr>
        <p:spPr>
          <a:xfrm>
            <a:off x="4211638" y="836613"/>
            <a:ext cx="4572000" cy="2357437"/>
          </a:xfrm>
          <a:prstGeom prst="rect">
            <a:avLst/>
          </a:prstGeom>
        </p:spPr>
        <p:txBody>
          <a:bodyPr/>
          <a:lstStyle/>
          <a:p>
            <a:pPr marL="273050" indent="11113">
              <a:spcBef>
                <a:spcPct val="20000"/>
              </a:spcBef>
              <a:buClr>
                <a:srgbClr val="0BD0D9"/>
              </a:buClr>
              <a:buSzPct val="95000"/>
              <a:buFont typeface="Wingdings" pitchFamily="2" charset="2"/>
              <a:buNone/>
            </a:pPr>
            <a:r>
              <a:rPr lang="ru-RU" sz="2600">
                <a:latin typeface="Arial" charset="0"/>
              </a:rPr>
              <a:t>- </a:t>
            </a:r>
            <a:r>
              <a:rPr lang="ru-RU" sz="2600">
                <a:latin typeface="Constantia" pitchFamily="18" charset="0"/>
              </a:rPr>
              <a:t>украшение деревянных изделий пластинками металла, перламутра, слоновой кости и других материалов.</a:t>
            </a:r>
          </a:p>
        </p:txBody>
      </p:sp>
      <p:pic>
        <p:nvPicPr>
          <p:cNvPr id="6148" name="Picture 10" descr="C:\Documents and Settings\Денис\Рабочий стол\Откр урок\Рис. для откр. урока\Рисунки Мозаика\01370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827088" y="1700213"/>
            <a:ext cx="2881312" cy="4437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9" name="Picture 11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003800" y="2997200"/>
            <a:ext cx="3025775" cy="3167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Прямоугольник 12"/>
          <p:cNvSpPr/>
          <p:nvPr/>
        </p:nvSpPr>
        <p:spPr>
          <a:xfrm>
            <a:off x="1116013" y="692150"/>
            <a:ext cx="3351212" cy="82391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vi-VN" sz="4800" b="1" dirty="0">
                <a:latin typeface="Monotype Corsiva" pitchFamily="66" charset="0"/>
                <a:ea typeface="+mj-ea"/>
                <a:cs typeface="+mj-cs"/>
              </a:rPr>
              <a:t>Инкруста́ция</a:t>
            </a:r>
            <a:endParaRPr lang="ru-RU" sz="4800" b="1" dirty="0">
              <a:latin typeface="Monotype Corsiva" pitchFamily="66" charset="0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70" name="Группа 8"/>
          <p:cNvGrpSpPr>
            <a:grpSpLocks/>
          </p:cNvGrpSpPr>
          <p:nvPr/>
        </p:nvGrpSpPr>
        <p:grpSpPr bwMode="auto">
          <a:xfrm>
            <a:off x="214313" y="6286500"/>
            <a:ext cx="6019800" cy="457200"/>
            <a:chOff x="179388" y="6237288"/>
            <a:chExt cx="6019800" cy="457200"/>
          </a:xfrm>
        </p:grpSpPr>
        <p:sp>
          <p:nvSpPr>
            <p:cNvPr id="7176" name="Rectangle 28"/>
            <p:cNvSpPr>
              <a:spLocks noChangeArrowheads="1"/>
            </p:cNvSpPr>
            <p:nvPr/>
          </p:nvSpPr>
          <p:spPr bwMode="auto">
            <a:xfrm>
              <a:off x="179388" y="6237288"/>
              <a:ext cx="601980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b"/>
            <a:lstStyle/>
            <a:p>
              <a:r>
                <a:rPr lang="ru-RU" sz="1400">
                  <a:solidFill>
                    <a:srgbClr val="808080"/>
                  </a:solidFill>
                  <a:latin typeface="Tahoma" pitchFamily="34" charset="0"/>
                </a:rPr>
                <a:t>Мозаика по дереву – декоративное искусство</a:t>
              </a:r>
              <a:endParaRPr lang="en-US" sz="1400">
                <a:solidFill>
                  <a:srgbClr val="808080"/>
                </a:solidFill>
                <a:latin typeface="Tahoma" pitchFamily="34" charset="0"/>
              </a:endParaRPr>
            </a:p>
          </p:txBody>
        </p:sp>
        <p:sp>
          <p:nvSpPr>
            <p:cNvPr id="11" name="Rectangle 29"/>
            <p:cNvSpPr>
              <a:spLocks noChangeArrowheads="1"/>
            </p:cNvSpPr>
            <p:nvPr/>
          </p:nvSpPr>
          <p:spPr bwMode="gray">
            <a:xfrm>
              <a:off x="250825" y="6308726"/>
              <a:ext cx="2881313" cy="71437"/>
            </a:xfrm>
            <a:prstGeom prst="rect">
              <a:avLst/>
            </a:prstGeom>
            <a:solidFill>
              <a:schemeClr val="bg2">
                <a:lumMod val="7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defRPr/>
              </a:pPr>
              <a:endParaRPr kumimoji="1" lang="ru-RU" sz="2400">
                <a:solidFill>
                  <a:srgbClr val="000000"/>
                </a:solidFill>
                <a:latin typeface="Tahoma" pitchFamily="34" charset="0"/>
              </a:endParaRPr>
            </a:p>
          </p:txBody>
        </p:sp>
      </p:grpSp>
      <p:sp>
        <p:nvSpPr>
          <p:cNvPr id="16" name="Rectangle 3"/>
          <p:cNvSpPr txBox="1">
            <a:spLocks noChangeArrowheads="1"/>
          </p:cNvSpPr>
          <p:nvPr/>
        </p:nvSpPr>
        <p:spPr>
          <a:xfrm>
            <a:off x="3059113" y="836613"/>
            <a:ext cx="6084887" cy="719137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92075" indent="11113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None/>
            </a:pPr>
            <a:r>
              <a:rPr lang="ru-RU" sz="3000">
                <a:latin typeface="Constantia" pitchFamily="18" charset="0"/>
              </a:rPr>
              <a:t>инкрустация деревом по дереву.</a:t>
            </a:r>
          </a:p>
        </p:txBody>
      </p:sp>
      <p:pic>
        <p:nvPicPr>
          <p:cNvPr id="7172" name="Picture 7" descr="C:\Documents and Settings\Денис\Рабочий стол\Откр урок\Рис. для откр. урока\Интарсия\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rot="-385266">
            <a:off x="684213" y="2205038"/>
            <a:ext cx="3824287" cy="2995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3" name="Picture 9" descr="C:\Documents and Settings\Денис\Рабочий стол\Откр урок\Рис. для откр. урока\Рисунки Мозаика\1458_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48263" y="1484313"/>
            <a:ext cx="3200400" cy="2368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4" name="Picture 8" descr="C:\Documents and Settings\Денис\Рабочий стол\Откр урок\Рис. для откр. урока\Интарсия\kelseylayingdownweb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304438">
            <a:off x="4643438" y="3789363"/>
            <a:ext cx="3843337" cy="264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Прямоугольник 9"/>
          <p:cNvSpPr/>
          <p:nvPr/>
        </p:nvSpPr>
        <p:spPr>
          <a:xfrm>
            <a:off x="250825" y="692150"/>
            <a:ext cx="3100388" cy="82391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vi-VN" sz="4800" b="1">
                <a:latin typeface="Monotype Corsiva" pitchFamily="66" charset="0"/>
              </a:rPr>
              <a:t>Инта́р</a:t>
            </a:r>
            <a:r>
              <a:rPr lang="en-US" sz="4800" b="1">
                <a:latin typeface="Monotype Corsiva" pitchFamily="66" charset="0"/>
              </a:rPr>
              <a:t>c</a:t>
            </a:r>
            <a:r>
              <a:rPr lang="vi-VN" sz="4800" b="1">
                <a:latin typeface="Monotype Corsiva" pitchFamily="66" charset="0"/>
              </a:rPr>
              <a:t>ия</a:t>
            </a:r>
            <a:r>
              <a:rPr lang="ru-RU" sz="4800" b="1">
                <a:latin typeface="Arial" charset="0"/>
              </a:rPr>
              <a:t> </a:t>
            </a:r>
            <a:r>
              <a:rPr lang="ru-RU" sz="4800" i="1">
                <a:latin typeface="Times New Roman" pitchFamily="18" charset="0"/>
              </a:rPr>
              <a:t>-</a:t>
            </a:r>
            <a:r>
              <a:rPr lang="ru-RU" sz="4800" b="1">
                <a:latin typeface="Arial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194" name="Группа 8"/>
          <p:cNvGrpSpPr>
            <a:grpSpLocks/>
          </p:cNvGrpSpPr>
          <p:nvPr/>
        </p:nvGrpSpPr>
        <p:grpSpPr bwMode="auto">
          <a:xfrm>
            <a:off x="214313" y="6286500"/>
            <a:ext cx="6019800" cy="457200"/>
            <a:chOff x="179388" y="6237288"/>
            <a:chExt cx="6019800" cy="457200"/>
          </a:xfrm>
        </p:grpSpPr>
        <p:sp>
          <p:nvSpPr>
            <p:cNvPr id="8199" name="Rectangle 28"/>
            <p:cNvSpPr>
              <a:spLocks noChangeArrowheads="1"/>
            </p:cNvSpPr>
            <p:nvPr/>
          </p:nvSpPr>
          <p:spPr bwMode="auto">
            <a:xfrm>
              <a:off x="179388" y="6237288"/>
              <a:ext cx="601980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b"/>
            <a:lstStyle/>
            <a:p>
              <a:r>
                <a:rPr lang="ru-RU" sz="1400">
                  <a:solidFill>
                    <a:srgbClr val="808080"/>
                  </a:solidFill>
                  <a:latin typeface="Tahoma" pitchFamily="34" charset="0"/>
                </a:rPr>
                <a:t>Мозаика по дереву – декоративное искусство</a:t>
              </a:r>
              <a:endParaRPr lang="en-US" sz="1400">
                <a:solidFill>
                  <a:srgbClr val="808080"/>
                </a:solidFill>
                <a:latin typeface="Tahoma" pitchFamily="34" charset="0"/>
              </a:endParaRPr>
            </a:p>
          </p:txBody>
        </p:sp>
        <p:sp>
          <p:nvSpPr>
            <p:cNvPr id="11" name="Rectangle 29"/>
            <p:cNvSpPr>
              <a:spLocks noChangeArrowheads="1"/>
            </p:cNvSpPr>
            <p:nvPr/>
          </p:nvSpPr>
          <p:spPr bwMode="gray">
            <a:xfrm>
              <a:off x="250825" y="6308726"/>
              <a:ext cx="2881313" cy="71437"/>
            </a:xfrm>
            <a:prstGeom prst="rect">
              <a:avLst/>
            </a:prstGeom>
            <a:solidFill>
              <a:schemeClr val="bg2">
                <a:lumMod val="7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defRPr/>
              </a:pPr>
              <a:endParaRPr kumimoji="1" lang="ru-RU" sz="2400">
                <a:solidFill>
                  <a:srgbClr val="000000"/>
                </a:solidFill>
                <a:latin typeface="Tahoma" pitchFamily="34" charset="0"/>
              </a:endParaRPr>
            </a:p>
          </p:txBody>
        </p:sp>
      </p:grpSp>
      <p:sp>
        <p:nvSpPr>
          <p:cNvPr id="8195" name="Rectangle 2"/>
          <p:cNvSpPr>
            <a:spLocks noGrp="1" noChangeArrowheads="1"/>
          </p:cNvSpPr>
          <p:nvPr>
            <p:ph type="title"/>
          </p:nvPr>
        </p:nvSpPr>
        <p:spPr>
          <a:xfrm>
            <a:off x="827088" y="908050"/>
            <a:ext cx="3429000" cy="857250"/>
          </a:xfrm>
        </p:spPr>
        <p:txBody>
          <a:bodyPr/>
          <a:lstStyle/>
          <a:p>
            <a:pPr eaLnBrk="1" hangingPunct="1"/>
            <a:r>
              <a:rPr lang="ru-RU" sz="4800" b="1" smtClean="0">
                <a:solidFill>
                  <a:schemeClr val="tx1"/>
                </a:solidFill>
                <a:latin typeface="Monotype Corsiva" pitchFamily="66" charset="0"/>
              </a:rPr>
              <a:t>Маркетр</a:t>
            </a:r>
            <a:r>
              <a:rPr lang="vi-VN" sz="4800" b="1" smtClean="0">
                <a:solidFill>
                  <a:schemeClr val="tx1"/>
                </a:solidFill>
                <a:latin typeface="Monotype Corsiva" pitchFamily="66" charset="0"/>
              </a:rPr>
              <a:t>и́</a:t>
            </a:r>
            <a:r>
              <a:rPr lang="ru-RU" sz="4800" b="1" smtClean="0">
                <a:solidFill>
                  <a:schemeClr val="tx1"/>
                </a:solidFill>
                <a:latin typeface="Monotype Corsiva" pitchFamily="66" charset="0"/>
              </a:rPr>
              <a:t> -</a:t>
            </a:r>
          </a:p>
        </p:txBody>
      </p:sp>
      <p:sp>
        <p:nvSpPr>
          <p:cNvPr id="13" name="Rectangle 3"/>
          <p:cNvSpPr txBox="1">
            <a:spLocks noChangeArrowheads="1"/>
          </p:cNvSpPr>
          <p:nvPr/>
        </p:nvSpPr>
        <p:spPr>
          <a:xfrm>
            <a:off x="3779838" y="692150"/>
            <a:ext cx="4929187" cy="1928813"/>
          </a:xfrm>
          <a:prstGeom prst="rect">
            <a:avLst/>
          </a:prstGeom>
        </p:spPr>
        <p:txBody>
          <a:bodyPr/>
          <a:lstStyle/>
          <a:p>
            <a:pPr marL="273050" indent="11113">
              <a:spcBef>
                <a:spcPct val="20000"/>
              </a:spcBef>
              <a:buClr>
                <a:srgbClr val="0BD0D9"/>
              </a:buClr>
              <a:buSzPct val="95000"/>
            </a:pPr>
            <a:r>
              <a:rPr lang="ru-RU" sz="2600">
                <a:latin typeface="Constantia" pitchFamily="18" charset="0"/>
              </a:rPr>
              <a:t>украшение поверхности древесины наклеенными кусочками шпона различных пород и текстуры.</a:t>
            </a:r>
          </a:p>
        </p:txBody>
      </p:sp>
      <p:pic>
        <p:nvPicPr>
          <p:cNvPr id="8197" name="Picture 7" descr="C:\Documents and Settings\Денис\Рабочий стол\Откр урок\Рис. для откр. урока\Маркетри\2020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rot="232467">
            <a:off x="4932363" y="2636838"/>
            <a:ext cx="3214687" cy="3541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8" name="Picture 8" descr="C:\Documents and Settings\Денис\Рабочий стол\Откр урок\Рис. для откр. урока\Рисунки Мозаика\shirma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84213" y="1989138"/>
            <a:ext cx="3219450" cy="417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218" name="Группа 8"/>
          <p:cNvGrpSpPr>
            <a:grpSpLocks/>
          </p:cNvGrpSpPr>
          <p:nvPr/>
        </p:nvGrpSpPr>
        <p:grpSpPr bwMode="auto">
          <a:xfrm>
            <a:off x="214313" y="6286500"/>
            <a:ext cx="6019800" cy="457200"/>
            <a:chOff x="179388" y="6237288"/>
            <a:chExt cx="6019800" cy="457200"/>
          </a:xfrm>
        </p:grpSpPr>
        <p:sp>
          <p:nvSpPr>
            <p:cNvPr id="9224" name="Rectangle 28"/>
            <p:cNvSpPr>
              <a:spLocks noChangeArrowheads="1"/>
            </p:cNvSpPr>
            <p:nvPr/>
          </p:nvSpPr>
          <p:spPr bwMode="auto">
            <a:xfrm>
              <a:off x="179388" y="6237288"/>
              <a:ext cx="601980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b"/>
            <a:lstStyle/>
            <a:p>
              <a:r>
                <a:rPr lang="ru-RU" sz="1400">
                  <a:solidFill>
                    <a:srgbClr val="808080"/>
                  </a:solidFill>
                  <a:latin typeface="Tahoma" pitchFamily="34" charset="0"/>
                </a:rPr>
                <a:t>Мозаика по дереву – декоративное искусство</a:t>
              </a:r>
              <a:endParaRPr lang="en-US" sz="1400">
                <a:solidFill>
                  <a:srgbClr val="808080"/>
                </a:solidFill>
                <a:latin typeface="Tahoma" pitchFamily="34" charset="0"/>
              </a:endParaRPr>
            </a:p>
          </p:txBody>
        </p:sp>
        <p:sp>
          <p:nvSpPr>
            <p:cNvPr id="11" name="Rectangle 29"/>
            <p:cNvSpPr>
              <a:spLocks noChangeArrowheads="1"/>
            </p:cNvSpPr>
            <p:nvPr/>
          </p:nvSpPr>
          <p:spPr bwMode="gray">
            <a:xfrm>
              <a:off x="250825" y="6308726"/>
              <a:ext cx="2881313" cy="71437"/>
            </a:xfrm>
            <a:prstGeom prst="rect">
              <a:avLst/>
            </a:prstGeom>
            <a:solidFill>
              <a:schemeClr val="bg2">
                <a:lumMod val="7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defRPr/>
              </a:pPr>
              <a:endParaRPr kumimoji="1" lang="ru-RU" sz="2400">
                <a:solidFill>
                  <a:srgbClr val="000000"/>
                </a:solidFill>
                <a:latin typeface="Tahoma" pitchFamily="34" charset="0"/>
              </a:endParaRPr>
            </a:p>
          </p:txBody>
        </p:sp>
      </p:grpSp>
      <p:sp>
        <p:nvSpPr>
          <p:cNvPr id="9219" name="Rectangle 2"/>
          <p:cNvSpPr>
            <a:spLocks noGrp="1" noChangeArrowheads="1"/>
          </p:cNvSpPr>
          <p:nvPr>
            <p:ph type="title"/>
          </p:nvPr>
        </p:nvSpPr>
        <p:spPr>
          <a:xfrm>
            <a:off x="3214688" y="571500"/>
            <a:ext cx="3429000" cy="857250"/>
          </a:xfrm>
        </p:spPr>
        <p:txBody>
          <a:bodyPr/>
          <a:lstStyle/>
          <a:p>
            <a:pPr eaLnBrk="1" hangingPunct="1"/>
            <a:r>
              <a:rPr lang="ru-RU" sz="4800" b="1" smtClean="0">
                <a:solidFill>
                  <a:schemeClr val="tx1"/>
                </a:solidFill>
                <a:latin typeface="Monotype Corsiva" pitchFamily="66" charset="0"/>
              </a:rPr>
              <a:t>Паркетр</a:t>
            </a:r>
            <a:r>
              <a:rPr lang="vi-VN" sz="4800" b="1" smtClean="0">
                <a:solidFill>
                  <a:schemeClr val="tx1"/>
                </a:solidFill>
                <a:latin typeface="Monotype Corsiva" pitchFamily="66" charset="0"/>
              </a:rPr>
              <a:t>и́</a:t>
            </a:r>
            <a:r>
              <a:rPr lang="ru-RU" sz="4800" b="1" smtClean="0">
                <a:solidFill>
                  <a:schemeClr val="tx1"/>
                </a:solidFill>
                <a:latin typeface="Monotype Corsiva" pitchFamily="66" charset="0"/>
              </a:rPr>
              <a:t>   </a:t>
            </a:r>
            <a:endParaRPr lang="ru-RU" sz="4800" b="1" baseline="60000" smtClean="0">
              <a:solidFill>
                <a:schemeClr val="tx1"/>
              </a:solidFill>
              <a:latin typeface="Monotype Corsiva" pitchFamily="66" charset="0"/>
            </a:endParaRPr>
          </a:p>
        </p:txBody>
      </p:sp>
      <p:sp>
        <p:nvSpPr>
          <p:cNvPr id="13" name="Rectangle 3"/>
          <p:cNvSpPr txBox="1">
            <a:spLocks noChangeArrowheads="1"/>
          </p:cNvSpPr>
          <p:nvPr/>
        </p:nvSpPr>
        <p:spPr>
          <a:xfrm>
            <a:off x="500063" y="1428750"/>
            <a:ext cx="8143875" cy="1785938"/>
          </a:xfrm>
          <a:prstGeom prst="rect">
            <a:avLst/>
          </a:prstGeom>
        </p:spPr>
        <p:txBody>
          <a:bodyPr>
            <a:normAutofit/>
          </a:bodyPr>
          <a:lstStyle/>
          <a:p>
            <a:pPr indent="457200" algn="just">
              <a:spcBef>
                <a:spcPts val="0"/>
              </a:spcBef>
              <a:buClr>
                <a:schemeClr val="hlink"/>
              </a:buClr>
              <a:buFont typeface="Wingdings" pitchFamily="2" charset="2"/>
              <a:buNone/>
              <a:defRPr/>
            </a:pPr>
            <a:r>
              <a:rPr lang="ru-RU" sz="3000" dirty="0">
                <a:latin typeface="+mn-lt"/>
              </a:rPr>
              <a:t>представляет собой простой рисунок типа паркета из одинаковых прямолинейных геометрических фигур. </a:t>
            </a:r>
          </a:p>
          <a:p>
            <a:pPr marL="274320" indent="11113" fontAlgn="auto"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None/>
              <a:defRPr/>
            </a:pPr>
            <a:endParaRPr lang="ru-RU" sz="2400" dirty="0">
              <a:latin typeface="+mn-lt"/>
            </a:endParaRPr>
          </a:p>
        </p:txBody>
      </p:sp>
      <p:pic>
        <p:nvPicPr>
          <p:cNvPr id="9" name="Picture 9" descr="Безымянный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rot="21055072">
            <a:off x="177907" y="3250054"/>
            <a:ext cx="3363771" cy="25212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Picture 7" descr="Безымянный3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3" cstate="email"/>
          <a:srcRect/>
          <a:stretch>
            <a:fillRect/>
          </a:stretch>
        </p:blipFill>
        <p:spPr>
          <a:xfrm rot="621480">
            <a:off x="5784027" y="3336460"/>
            <a:ext cx="3165717" cy="2447757"/>
          </a:xfrm>
          <a:effectLst>
            <a:softEdge rad="112500"/>
          </a:effectLst>
        </p:spPr>
      </p:pic>
      <p:pic>
        <p:nvPicPr>
          <p:cNvPr id="10" name="Picture 5" descr="1163472562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4"/>
          <a:srcRect/>
          <a:stretch>
            <a:fillRect/>
          </a:stretch>
        </p:blipFill>
        <p:spPr>
          <a:xfrm>
            <a:off x="2714612" y="3214686"/>
            <a:ext cx="3571900" cy="2500330"/>
          </a:xfrm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2" name="Rectangle 12"/>
          <p:cNvSpPr>
            <a:spLocks noChangeArrowheads="1"/>
          </p:cNvSpPr>
          <p:nvPr/>
        </p:nvSpPr>
        <p:spPr bwMode="auto">
          <a:xfrm>
            <a:off x="2555875" y="1268413"/>
            <a:ext cx="229870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vi-VN" sz="3200" b="1">
                <a:latin typeface="Monotype Corsiva" pitchFamily="66" charset="0"/>
              </a:rPr>
              <a:t>Инкруста́ция</a:t>
            </a:r>
            <a:endParaRPr lang="ru-RU" sz="3200" b="1">
              <a:latin typeface="Monotype Corsiva" pitchFamily="66" charset="0"/>
            </a:endParaRPr>
          </a:p>
        </p:txBody>
      </p:sp>
      <p:grpSp>
        <p:nvGrpSpPr>
          <p:cNvPr id="10242" name="Группа 8"/>
          <p:cNvGrpSpPr>
            <a:grpSpLocks/>
          </p:cNvGrpSpPr>
          <p:nvPr/>
        </p:nvGrpSpPr>
        <p:grpSpPr bwMode="auto">
          <a:xfrm>
            <a:off x="214313" y="6286500"/>
            <a:ext cx="6019800" cy="457200"/>
            <a:chOff x="179388" y="6237288"/>
            <a:chExt cx="6019800" cy="457200"/>
          </a:xfrm>
        </p:grpSpPr>
        <p:sp>
          <p:nvSpPr>
            <p:cNvPr id="10246" name="Rectangle 28"/>
            <p:cNvSpPr>
              <a:spLocks noChangeArrowheads="1"/>
            </p:cNvSpPr>
            <p:nvPr/>
          </p:nvSpPr>
          <p:spPr bwMode="auto">
            <a:xfrm>
              <a:off x="179388" y="6237288"/>
              <a:ext cx="601980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b"/>
            <a:lstStyle/>
            <a:p>
              <a:r>
                <a:rPr lang="ru-RU" sz="1400">
                  <a:solidFill>
                    <a:srgbClr val="808080"/>
                  </a:solidFill>
                  <a:latin typeface="Tahoma" pitchFamily="34" charset="0"/>
                </a:rPr>
                <a:t>Мозаика по дереву – декоративное искусство</a:t>
              </a:r>
              <a:endParaRPr lang="en-US" sz="1400">
                <a:solidFill>
                  <a:srgbClr val="808080"/>
                </a:solidFill>
                <a:latin typeface="Tahoma" pitchFamily="34" charset="0"/>
              </a:endParaRPr>
            </a:p>
          </p:txBody>
        </p:sp>
        <p:sp>
          <p:nvSpPr>
            <p:cNvPr id="11" name="Rectangle 29"/>
            <p:cNvSpPr>
              <a:spLocks noChangeArrowheads="1"/>
            </p:cNvSpPr>
            <p:nvPr/>
          </p:nvSpPr>
          <p:spPr bwMode="gray">
            <a:xfrm>
              <a:off x="250825" y="6308726"/>
              <a:ext cx="2881313" cy="71437"/>
            </a:xfrm>
            <a:prstGeom prst="rect">
              <a:avLst/>
            </a:prstGeom>
            <a:solidFill>
              <a:schemeClr val="bg2">
                <a:lumMod val="7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defRPr/>
              </a:pPr>
              <a:endParaRPr kumimoji="1" lang="ru-RU" sz="2400">
                <a:solidFill>
                  <a:srgbClr val="000000"/>
                </a:solidFill>
                <a:latin typeface="Tahoma" pitchFamily="34" charset="0"/>
              </a:endParaRPr>
            </a:p>
          </p:txBody>
        </p:sp>
      </p:grpSp>
      <p:pic>
        <p:nvPicPr>
          <p:cNvPr id="10244" name="Picture 6" descr="C:\Documents and Settings\Денис\Рабочий стол\Откр урок\Рис. для откр. урока\Рисунки Мозаика\01370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187450" y="2852738"/>
            <a:ext cx="2928938" cy="3100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5" name="Picture 10" descr="C:\Documents and Settings\Денис\Рабочий стол\Откр урок\Рис. для откр. урока\Рисунки Мозаика\01370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214938" y="1214438"/>
            <a:ext cx="3357562" cy="4740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>
            <a:spLocks noChangeArrowheads="1"/>
          </p:cNvSpPr>
          <p:nvPr/>
        </p:nvSpPr>
        <p:spPr bwMode="auto">
          <a:xfrm>
            <a:off x="2411413" y="765175"/>
            <a:ext cx="4535487" cy="28035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3200" b="1">
                <a:latin typeface="Monotype Corsiva" pitchFamily="66" charset="0"/>
              </a:rPr>
              <a:t>-</a:t>
            </a:r>
            <a:r>
              <a:rPr lang="vi-VN" sz="3200" b="1">
                <a:latin typeface="Monotype Corsiva" pitchFamily="66" charset="0"/>
              </a:rPr>
              <a:t>Инта́р</a:t>
            </a:r>
            <a:r>
              <a:rPr lang="en-US" sz="3200" b="1">
                <a:latin typeface="Monotype Corsiva" pitchFamily="66" charset="0"/>
              </a:rPr>
              <a:t>c</a:t>
            </a:r>
            <a:r>
              <a:rPr lang="vi-VN" sz="3200" b="1">
                <a:latin typeface="Monotype Corsiva" pitchFamily="66" charset="0"/>
              </a:rPr>
              <a:t>ия</a:t>
            </a:r>
            <a:endParaRPr lang="ru-RU" sz="3200" b="1">
              <a:latin typeface="Monotype Corsiva" pitchFamily="66" charset="0"/>
            </a:endParaRPr>
          </a:p>
          <a:p>
            <a:r>
              <a:rPr lang="ru-RU" sz="3200" b="1">
                <a:latin typeface="Monotype Corsiva" pitchFamily="66" charset="0"/>
              </a:rPr>
              <a:t>-</a:t>
            </a:r>
            <a:r>
              <a:rPr lang="vi-VN" sz="3200" b="1">
                <a:latin typeface="Monotype Corsiva" pitchFamily="66" charset="0"/>
              </a:rPr>
              <a:t>Инкруста́ция</a:t>
            </a:r>
            <a:endParaRPr lang="ru-RU" sz="3200" b="1">
              <a:latin typeface="Monotype Corsiva" pitchFamily="66" charset="0"/>
            </a:endParaRPr>
          </a:p>
          <a:p>
            <a:r>
              <a:rPr lang="ru-RU" sz="3200" b="1">
                <a:latin typeface="Monotype Corsiva" pitchFamily="66" charset="0"/>
              </a:rPr>
              <a:t>-Маркетр</a:t>
            </a:r>
            <a:r>
              <a:rPr lang="vi-VN" sz="3200" b="1">
                <a:latin typeface="Monotype Corsiva" pitchFamily="66" charset="0"/>
              </a:rPr>
              <a:t>и́</a:t>
            </a:r>
            <a:endParaRPr lang="ru-RU" sz="3200" b="1">
              <a:latin typeface="Monotype Corsiva" pitchFamily="66" charset="0"/>
            </a:endParaRPr>
          </a:p>
          <a:p>
            <a:r>
              <a:rPr lang="ru-RU" sz="3200" b="1">
                <a:latin typeface="Monotype Corsiva" pitchFamily="66" charset="0"/>
              </a:rPr>
              <a:t>-Паркетр</a:t>
            </a:r>
            <a:r>
              <a:rPr lang="vi-VN" sz="3200" b="1">
                <a:latin typeface="Monotype Corsiva" pitchFamily="66" charset="0"/>
              </a:rPr>
              <a:t>и́</a:t>
            </a:r>
            <a:endParaRPr lang="ru-RU" sz="3200" b="1">
              <a:latin typeface="Monotype Corsiva" pitchFamily="66" charset="0"/>
            </a:endParaRPr>
          </a:p>
          <a:p>
            <a:endParaRPr lang="ru-RU" sz="3200" b="1">
              <a:latin typeface="Monotype Corsiva" pitchFamily="66" charset="0"/>
            </a:endParaRPr>
          </a:p>
          <a:p>
            <a:endParaRPr lang="ru-RU" b="1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02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52" grpId="0"/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76" name="Rectangle 12"/>
          <p:cNvSpPr>
            <a:spLocks noChangeArrowheads="1"/>
          </p:cNvSpPr>
          <p:nvPr/>
        </p:nvSpPr>
        <p:spPr bwMode="auto">
          <a:xfrm>
            <a:off x="755650" y="4868863"/>
            <a:ext cx="1800225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vi-VN" sz="3200" b="1">
                <a:latin typeface="Monotype Corsiva" pitchFamily="66" charset="0"/>
              </a:rPr>
              <a:t>Инта́р</a:t>
            </a:r>
            <a:r>
              <a:rPr lang="en-US" sz="3200" b="1">
                <a:latin typeface="Monotype Corsiva" pitchFamily="66" charset="0"/>
              </a:rPr>
              <a:t>c</a:t>
            </a:r>
            <a:r>
              <a:rPr lang="vi-VN" sz="3200" b="1">
                <a:latin typeface="Monotype Corsiva" pitchFamily="66" charset="0"/>
              </a:rPr>
              <a:t>ия</a:t>
            </a:r>
            <a:endParaRPr lang="ru-RU" sz="3200" b="1">
              <a:latin typeface="Monotype Corsiva" pitchFamily="66" charset="0"/>
            </a:endParaRPr>
          </a:p>
        </p:txBody>
      </p:sp>
      <p:pic>
        <p:nvPicPr>
          <p:cNvPr id="11270" name="Picture 8" descr="C:\Documents and Settings\Денис\Рабочий стол\Откр урок\Рис. для откр. урока\Интарсия\linusforwebsite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059113" y="3500438"/>
            <a:ext cx="3494087" cy="2657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1266" name="Группа 8"/>
          <p:cNvGrpSpPr>
            <a:grpSpLocks/>
          </p:cNvGrpSpPr>
          <p:nvPr/>
        </p:nvGrpSpPr>
        <p:grpSpPr bwMode="auto">
          <a:xfrm>
            <a:off x="214313" y="6286500"/>
            <a:ext cx="6019800" cy="457200"/>
            <a:chOff x="179388" y="6237288"/>
            <a:chExt cx="6019800" cy="457200"/>
          </a:xfrm>
        </p:grpSpPr>
        <p:sp>
          <p:nvSpPr>
            <p:cNvPr id="11271" name="Rectangle 28"/>
            <p:cNvSpPr>
              <a:spLocks noChangeArrowheads="1"/>
            </p:cNvSpPr>
            <p:nvPr/>
          </p:nvSpPr>
          <p:spPr bwMode="auto">
            <a:xfrm>
              <a:off x="179388" y="6237288"/>
              <a:ext cx="601980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b"/>
            <a:lstStyle/>
            <a:p>
              <a:r>
                <a:rPr lang="ru-RU" sz="1400">
                  <a:solidFill>
                    <a:srgbClr val="808080"/>
                  </a:solidFill>
                  <a:latin typeface="Tahoma" pitchFamily="34" charset="0"/>
                </a:rPr>
                <a:t>Мозаика по дереву – декоративное искусство</a:t>
              </a:r>
              <a:endParaRPr lang="en-US" sz="1400">
                <a:solidFill>
                  <a:srgbClr val="808080"/>
                </a:solidFill>
                <a:latin typeface="Tahoma" pitchFamily="34" charset="0"/>
              </a:endParaRPr>
            </a:p>
          </p:txBody>
        </p:sp>
        <p:sp>
          <p:nvSpPr>
            <p:cNvPr id="11" name="Rectangle 29"/>
            <p:cNvSpPr>
              <a:spLocks noChangeArrowheads="1"/>
            </p:cNvSpPr>
            <p:nvPr/>
          </p:nvSpPr>
          <p:spPr bwMode="gray">
            <a:xfrm>
              <a:off x="250825" y="6308726"/>
              <a:ext cx="2881313" cy="71437"/>
            </a:xfrm>
            <a:prstGeom prst="rect">
              <a:avLst/>
            </a:prstGeom>
            <a:solidFill>
              <a:schemeClr val="bg2">
                <a:lumMod val="7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defRPr/>
              </a:pPr>
              <a:endParaRPr kumimoji="1" lang="ru-RU" sz="2400">
                <a:solidFill>
                  <a:srgbClr val="000000"/>
                </a:solidFill>
                <a:latin typeface="Tahoma" pitchFamily="34" charset="0"/>
              </a:endParaRPr>
            </a:p>
          </p:txBody>
        </p:sp>
      </p:grpSp>
      <p:pic>
        <p:nvPicPr>
          <p:cNvPr id="11268" name="Picture 6" descr="C:\Documents and Settings\Денис\Рабочий стол\Откр урок\Рис. для откр. урока\Интарсия\2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547813" y="692150"/>
            <a:ext cx="3673475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9" name="Picture 7" descr="C:\Documents and Settings\Денис\Рабочий стол\Откр урок\Рис. для откр. урока\Интарсия\895_2582m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227763" y="1052513"/>
            <a:ext cx="2643187" cy="3732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>
            <a:spLocks noChangeArrowheads="1"/>
          </p:cNvSpPr>
          <p:nvPr/>
        </p:nvSpPr>
        <p:spPr bwMode="auto">
          <a:xfrm>
            <a:off x="684213" y="3860800"/>
            <a:ext cx="3816350" cy="28035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3200" b="1">
                <a:latin typeface="Monotype Corsiva" pitchFamily="66" charset="0"/>
              </a:rPr>
              <a:t>-</a:t>
            </a:r>
            <a:r>
              <a:rPr lang="vi-VN" sz="3200" b="1">
                <a:latin typeface="Monotype Corsiva" pitchFamily="66" charset="0"/>
              </a:rPr>
              <a:t>Инкруста́ция</a:t>
            </a:r>
            <a:endParaRPr lang="ru-RU" sz="3200" b="1">
              <a:latin typeface="Monotype Corsiva" pitchFamily="66" charset="0"/>
            </a:endParaRPr>
          </a:p>
          <a:p>
            <a:r>
              <a:rPr lang="ru-RU" sz="3200" b="1">
                <a:latin typeface="Monotype Corsiva" pitchFamily="66" charset="0"/>
              </a:rPr>
              <a:t>-Маркетр</a:t>
            </a:r>
            <a:r>
              <a:rPr lang="vi-VN" sz="3200" b="1">
                <a:latin typeface="Monotype Corsiva" pitchFamily="66" charset="0"/>
              </a:rPr>
              <a:t>и́</a:t>
            </a:r>
            <a:endParaRPr lang="ru-RU" sz="3200" b="1">
              <a:latin typeface="Monotype Corsiva" pitchFamily="66" charset="0"/>
            </a:endParaRPr>
          </a:p>
          <a:p>
            <a:r>
              <a:rPr lang="ru-RU" sz="3200" b="1">
                <a:latin typeface="Monotype Corsiva" pitchFamily="66" charset="0"/>
              </a:rPr>
              <a:t>-</a:t>
            </a:r>
            <a:r>
              <a:rPr lang="vi-VN" sz="3200" b="1">
                <a:latin typeface="Monotype Corsiva" pitchFamily="66" charset="0"/>
              </a:rPr>
              <a:t>Инта́р</a:t>
            </a:r>
            <a:r>
              <a:rPr lang="en-US" sz="3200" b="1">
                <a:latin typeface="Monotype Corsiva" pitchFamily="66" charset="0"/>
              </a:rPr>
              <a:t>c</a:t>
            </a:r>
            <a:r>
              <a:rPr lang="vi-VN" sz="3200" b="1">
                <a:latin typeface="Monotype Corsiva" pitchFamily="66" charset="0"/>
              </a:rPr>
              <a:t>ия</a:t>
            </a:r>
            <a:endParaRPr lang="ru-RU" sz="3200" b="1">
              <a:latin typeface="Monotype Corsiva" pitchFamily="66" charset="0"/>
            </a:endParaRPr>
          </a:p>
          <a:p>
            <a:r>
              <a:rPr lang="ru-RU" sz="3200" b="1">
                <a:latin typeface="Monotype Corsiva" pitchFamily="66" charset="0"/>
              </a:rPr>
              <a:t>-Паркетр</a:t>
            </a:r>
            <a:r>
              <a:rPr lang="vi-VN" sz="3200" b="1">
                <a:latin typeface="Monotype Corsiva" pitchFamily="66" charset="0"/>
              </a:rPr>
              <a:t>и́</a:t>
            </a:r>
            <a:endParaRPr lang="ru-RU" sz="3200" b="1">
              <a:latin typeface="Monotype Corsiva" pitchFamily="66" charset="0"/>
            </a:endParaRPr>
          </a:p>
          <a:p>
            <a:endParaRPr lang="ru-RU" sz="3200" b="1">
              <a:latin typeface="Monotype Corsiva" pitchFamily="66" charset="0"/>
            </a:endParaRPr>
          </a:p>
          <a:p>
            <a:endParaRPr lang="ru-RU" b="1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12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76" grpId="0"/>
      <p:bldP spid="7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438</TotalTime>
  <Words>220</Words>
  <Application>Microsoft PowerPoint</Application>
  <PresentationFormat>Экран (4:3)</PresentationFormat>
  <Paragraphs>44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Поток</vt:lpstr>
      <vt:lpstr>Слайд 1</vt:lpstr>
      <vt:lpstr>Мозаика – изображение, рисунок или узор, выполненный из однородных  или различных по материалу частиц (камня, стекла, керамики, древесины, слоновой кости, перламутра, металла и т.д.)</vt:lpstr>
      <vt:lpstr>          Орна́мент – узор, состоящий из ритмически повторяющихся элементов. </vt:lpstr>
      <vt:lpstr>Слайд 4</vt:lpstr>
      <vt:lpstr>Слайд 5</vt:lpstr>
      <vt:lpstr>Маркетри́ -</vt:lpstr>
      <vt:lpstr>Паркетри́   </vt:lpstr>
      <vt:lpstr>Слайд 8</vt:lpstr>
      <vt:lpstr>Слайд 9</vt:lpstr>
      <vt:lpstr>Слайд 10</vt:lpstr>
      <vt:lpstr>Слайд 11</vt:lpstr>
      <vt:lpstr>Слайд 12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User</cp:lastModifiedBy>
  <cp:revision>31</cp:revision>
  <dcterms:created xsi:type="dcterms:W3CDTF">1601-01-01T00:00:00Z</dcterms:created>
  <dcterms:modified xsi:type="dcterms:W3CDTF">2012-11-27T15:22:38Z</dcterms:modified>
</cp:coreProperties>
</file>