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8" r:id="rId5"/>
    <p:sldId id="268" r:id="rId6"/>
    <p:sldId id="261" r:id="rId7"/>
    <p:sldId id="259" r:id="rId8"/>
    <p:sldId id="260" r:id="rId9"/>
    <p:sldId id="264" r:id="rId10"/>
    <p:sldId id="263" r:id="rId11"/>
    <p:sldId id="262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  <a:srgbClr val="66FFFF"/>
    <a:srgbClr val="00FFFF"/>
    <a:srgbClr val="FFFFFF"/>
    <a:srgbClr val="219797"/>
    <a:srgbClr val="C5F8F9"/>
    <a:srgbClr val="003399"/>
    <a:srgbClr val="62139E"/>
    <a:srgbClr val="E3CD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3200">
              <a:solidFill>
                <a:srgbClr val="FF0000"/>
              </a:solidFill>
            </a:defRPr>
          </a:pPr>
          <a:endParaRPr lang="ru-RU"/>
        </a:p>
      </c:txPr>
    </c:title>
    <c:view3D>
      <c:perspective val="30"/>
    </c:view3D>
    <c:sideWall>
      <c:spPr>
        <a:noFill/>
        <a:ln w="25371">
          <a:noFill/>
        </a:ln>
      </c:spPr>
    </c:sideWall>
    <c:backWall>
      <c:spPr>
        <a:noFill/>
        <a:ln w="25371">
          <a:noFill/>
        </a:ln>
      </c:spPr>
    </c:backWall>
    <c:plotArea>
      <c:layout>
        <c:manualLayout>
          <c:layoutTarget val="inner"/>
          <c:xMode val="edge"/>
          <c:yMode val="edge"/>
          <c:x val="5.1737672422362463E-2"/>
          <c:y val="0.10667651510943228"/>
          <c:w val="0.94066500306824963"/>
          <c:h val="0.59346054430477069"/>
        </c:manualLayout>
      </c:layout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20</c:v>
                </c:pt>
              </c:strCache>
            </c:strRef>
          </c:tx>
          <c:spPr>
            <a:solidFill>
              <a:srgbClr val="FFC000"/>
            </a:solidFill>
          </c:spPr>
          <c:explosion val="25"/>
          <c:dPt>
            <c:idx val="0"/>
            <c:spPr>
              <a:solidFill>
                <a:srgbClr val="FF3399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66FF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Lbls>
            <c:dLbl>
              <c:idx val="4"/>
              <c:delete val="1"/>
            </c:dLbl>
            <c:dLbl>
              <c:idx val="5"/>
              <c:delete val="1"/>
            </c:dLbl>
            <c:spPr>
              <a:ln cap="sq"/>
            </c:spPr>
            <c:txPr>
              <a:bodyPr/>
              <a:lstStyle/>
              <a:p>
                <a:pPr>
                  <a:defRPr sz="28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'Лист1'!$A$2:$A$7</c:f>
              <c:strCache>
                <c:ptCount val="4"/>
                <c:pt idx="0">
                  <c:v>неполные семьи</c:v>
                </c:pt>
                <c:pt idx="1">
                  <c:v>опекаемый</c:v>
                </c:pt>
                <c:pt idx="2">
                  <c:v>ВШУ</c:v>
                </c:pt>
                <c:pt idx="3">
                  <c:v>ОДН</c:v>
                </c:pt>
              </c:strCache>
            </c:strRef>
          </c:cat>
          <c:val>
            <c:numRef>
              <c:f>'Лист1'!$B$2:$B$7</c:f>
              <c:numCache>
                <c:formatCode>General</c:formatCode>
                <c:ptCount val="6"/>
                <c:pt idx="0">
                  <c:v>10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00FF"/>
            </a:solidFill>
          </c:spPr>
          <c:explosion val="25"/>
          <c:dLbls>
            <c:dLbl>
              <c:idx val="1"/>
              <c:layout>
                <c:manualLayout>
                  <c:x val="4.5584048310955477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'Лист1'!$A$2:$A$7</c:f>
              <c:strCache>
                <c:ptCount val="4"/>
                <c:pt idx="0">
                  <c:v>неполные семьи</c:v>
                </c:pt>
                <c:pt idx="1">
                  <c:v>опекаемый</c:v>
                </c:pt>
                <c:pt idx="2">
                  <c:v>ВШУ</c:v>
                </c:pt>
                <c:pt idx="3">
                  <c:v>ОДН</c:v>
                </c:pt>
              </c:strCache>
            </c:strRef>
          </c:cat>
          <c:val>
            <c:numRef>
              <c:f>'Лист1'!$C$2:$C$7</c:f>
              <c:numCache>
                <c:formatCode>General</c:formatCode>
                <c:ptCount val="6"/>
              </c:numCache>
            </c:numRef>
          </c:val>
        </c:ser>
      </c:pie3DChart>
    </c:plotArea>
    <c:legend>
      <c:legendPos val="b"/>
      <c:legendEntry>
        <c:idx val="0"/>
        <c:txPr>
          <a:bodyPr/>
          <a:lstStyle/>
          <a:p>
            <a:pPr>
              <a:defRPr sz="2000" baseline="0">
                <a:solidFill>
                  <a:srgbClr val="00000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aseline="0">
                <a:solidFill>
                  <a:schemeClr val="bg1">
                    <a:lumMod val="10000"/>
                  </a:schemeClr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aseline="0">
                <a:solidFill>
                  <a:srgbClr val="000000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000" baseline="0">
                <a:solidFill>
                  <a:schemeClr val="bg1">
                    <a:lumMod val="10000"/>
                  </a:schemeClr>
                </a:solidFill>
              </a:defRPr>
            </a:pPr>
            <a:endParaRPr lang="ru-RU"/>
          </a:p>
        </c:txPr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0272148123892673"/>
          <c:y val="0.64436011739436361"/>
          <c:w val="0.69316859509765449"/>
          <c:h val="0.33359372106802948"/>
        </c:manualLayout>
      </c:layout>
    </c:legend>
    <c:plotVisOnly val="1"/>
    <c:dispBlanksAs val="zero"/>
  </c:chart>
  <c:spPr>
    <a:solidFill>
      <a:srgbClr val="FFFFFF"/>
    </a:solidFill>
  </c:spPr>
  <c:txPr>
    <a:bodyPr/>
    <a:lstStyle/>
    <a:p>
      <a:pPr>
        <a:defRPr sz="1798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81000"/>
            <a:ext cx="6248400" cy="2438400"/>
          </a:xfrm>
        </p:spPr>
        <p:txBody>
          <a:bodyPr/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352800"/>
            <a:ext cx="6140450" cy="609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1910E74-A91A-405C-8502-D3E0C3AF76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63489-AE8D-4AEB-B802-7A9ECE546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868363"/>
            <a:ext cx="1981200" cy="51514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868363"/>
            <a:ext cx="5791200" cy="51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D3C4A-D488-4179-8EAF-472AA987E7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4A6F5-9E55-499C-9ACA-91C9D3214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0AA99-0EE1-4E6D-ABA8-2564C8670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08D10-6241-4EEF-A3AF-202711B5F7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32DFB-284F-4C38-A1D3-FEA4E8F8FA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2209800"/>
            <a:ext cx="38862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209800"/>
            <a:ext cx="38862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004A0-FAC4-40EA-B910-E27414D3E5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A5A-2524-4F09-8F91-214DCAC0BB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21A25-9C57-4EE9-9843-702618FF8C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3D230-B097-454E-8844-D3803EC636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6CC2-99EB-4F0C-AA88-D0984B9F33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FCC61-EA1F-412F-8F72-8FAD5BD384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868363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209800"/>
            <a:ext cx="7924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bg1"/>
                </a:solidFill>
              </a:defRPr>
            </a:lvl1pPr>
          </a:lstStyle>
          <a:p>
            <a:fld id="{EF5BBC1D-E9B5-4CB6-A1F4-97DC3D3F6A5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split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&#1054;&#1090;&#1095;&#1077;&#1090;%20&#1086;%20&#1088;&#1072;&#1073;&#1086;&#1090;&#1077;.xl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08912" cy="222237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Коррекционная работа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с обучающимися начальных классов как основа профилактики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асоциального поведения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229200"/>
            <a:ext cx="6768752" cy="1296144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7030A0"/>
                </a:solidFill>
              </a:rPr>
              <a:t> учитель: Сёмочкина О.Ю.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1798638" y="4084638"/>
          <a:ext cx="669925" cy="503237"/>
        </p:xfrm>
        <a:graphic>
          <a:graphicData uri="http://schemas.openxmlformats.org/presentationml/2006/ole">
            <p:oleObj spid="_x0000_s52226" name="Презентация" r:id="rId3" imgW="601965" imgH="451096" progId="PowerPoint.Show.8">
              <p:embed/>
            </p:oleObj>
          </a:graphicData>
        </a:graphic>
      </p:graphicFrame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3"/>
          <p:cNvSpPr>
            <a:spLocks noChangeArrowheads="1"/>
          </p:cNvSpPr>
          <p:nvPr/>
        </p:nvSpPr>
        <p:spPr bwMode="auto">
          <a:xfrm>
            <a:off x="357188" y="285750"/>
            <a:ext cx="8499475" cy="1446213"/>
          </a:xfrm>
          <a:prstGeom prst="ellipse">
            <a:avLst/>
          </a:prstGeom>
          <a:solidFill>
            <a:srgbClr val="FFFFCC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285875" y="500063"/>
            <a:ext cx="72009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МЕТОДЫ  ГРУППОВОЙ КОРРЕКЦИОННОЙ  РАБОТЫ</a:t>
            </a:r>
          </a:p>
        </p:txBody>
      </p:sp>
      <p:sp>
        <p:nvSpPr>
          <p:cNvPr id="12292" name="Line 6"/>
          <p:cNvSpPr>
            <a:spLocks noChangeShapeType="1"/>
          </p:cNvSpPr>
          <p:nvPr/>
        </p:nvSpPr>
        <p:spPr bwMode="auto">
          <a:xfrm>
            <a:off x="1571625" y="2071688"/>
            <a:ext cx="60483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7"/>
          <p:cNvSpPr>
            <a:spLocks noChangeShapeType="1"/>
          </p:cNvSpPr>
          <p:nvPr/>
        </p:nvSpPr>
        <p:spPr bwMode="auto">
          <a:xfrm>
            <a:off x="1571625" y="2071688"/>
            <a:ext cx="0" cy="338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8"/>
          <p:cNvSpPr>
            <a:spLocks noChangeShapeType="1"/>
          </p:cNvSpPr>
          <p:nvPr/>
        </p:nvSpPr>
        <p:spPr bwMode="auto">
          <a:xfrm>
            <a:off x="4572000" y="1714500"/>
            <a:ext cx="0" cy="338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9"/>
          <p:cNvSpPr>
            <a:spLocks noChangeShapeType="1"/>
          </p:cNvSpPr>
          <p:nvPr/>
        </p:nvSpPr>
        <p:spPr bwMode="auto">
          <a:xfrm>
            <a:off x="7643813" y="2071688"/>
            <a:ext cx="0" cy="269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Rectangle 10"/>
          <p:cNvSpPr>
            <a:spLocks noChangeArrowheads="1"/>
          </p:cNvSpPr>
          <p:nvPr/>
        </p:nvSpPr>
        <p:spPr bwMode="auto">
          <a:xfrm>
            <a:off x="1285875" y="2500313"/>
            <a:ext cx="3000375" cy="5715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6000750" y="2500313"/>
            <a:ext cx="2960688" cy="5715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1571625" y="2571750"/>
            <a:ext cx="221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ОБУЧЕНИЯ</a:t>
            </a:r>
          </a:p>
        </p:txBody>
      </p:sp>
      <p:sp>
        <p:nvSpPr>
          <p:cNvPr id="12299" name="Text Box 15"/>
          <p:cNvSpPr txBox="1">
            <a:spLocks noChangeArrowheads="1"/>
          </p:cNvSpPr>
          <p:nvPr/>
        </p:nvSpPr>
        <p:spPr bwMode="auto">
          <a:xfrm>
            <a:off x="6357938" y="2571750"/>
            <a:ext cx="2357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ВОСПИТАНИЯ</a:t>
            </a:r>
          </a:p>
        </p:txBody>
      </p:sp>
      <p:sp>
        <p:nvSpPr>
          <p:cNvPr id="12300" name="Line 16"/>
          <p:cNvSpPr>
            <a:spLocks noChangeShapeType="1"/>
          </p:cNvSpPr>
          <p:nvPr/>
        </p:nvSpPr>
        <p:spPr bwMode="auto">
          <a:xfrm>
            <a:off x="2857500" y="40005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Rectangle 18"/>
          <p:cNvSpPr>
            <a:spLocks noChangeArrowheads="1"/>
          </p:cNvSpPr>
          <p:nvPr/>
        </p:nvSpPr>
        <p:spPr bwMode="auto">
          <a:xfrm>
            <a:off x="214313" y="4429125"/>
            <a:ext cx="1500187" cy="1928813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рассказ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объяснение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беседа</a:t>
            </a:r>
          </a:p>
          <a:p>
            <a:pPr>
              <a:buFont typeface="Wingdings" pitchFamily="2" charset="2"/>
              <a:buChar char="§"/>
            </a:pPr>
            <a:endParaRPr lang="ru-RU" sz="1600" b="1" dirty="0"/>
          </a:p>
          <a:p>
            <a:pPr>
              <a:buFont typeface="Wingdings" pitchFamily="2" charset="2"/>
              <a:buChar char="§"/>
            </a:pPr>
            <a:endParaRPr lang="ru-RU" sz="1600" b="1" dirty="0"/>
          </a:p>
          <a:p>
            <a:pPr>
              <a:buFont typeface="Wingdings" pitchFamily="2" charset="2"/>
              <a:buChar char="§"/>
            </a:pPr>
            <a:endParaRPr lang="ru-RU" sz="1600" b="1" dirty="0"/>
          </a:p>
          <a:p>
            <a:endParaRPr lang="ru-RU" sz="1600" b="1" dirty="0"/>
          </a:p>
        </p:txBody>
      </p:sp>
      <p:sp>
        <p:nvSpPr>
          <p:cNvPr id="12302" name="Line 19"/>
          <p:cNvSpPr>
            <a:spLocks noChangeShapeType="1"/>
          </p:cNvSpPr>
          <p:nvPr/>
        </p:nvSpPr>
        <p:spPr bwMode="auto">
          <a:xfrm>
            <a:off x="4427538" y="537368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22"/>
          <p:cNvSpPr>
            <a:spLocks noChangeShapeType="1"/>
          </p:cNvSpPr>
          <p:nvPr/>
        </p:nvSpPr>
        <p:spPr bwMode="auto">
          <a:xfrm>
            <a:off x="7596188" y="42211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Rectangle 23"/>
          <p:cNvSpPr>
            <a:spLocks noChangeArrowheads="1"/>
          </p:cNvSpPr>
          <p:nvPr/>
        </p:nvSpPr>
        <p:spPr bwMode="auto">
          <a:xfrm>
            <a:off x="6286500" y="3357563"/>
            <a:ext cx="2376488" cy="30003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положительный </a:t>
            </a:r>
          </a:p>
          <a:p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  пример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 убеждение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приучение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поощрение и </a:t>
            </a:r>
          </a:p>
          <a:p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  наказание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внушение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перспектива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игра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организация успеха</a:t>
            </a:r>
          </a:p>
        </p:txBody>
      </p:sp>
      <p:sp>
        <p:nvSpPr>
          <p:cNvPr id="12305" name="Line 25"/>
          <p:cNvSpPr>
            <a:spLocks noChangeShapeType="1"/>
          </p:cNvSpPr>
          <p:nvPr/>
        </p:nvSpPr>
        <p:spPr bwMode="auto">
          <a:xfrm>
            <a:off x="1000125" y="40005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Rectangle 26"/>
          <p:cNvSpPr>
            <a:spLocks noChangeArrowheads="1"/>
          </p:cNvSpPr>
          <p:nvPr/>
        </p:nvSpPr>
        <p:spPr bwMode="auto">
          <a:xfrm>
            <a:off x="142875" y="3286125"/>
            <a:ext cx="1714500" cy="7143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>
                <a:solidFill>
                  <a:srgbClr val="00B050"/>
                </a:solidFill>
              </a:rPr>
              <a:t>СЛОВЕСНЫЕ</a:t>
            </a:r>
          </a:p>
        </p:txBody>
      </p:sp>
      <p:sp>
        <p:nvSpPr>
          <p:cNvPr id="12307" name="Rectangle 26"/>
          <p:cNvSpPr>
            <a:spLocks noChangeArrowheads="1"/>
          </p:cNvSpPr>
          <p:nvPr/>
        </p:nvSpPr>
        <p:spPr bwMode="auto">
          <a:xfrm>
            <a:off x="1928813" y="3286125"/>
            <a:ext cx="1714500" cy="7143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>
                <a:solidFill>
                  <a:srgbClr val="00B050"/>
                </a:solidFill>
              </a:rPr>
              <a:t>НАГЛЯДНЫЕ</a:t>
            </a:r>
          </a:p>
        </p:txBody>
      </p:sp>
      <p:sp>
        <p:nvSpPr>
          <p:cNvPr id="12308" name="Rectangle 26"/>
          <p:cNvSpPr>
            <a:spLocks noChangeArrowheads="1"/>
          </p:cNvSpPr>
          <p:nvPr/>
        </p:nvSpPr>
        <p:spPr bwMode="auto">
          <a:xfrm>
            <a:off x="3786188" y="3286125"/>
            <a:ext cx="1928812" cy="7143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ПРАКТИЧЕСКИЕ</a:t>
            </a:r>
          </a:p>
        </p:txBody>
      </p:sp>
      <p:sp>
        <p:nvSpPr>
          <p:cNvPr id="12309" name="Rectangle 18"/>
          <p:cNvSpPr>
            <a:spLocks noChangeArrowheads="1"/>
          </p:cNvSpPr>
          <p:nvPr/>
        </p:nvSpPr>
        <p:spPr bwMode="auto">
          <a:xfrm>
            <a:off x="1857375" y="4429125"/>
            <a:ext cx="1857375" cy="1928813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иллюстрация   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демонстрация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ИКТ</a:t>
            </a:r>
            <a:endParaRPr lang="ru-RU" sz="14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310" name="Rectangle 18"/>
          <p:cNvSpPr>
            <a:spLocks noChangeArrowheads="1"/>
          </p:cNvSpPr>
          <p:nvPr/>
        </p:nvSpPr>
        <p:spPr bwMode="auto">
          <a:xfrm>
            <a:off x="3857625" y="4429125"/>
            <a:ext cx="1857375" cy="1928813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упражнения 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дидактические </a:t>
            </a:r>
          </a:p>
          <a:p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  игры    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творческие </a:t>
            </a:r>
          </a:p>
          <a:p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  задания 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проблемные </a:t>
            </a:r>
          </a:p>
          <a:p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  ситуации</a:t>
            </a:r>
          </a:p>
        </p:txBody>
      </p:sp>
      <p:sp>
        <p:nvSpPr>
          <p:cNvPr id="12311" name="Line 16"/>
          <p:cNvSpPr>
            <a:spLocks noChangeShapeType="1"/>
          </p:cNvSpPr>
          <p:nvPr/>
        </p:nvSpPr>
        <p:spPr bwMode="auto">
          <a:xfrm>
            <a:off x="4714875" y="40005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12" name="Line 9"/>
          <p:cNvSpPr>
            <a:spLocks noChangeShapeType="1"/>
          </p:cNvSpPr>
          <p:nvPr/>
        </p:nvSpPr>
        <p:spPr bwMode="auto">
          <a:xfrm>
            <a:off x="7572375" y="3071813"/>
            <a:ext cx="0" cy="269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755576" y="973431"/>
            <a:ext cx="8208912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1" hangingPunct="1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Кто-то на свете должен ответить,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Высветить правду, истину вскрыв</a:t>
            </a:r>
          </a:p>
          <a:p>
            <a:pPr indent="450850" algn="ctr" eaLnBrk="1" hangingPunct="1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же такое - трудные дети?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Вечный вопрос. И больной, как нарыв...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Вот он сидит перед нами. Взгляните,-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Сжался пружиной, отчаялся он...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миром оборваны тонкие нити,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Словно стена без дверей и окон.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Вот они - главные истины эти: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Поздно заметили, поздно учли...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Нет, не рождаются трудными дети.-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Просто им вовремя не помогли!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Фото0448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996952"/>
            <a:ext cx="8280920" cy="1095251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FFFF00"/>
                </a:solidFill>
              </a:rPr>
              <a:t>          Асоциальное поведение в психологии рассматривается как отклоняющееся   поведение, которое включает    в   себя  систему   поступков или отдельные поступки, противоречащие принятым в обществе правовым или нравственным   нормам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539552" y="1412776"/>
            <a:ext cx="80648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14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асоциальным отклонениям  в поведении детей относятся: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нечестность,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лень,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сквернословие,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неуважение к старшим,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воровство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хулиганство,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бродяжничество,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курение, употребление алкоголя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т.д.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Анализ социального паспорта</a:t>
            </a:r>
            <a:endParaRPr lang="ru-RU" sz="4000" dirty="0">
              <a:solidFill>
                <a:srgbClr val="FFFF00"/>
              </a:solidFill>
              <a:hlinkClick r:id="rId2" action="ppaction://hlinkfile"/>
            </a:endParaRPr>
          </a:p>
        </p:txBody>
      </p:sp>
      <p:graphicFrame>
        <p:nvGraphicFramePr>
          <p:cNvPr id="4" name="Объект 1"/>
          <p:cNvGraphicFramePr/>
          <p:nvPr/>
        </p:nvGraphicFramePr>
        <p:xfrm>
          <a:off x="971600" y="2420888"/>
          <a:ext cx="684076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700808"/>
            <a:ext cx="8610600" cy="4318992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низкая успеваемость и усвоение программного материала;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пропуски занятий без уважительной причины;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неорганизованное </a:t>
            </a:r>
            <a:r>
              <a:rPr lang="ru-RU" b="1" i="1" dirty="0" err="1" smtClean="0">
                <a:solidFill>
                  <a:srgbClr val="FFFF00"/>
                </a:solidFill>
              </a:rPr>
              <a:t>внеучебное</a:t>
            </a:r>
            <a:r>
              <a:rPr lang="ru-RU" b="1" i="1" dirty="0" smtClean="0">
                <a:solidFill>
                  <a:srgbClr val="FFFF00"/>
                </a:solidFill>
              </a:rPr>
              <a:t> время;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отсутствие или нарушение установок на ЗОЖ;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совершение противоправных действий.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88" y="500063"/>
            <a:ext cx="7531744" cy="696689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>
                <a:solidFill>
                  <a:srgbClr val="FF0000"/>
                </a:solidFill>
              </a:rPr>
              <a:t>Направления </a:t>
            </a:r>
            <a:r>
              <a:rPr lang="ru-RU" sz="4000" dirty="0" smtClean="0">
                <a:solidFill>
                  <a:srgbClr val="FF0000"/>
                </a:solidFill>
              </a:rPr>
              <a:t>работы</a:t>
            </a:r>
            <a:endParaRPr lang="ru-RU" sz="4000" dirty="0">
              <a:solidFill>
                <a:srgbClr val="FF0000"/>
              </a:solidFill>
            </a:endParaRPr>
          </a:p>
        </p:txBody>
      </p:sp>
      <p:grpSp>
        <p:nvGrpSpPr>
          <p:cNvPr id="2" name="Diagram 2"/>
          <p:cNvGrpSpPr>
            <a:grpSpLocks noChangeAspect="1"/>
          </p:cNvGrpSpPr>
          <p:nvPr/>
        </p:nvGrpSpPr>
        <p:grpSpPr bwMode="auto">
          <a:xfrm>
            <a:off x="1619672" y="1052736"/>
            <a:ext cx="6237288" cy="5446713"/>
            <a:chOff x="841" y="538"/>
            <a:chExt cx="3929" cy="3431"/>
          </a:xfrm>
          <a:gradFill>
            <a:gsLst>
              <a:gs pos="15000">
                <a:srgbClr val="92D05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rect">
              <a:fillToRect l="50000" t="50000" r="50000" b="50000"/>
            </a:path>
          </a:gradFill>
        </p:grpSpPr>
        <p:sp>
          <p:nvSpPr>
            <p:cNvPr id="9220" name="_s1028"/>
            <p:cNvSpPr>
              <a:spLocks noChangeArrowheads="1" noTextEdit="1"/>
            </p:cNvSpPr>
            <p:nvPr/>
          </p:nvSpPr>
          <p:spPr bwMode="auto">
            <a:xfrm>
              <a:off x="1748" y="538"/>
              <a:ext cx="2205" cy="2087"/>
            </a:xfrm>
            <a:prstGeom prst="ellipse">
              <a:avLst/>
            </a:prstGeom>
            <a:grpFill/>
            <a:ln w="9525">
              <a:solidFill>
                <a:srgbClr val="54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 dirty="0">
                <a:noFill/>
              </a:endParaRPr>
            </a:p>
          </p:txBody>
        </p:sp>
        <p:sp>
          <p:nvSpPr>
            <p:cNvPr id="9221" name="_s1029"/>
            <p:cNvSpPr>
              <a:spLocks noChangeArrowheads="1"/>
            </p:cNvSpPr>
            <p:nvPr/>
          </p:nvSpPr>
          <p:spPr bwMode="auto">
            <a:xfrm>
              <a:off x="2610" y="1128"/>
              <a:ext cx="816" cy="77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 i="1" dirty="0" smtClean="0">
                  <a:ln>
                    <a:solidFill>
                      <a:srgbClr val="00FF00"/>
                    </a:solidFill>
                  </a:ln>
                  <a:solidFill>
                    <a:schemeClr val="accent2">
                      <a:lumMod val="50000"/>
                    </a:schemeClr>
                  </a:solidFill>
                </a:rPr>
                <a:t>Работа с </a:t>
              </a:r>
            </a:p>
            <a:p>
              <a:pPr algn="ctr"/>
              <a:r>
                <a:rPr lang="ru-RU" sz="2400" b="1" i="1" dirty="0" smtClean="0">
                  <a:ln>
                    <a:solidFill>
                      <a:srgbClr val="00FF00"/>
                    </a:solidFill>
                  </a:ln>
                  <a:solidFill>
                    <a:schemeClr val="accent2">
                      <a:lumMod val="50000"/>
                    </a:schemeClr>
                  </a:solidFill>
                </a:rPr>
                <a:t>обучающимися</a:t>
              </a:r>
              <a:endParaRPr lang="ru-RU" sz="2400" b="1" i="1" u="sng" dirty="0">
                <a:ln>
                  <a:solidFill>
                    <a:srgbClr val="00FF00"/>
                  </a:solidFill>
                </a:ln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222" name="_s1030"/>
            <p:cNvSpPr>
              <a:spLocks noChangeArrowheads="1" noTextEdit="1"/>
            </p:cNvSpPr>
            <p:nvPr/>
          </p:nvSpPr>
          <p:spPr bwMode="auto">
            <a:xfrm>
              <a:off x="2610" y="1853"/>
              <a:ext cx="2160" cy="2070"/>
            </a:xfrm>
            <a:prstGeom prst="ellipse">
              <a:avLst/>
            </a:prstGeom>
            <a:grpFill/>
            <a:ln w="9525">
              <a:solidFill>
                <a:srgbClr val="54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223" name="_s1031"/>
            <p:cNvSpPr>
              <a:spLocks noChangeArrowheads="1"/>
            </p:cNvSpPr>
            <p:nvPr/>
          </p:nvSpPr>
          <p:spPr bwMode="auto">
            <a:xfrm>
              <a:off x="3422" y="2844"/>
              <a:ext cx="1054" cy="2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 i="1" dirty="0">
                  <a:solidFill>
                    <a:schemeClr val="accent2">
                      <a:lumMod val="50000"/>
                    </a:schemeClr>
                  </a:solidFill>
                </a:rPr>
                <a:t>Взаимодействие </a:t>
              </a:r>
            </a:p>
            <a:p>
              <a:pPr algn="ctr"/>
              <a:r>
                <a:rPr lang="ru-RU" sz="2400" b="1" i="1" dirty="0">
                  <a:solidFill>
                    <a:schemeClr val="accent2">
                      <a:lumMod val="50000"/>
                    </a:schemeClr>
                  </a:solidFill>
                </a:rPr>
                <a:t>с другими</a:t>
              </a:r>
            </a:p>
            <a:p>
              <a:pPr algn="ctr"/>
              <a:r>
                <a:rPr lang="ru-RU" sz="2400" b="1" i="1" dirty="0">
                  <a:solidFill>
                    <a:schemeClr val="accent2">
                      <a:lumMod val="50000"/>
                    </a:schemeClr>
                  </a:solidFill>
                </a:rPr>
                <a:t>организациями </a:t>
              </a:r>
            </a:p>
          </p:txBody>
        </p:sp>
        <p:sp>
          <p:nvSpPr>
            <p:cNvPr id="9224" name="_s1032"/>
            <p:cNvSpPr>
              <a:spLocks noChangeArrowheads="1" noTextEdit="1"/>
            </p:cNvSpPr>
            <p:nvPr/>
          </p:nvSpPr>
          <p:spPr bwMode="auto">
            <a:xfrm>
              <a:off x="841" y="1899"/>
              <a:ext cx="2180" cy="2070"/>
            </a:xfrm>
            <a:prstGeom prst="ellipse">
              <a:avLst/>
            </a:prstGeom>
            <a:grpFill/>
            <a:ln w="9525">
              <a:solidFill>
                <a:srgbClr val="54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225" name="_s1033"/>
            <p:cNvSpPr>
              <a:spLocks noChangeArrowheads="1"/>
            </p:cNvSpPr>
            <p:nvPr/>
          </p:nvSpPr>
          <p:spPr bwMode="auto">
            <a:xfrm>
              <a:off x="1385" y="2806"/>
              <a:ext cx="1054" cy="2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 i="1" dirty="0">
                  <a:ln>
                    <a:solidFill>
                      <a:srgbClr val="00FF00"/>
                    </a:solidFill>
                  </a:ln>
                  <a:solidFill>
                    <a:schemeClr val="accent2">
                      <a:lumMod val="50000"/>
                    </a:schemeClr>
                  </a:solidFill>
                </a:rPr>
                <a:t>Работа с </a:t>
              </a:r>
            </a:p>
            <a:p>
              <a:r>
                <a:rPr lang="ru-RU" sz="2400" b="1" i="1" dirty="0">
                  <a:ln>
                    <a:solidFill>
                      <a:srgbClr val="00FF00"/>
                    </a:solidFill>
                  </a:ln>
                  <a:solidFill>
                    <a:schemeClr val="accent2">
                      <a:lumMod val="50000"/>
                    </a:schemeClr>
                  </a:solidFill>
                </a:rPr>
                <a:t>семьёй</a:t>
              </a:r>
            </a:p>
          </p:txBody>
        </p:sp>
      </p:grp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4"/>
          <p:cNvSpPr>
            <a:spLocks noChangeArrowheads="1"/>
          </p:cNvSpPr>
          <p:nvPr/>
        </p:nvSpPr>
        <p:spPr bwMode="auto">
          <a:xfrm>
            <a:off x="827584" y="1988840"/>
            <a:ext cx="935038" cy="43180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23528" y="2708921"/>
            <a:ext cx="2376264" cy="1728191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Ликвидация </a:t>
            </a:r>
          </a:p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пробелов </a:t>
            </a:r>
          </a:p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 знаниях </a:t>
            </a:r>
          </a:p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учащихся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196" name="AutoShape 7"/>
          <p:cNvSpPr>
            <a:spLocks noChangeArrowheads="1"/>
          </p:cNvSpPr>
          <p:nvPr/>
        </p:nvSpPr>
        <p:spPr bwMode="auto">
          <a:xfrm>
            <a:off x="3995936" y="1988840"/>
            <a:ext cx="935037" cy="43180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67544" y="980728"/>
            <a:ext cx="8305800" cy="936105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Приоритетные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направления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198" name="AutoShape 9"/>
          <p:cNvSpPr>
            <a:spLocks noChangeArrowheads="1"/>
          </p:cNvSpPr>
          <p:nvPr/>
        </p:nvSpPr>
        <p:spPr bwMode="auto">
          <a:xfrm>
            <a:off x="7020272" y="1988840"/>
            <a:ext cx="935038" cy="43180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8199" name="AutoShape 10"/>
          <p:cNvSpPr>
            <a:spLocks noChangeArrowheads="1"/>
          </p:cNvSpPr>
          <p:nvPr/>
        </p:nvSpPr>
        <p:spPr bwMode="auto">
          <a:xfrm>
            <a:off x="5868144" y="1916832"/>
            <a:ext cx="792088" cy="3528392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23528" y="4841776"/>
            <a:ext cx="2304256" cy="1827584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Пропаганда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здорового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 образа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 жизни</a:t>
            </a:r>
            <a:endParaRPr lang="ru-RU" sz="20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6516216" y="4581129"/>
            <a:ext cx="2304256" cy="2016224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457200" indent="-457200"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Проведение </a:t>
            </a:r>
          </a:p>
          <a:p>
            <a:pPr marL="457200" indent="-457200"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индивидуальной </a:t>
            </a:r>
          </a:p>
          <a:p>
            <a:pPr marL="457200" indent="-457200"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воспитательной </a:t>
            </a:r>
          </a:p>
          <a:p>
            <a:pPr marL="457200" indent="-457200"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работы</a:t>
            </a:r>
            <a:endParaRPr lang="ru-RU" sz="20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3563888" y="2564904"/>
            <a:ext cx="2304256" cy="1872208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Борьба</a:t>
            </a:r>
          </a:p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с пропусками</a:t>
            </a:r>
          </a:p>
          <a:p>
            <a:pPr algn="ctr">
              <a:lnSpc>
                <a:spcPct val="150000"/>
              </a:lnSpc>
              <a:buClr>
                <a:srgbClr val="640000"/>
              </a:buCl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занятий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 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6516216" y="2492896"/>
            <a:ext cx="2160240" cy="180020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Организация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ru-RU" sz="2000" b="1" dirty="0" err="1" smtClean="0">
                <a:solidFill>
                  <a:srgbClr val="003399"/>
                </a:solidFill>
                <a:latin typeface="+mj-lt"/>
              </a:rPr>
              <a:t>внеучебной</a:t>
            </a: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деятельности</a:t>
            </a:r>
            <a:endParaRPr lang="ru-RU" sz="20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491880" y="4653136"/>
            <a:ext cx="2448272" cy="2016224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Правовое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003399"/>
                </a:solidFill>
                <a:latin typeface="+mj-lt"/>
              </a:rPr>
              <a:t>воспитание</a:t>
            </a:r>
            <a:endParaRPr lang="ru-RU" sz="20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2627784" y="1916832"/>
            <a:ext cx="792088" cy="3528392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3563888" y="980728"/>
            <a:ext cx="2232248" cy="1368152"/>
          </a:xfrm>
          <a:prstGeom prst="rect">
            <a:avLst/>
          </a:prstGeom>
          <a:solidFill>
            <a:srgbClr val="DDFFF0">
              <a:alpha val="9411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Контроль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посещаемости</a:t>
            </a:r>
          </a:p>
        </p:txBody>
      </p:sp>
      <p:sp>
        <p:nvSpPr>
          <p:cNvPr id="15378" name="Oval 18"/>
          <p:cNvSpPr>
            <a:spLocks noChangeArrowheads="1"/>
          </p:cNvSpPr>
          <p:nvPr/>
        </p:nvSpPr>
        <p:spPr bwMode="auto">
          <a:xfrm>
            <a:off x="3275856" y="2708920"/>
            <a:ext cx="3071812" cy="208121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accent3"/>
            </a:solidFill>
            <a:round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Работа с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воспитанниками</a:t>
            </a:r>
            <a:r>
              <a:rPr lang="ru-RU" sz="2400" b="1" dirty="0">
                <a:solidFill>
                  <a:srgbClr val="C5F8F9"/>
                </a:solidFill>
                <a:latin typeface="+mj-lt"/>
              </a:rPr>
              <a:t/>
            </a:r>
            <a:br>
              <a:rPr lang="ru-RU" sz="2400" b="1" dirty="0">
                <a:solidFill>
                  <a:srgbClr val="C5F8F9"/>
                </a:solidFill>
                <a:latin typeface="+mj-lt"/>
              </a:rPr>
            </a:br>
            <a:endParaRPr lang="ru-RU" sz="2400" b="1" dirty="0">
              <a:solidFill>
                <a:srgbClr val="C5F8F9"/>
              </a:solidFill>
              <a:latin typeface="+mj-lt"/>
            </a:endParaRPr>
          </a:p>
        </p:txBody>
      </p:sp>
      <p:sp>
        <p:nvSpPr>
          <p:cNvPr id="10244" name="Line 29"/>
          <p:cNvSpPr>
            <a:spLocks noChangeShapeType="1"/>
          </p:cNvSpPr>
          <p:nvPr/>
        </p:nvSpPr>
        <p:spPr bwMode="auto">
          <a:xfrm flipV="1">
            <a:off x="5724128" y="2060848"/>
            <a:ext cx="1224136" cy="864096"/>
          </a:xfrm>
          <a:prstGeom prst="line">
            <a:avLst/>
          </a:prstGeom>
          <a:noFill/>
          <a:ln w="9525">
            <a:solidFill>
              <a:srgbClr val="66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Line 31"/>
          <p:cNvSpPr>
            <a:spLocks noChangeShapeType="1"/>
          </p:cNvSpPr>
          <p:nvPr/>
        </p:nvSpPr>
        <p:spPr bwMode="auto">
          <a:xfrm flipH="1" flipV="1">
            <a:off x="4644008" y="2348880"/>
            <a:ext cx="72008" cy="288032"/>
          </a:xfrm>
          <a:prstGeom prst="line">
            <a:avLst/>
          </a:prstGeom>
          <a:noFill/>
          <a:ln w="9525">
            <a:solidFill>
              <a:srgbClr val="66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36"/>
          <p:cNvSpPr>
            <a:spLocks noChangeShapeType="1"/>
          </p:cNvSpPr>
          <p:nvPr/>
        </p:nvSpPr>
        <p:spPr bwMode="auto">
          <a:xfrm>
            <a:off x="6084168" y="4293096"/>
            <a:ext cx="645790" cy="430337"/>
          </a:xfrm>
          <a:prstGeom prst="line">
            <a:avLst/>
          </a:prstGeom>
          <a:noFill/>
          <a:ln w="9525">
            <a:solidFill>
              <a:srgbClr val="66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38"/>
          <p:cNvSpPr>
            <a:spLocks noChangeShapeType="1"/>
          </p:cNvSpPr>
          <p:nvPr/>
        </p:nvSpPr>
        <p:spPr bwMode="auto">
          <a:xfrm>
            <a:off x="4932040" y="4653136"/>
            <a:ext cx="72008" cy="648072"/>
          </a:xfrm>
          <a:prstGeom prst="line">
            <a:avLst/>
          </a:prstGeom>
          <a:noFill/>
          <a:ln w="9525">
            <a:solidFill>
              <a:srgbClr val="66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39"/>
          <p:cNvSpPr>
            <a:spLocks noChangeShapeType="1"/>
          </p:cNvSpPr>
          <p:nvPr/>
        </p:nvSpPr>
        <p:spPr bwMode="auto">
          <a:xfrm flipH="1">
            <a:off x="2771800" y="4149080"/>
            <a:ext cx="576064" cy="432048"/>
          </a:xfrm>
          <a:prstGeom prst="line">
            <a:avLst/>
          </a:prstGeom>
          <a:noFill/>
          <a:ln w="9525">
            <a:solidFill>
              <a:srgbClr val="66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40"/>
          <p:cNvSpPr>
            <a:spLocks noChangeShapeType="1"/>
          </p:cNvSpPr>
          <p:nvPr/>
        </p:nvSpPr>
        <p:spPr bwMode="auto">
          <a:xfrm flipH="1" flipV="1">
            <a:off x="2699791" y="2348880"/>
            <a:ext cx="1080120" cy="576064"/>
          </a:xfrm>
          <a:prstGeom prst="line">
            <a:avLst/>
          </a:prstGeom>
          <a:noFill/>
          <a:ln w="9525">
            <a:solidFill>
              <a:srgbClr val="66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50"/>
          <p:cNvSpPr>
            <a:spLocks noChangeShapeType="1"/>
          </p:cNvSpPr>
          <p:nvPr/>
        </p:nvSpPr>
        <p:spPr bwMode="auto">
          <a:xfrm>
            <a:off x="5903913" y="28543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Rectangle 16"/>
          <p:cNvSpPr>
            <a:spLocks noChangeArrowheads="1"/>
          </p:cNvSpPr>
          <p:nvPr/>
        </p:nvSpPr>
        <p:spPr bwMode="auto">
          <a:xfrm>
            <a:off x="6940997" y="1052736"/>
            <a:ext cx="2203003" cy="1636836"/>
          </a:xfrm>
          <a:prstGeom prst="rect">
            <a:avLst/>
          </a:prstGeom>
          <a:solidFill>
            <a:srgbClr val="DDFFF0">
              <a:alpha val="9411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Организация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досуга</a:t>
            </a:r>
          </a:p>
        </p:txBody>
      </p:sp>
      <p:sp>
        <p:nvSpPr>
          <p:cNvPr id="62" name="Rectangle 16"/>
          <p:cNvSpPr>
            <a:spLocks noChangeArrowheads="1"/>
          </p:cNvSpPr>
          <p:nvPr/>
        </p:nvSpPr>
        <p:spPr bwMode="auto">
          <a:xfrm>
            <a:off x="467544" y="1412776"/>
            <a:ext cx="2232248" cy="1512168"/>
          </a:xfrm>
          <a:prstGeom prst="rect">
            <a:avLst/>
          </a:prstGeom>
          <a:solidFill>
            <a:srgbClr val="DDFFF0">
              <a:alpha val="9411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Правовое</a:t>
            </a:r>
          </a:p>
          <a:p>
            <a:pPr algn="ctr"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просвещение </a:t>
            </a:r>
          </a:p>
          <a:p>
            <a:pPr algn="ctr"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учащихся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683568" y="4581128"/>
            <a:ext cx="2058987" cy="1420812"/>
          </a:xfrm>
          <a:prstGeom prst="rect">
            <a:avLst/>
          </a:prstGeom>
          <a:solidFill>
            <a:srgbClr val="DDFFF0">
              <a:alpha val="9411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Групповая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коррекционная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работа</a:t>
            </a: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3779912" y="5301208"/>
            <a:ext cx="2425303" cy="1368152"/>
          </a:xfrm>
          <a:prstGeom prst="rect">
            <a:avLst/>
          </a:prstGeom>
          <a:solidFill>
            <a:srgbClr val="DDFFF0">
              <a:alpha val="9411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Вовлечение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детей в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дополнительное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образование</a:t>
            </a:r>
          </a:p>
        </p:txBody>
      </p:sp>
      <p:sp>
        <p:nvSpPr>
          <p:cNvPr id="65" name="Rectangle 16"/>
          <p:cNvSpPr>
            <a:spLocks noChangeArrowheads="1"/>
          </p:cNvSpPr>
          <p:nvPr/>
        </p:nvSpPr>
        <p:spPr bwMode="auto">
          <a:xfrm>
            <a:off x="6732240" y="4149080"/>
            <a:ext cx="2058988" cy="1420813"/>
          </a:xfrm>
          <a:prstGeom prst="rect">
            <a:avLst/>
          </a:prstGeom>
          <a:solidFill>
            <a:srgbClr val="DDFFF0">
              <a:alpha val="9411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Пропаганда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здорового </a:t>
            </a:r>
          </a:p>
          <a:p>
            <a:pPr algn="ctr">
              <a:buClr>
                <a:srgbClr val="1C367E"/>
              </a:buCl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образа жизни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14313" y="1928813"/>
            <a:ext cx="1928812" cy="1785937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AA88AA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lIns="93600" tIns="46800" rIns="93600" bIns="46800" anchor="ctr">
            <a:flatTx/>
          </a:bodyPr>
          <a:lstStyle/>
          <a:p>
            <a:pPr algn="ctr"/>
            <a:r>
              <a:rPr lang="ru-RU" sz="1400" i="1" dirty="0">
                <a:solidFill>
                  <a:srgbClr val="640000"/>
                </a:solidFill>
              </a:rPr>
              <a:t>Занятие 1.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ПРАВИЛА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ПОВЕДЕНИЯ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В ШКОЛЕ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260350"/>
            <a:ext cx="8959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 dirty="0">
                <a:solidFill>
                  <a:srgbClr val="62139E"/>
                </a:solidFill>
              </a:rPr>
              <a:t>Цикл занятий 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</a:rPr>
              <a:t>«Что такое хорошо и что такое плохо»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13317" name="Rectangle 10"/>
          <p:cNvSpPr>
            <a:spLocks noChangeArrowheads="1"/>
          </p:cNvSpPr>
          <p:nvPr/>
        </p:nvSpPr>
        <p:spPr bwMode="auto">
          <a:xfrm>
            <a:off x="971550" y="4868863"/>
            <a:ext cx="7561263" cy="1152525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AA88AA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lIns="93600" tIns="46800" rIns="93600" bIns="46800" anchor="ctr">
            <a:flatTx/>
          </a:bodyPr>
          <a:lstStyle/>
          <a:p>
            <a:pPr algn="ctr"/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ЦЕЛЬ: сформировать у учащихся навыки  поведения </a:t>
            </a:r>
          </a:p>
          <a:p>
            <a:pPr algn="ctr"/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в школе, в общественных местах, дома, на дороге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394" name="AutoShape 15"/>
          <p:cNvSpPr>
            <a:spLocks noChangeArrowheads="1"/>
          </p:cNvSpPr>
          <p:nvPr/>
        </p:nvSpPr>
        <p:spPr bwMode="auto">
          <a:xfrm rot="19522599">
            <a:off x="1722438" y="3959225"/>
            <a:ext cx="576262" cy="708025"/>
          </a:xfrm>
          <a:prstGeom prst="downArrow">
            <a:avLst>
              <a:gd name="adj1" fmla="val 50000"/>
              <a:gd name="adj2" fmla="val 40634"/>
            </a:avLst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3600" tIns="46800" rIns="93600" bIns="46800" anchor="ctr"/>
          <a:lstStyle/>
          <a:p>
            <a:pPr>
              <a:defRPr/>
            </a:pP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395" name="AutoShape 16"/>
          <p:cNvSpPr>
            <a:spLocks noChangeArrowheads="1"/>
          </p:cNvSpPr>
          <p:nvPr/>
        </p:nvSpPr>
        <p:spPr bwMode="auto">
          <a:xfrm>
            <a:off x="3214688" y="3929063"/>
            <a:ext cx="576262" cy="650875"/>
          </a:xfrm>
          <a:prstGeom prst="downArrow">
            <a:avLst>
              <a:gd name="adj1" fmla="val 50000"/>
              <a:gd name="adj2" fmla="val 40634"/>
            </a:avLst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3600" tIns="46800" rIns="93600" bIns="46800" anchor="ctr"/>
          <a:lstStyle/>
          <a:p>
            <a:pPr>
              <a:defRPr/>
            </a:pP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396" name="AutoShape 17"/>
          <p:cNvSpPr>
            <a:spLocks noChangeArrowheads="1"/>
          </p:cNvSpPr>
          <p:nvPr/>
        </p:nvSpPr>
        <p:spPr bwMode="auto">
          <a:xfrm rot="1630671">
            <a:off x="6983413" y="3951288"/>
            <a:ext cx="576262" cy="687387"/>
          </a:xfrm>
          <a:prstGeom prst="downArrow">
            <a:avLst>
              <a:gd name="adj1" fmla="val 50000"/>
              <a:gd name="adj2" fmla="val 40634"/>
            </a:avLst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3600" tIns="46800" rIns="93600" bIns="46800" anchor="ctr"/>
          <a:lstStyle/>
          <a:p>
            <a:pPr>
              <a:defRPr/>
            </a:pPr>
            <a:endParaRPr lang="ru-RU"/>
          </a:p>
        </p:txBody>
      </p:sp>
      <p:sp>
        <p:nvSpPr>
          <p:cNvPr id="13321" name="Rectangle 20"/>
          <p:cNvSpPr>
            <a:spLocks noChangeArrowheads="1"/>
          </p:cNvSpPr>
          <p:nvPr/>
        </p:nvSpPr>
        <p:spPr bwMode="auto">
          <a:xfrm>
            <a:off x="6372225" y="1484313"/>
            <a:ext cx="2570163" cy="11080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eaLnBrk="0" hangingPunct="0"/>
            <a:endParaRPr kumimoji="1" lang="ru-RU" sz="1000" b="1">
              <a:latin typeface="Times New Roman" pitchFamily="18" charset="0"/>
            </a:endParaRPr>
          </a:p>
          <a:p>
            <a:pPr eaLnBrk="0" hangingPunct="0"/>
            <a:endParaRPr kumimoji="1" lang="ru-RU" sz="1000" b="1">
              <a:latin typeface="Times New Roman" pitchFamily="18" charset="0"/>
            </a:endParaRPr>
          </a:p>
          <a:p>
            <a:pPr eaLnBrk="0" hangingPunct="0"/>
            <a:endParaRPr kumimoji="1" lang="ru-RU" sz="1000" b="1">
              <a:latin typeface="Times New Roman" pitchFamily="18" charset="0"/>
            </a:endParaRPr>
          </a:p>
          <a:p>
            <a:pPr eaLnBrk="0" hangingPunct="0"/>
            <a:endParaRPr kumimoji="1" lang="ru-RU" sz="1200">
              <a:latin typeface="Times New Roman" pitchFamily="18" charset="0"/>
            </a:endParaRPr>
          </a:p>
          <a:p>
            <a:pPr eaLnBrk="0" hangingPunct="0"/>
            <a:endParaRPr kumimoji="1" lang="ru-RU" sz="1200">
              <a:latin typeface="Times New Roman" pitchFamily="18" charset="0"/>
            </a:endParaRPr>
          </a:p>
          <a:p>
            <a:r>
              <a:rPr kumimoji="1" lang="ru-RU" sz="1200" b="1">
                <a:latin typeface="Times New Roman" pitchFamily="18" charset="0"/>
              </a:rPr>
              <a:t>		</a:t>
            </a:r>
          </a:p>
        </p:txBody>
      </p:sp>
      <p:sp>
        <p:nvSpPr>
          <p:cNvPr id="13322" name="Rectangle 3"/>
          <p:cNvSpPr>
            <a:spLocks noChangeArrowheads="1"/>
          </p:cNvSpPr>
          <p:nvPr/>
        </p:nvSpPr>
        <p:spPr bwMode="auto">
          <a:xfrm>
            <a:off x="2428875" y="1928813"/>
            <a:ext cx="1928813" cy="1785937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AA88AA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lIns="93600" tIns="46800" rIns="93600" bIns="46800" anchor="ctr">
            <a:flatTx/>
          </a:bodyPr>
          <a:lstStyle/>
          <a:p>
            <a:pPr algn="ctr"/>
            <a:r>
              <a:rPr lang="ru-RU" sz="1400" i="1" dirty="0">
                <a:solidFill>
                  <a:srgbClr val="640000"/>
                </a:solidFill>
              </a:rPr>
              <a:t>Занятие 2.</a:t>
            </a:r>
            <a:r>
              <a:rPr lang="ru-RU" i="1" dirty="0">
                <a:solidFill>
                  <a:srgbClr val="64000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ПРАВИЛА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ПОВЕДЕНИЯ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НА ДОРОГЕ</a:t>
            </a:r>
            <a:endParaRPr lang="ru-RU" dirty="0">
              <a:solidFill>
                <a:srgbClr val="00FF00"/>
              </a:solidFill>
            </a:endParaRPr>
          </a:p>
        </p:txBody>
      </p:sp>
      <p:sp>
        <p:nvSpPr>
          <p:cNvPr id="13323" name="Rectangle 3"/>
          <p:cNvSpPr>
            <a:spLocks noChangeArrowheads="1"/>
          </p:cNvSpPr>
          <p:nvPr/>
        </p:nvSpPr>
        <p:spPr bwMode="auto">
          <a:xfrm>
            <a:off x="4643438" y="1928813"/>
            <a:ext cx="1928812" cy="1785937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AA88AA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lIns="93600" tIns="46800" rIns="93600" bIns="46800" anchor="ctr">
            <a:flatTx/>
          </a:bodyPr>
          <a:lstStyle/>
          <a:p>
            <a:pPr algn="ctr"/>
            <a:r>
              <a:rPr lang="ru-RU" sz="1400" i="1" dirty="0">
                <a:solidFill>
                  <a:srgbClr val="640000"/>
                </a:solidFill>
              </a:rPr>
              <a:t>Занятие 3.</a:t>
            </a:r>
            <a:r>
              <a:rPr lang="ru-RU" i="1" dirty="0">
                <a:solidFill>
                  <a:srgbClr val="64000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ПРАВИЛА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ПОВЕДЕНИЯ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ДОМА</a:t>
            </a:r>
            <a:endParaRPr lang="ru-RU" dirty="0">
              <a:solidFill>
                <a:srgbClr val="00FF00"/>
              </a:solidFill>
            </a:endParaRPr>
          </a:p>
        </p:txBody>
      </p:sp>
      <p:sp>
        <p:nvSpPr>
          <p:cNvPr id="13324" name="Rectangle 3"/>
          <p:cNvSpPr>
            <a:spLocks noChangeArrowheads="1"/>
          </p:cNvSpPr>
          <p:nvPr/>
        </p:nvSpPr>
        <p:spPr bwMode="auto">
          <a:xfrm>
            <a:off x="6929438" y="1928813"/>
            <a:ext cx="1928812" cy="1785937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AA88AA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lIns="93600" tIns="46800" rIns="93600" bIns="46800" anchor="ctr">
            <a:flatTx/>
          </a:bodyPr>
          <a:lstStyle/>
          <a:p>
            <a:pPr algn="ctr"/>
            <a:r>
              <a:rPr lang="ru-RU" sz="1400" i="1" dirty="0">
                <a:solidFill>
                  <a:srgbClr val="640000"/>
                </a:solidFill>
              </a:rPr>
              <a:t>Занятие 4</a:t>
            </a:r>
            <a:r>
              <a:rPr lang="ru-RU" i="1" dirty="0">
                <a:solidFill>
                  <a:srgbClr val="640000"/>
                </a:solidFill>
              </a:rPr>
              <a:t>.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ПРАВИЛА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    ПОВЕДЕНИЯ В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    ОБЩЕСТВЕННЫХ </a:t>
            </a:r>
          </a:p>
          <a:p>
            <a:pPr algn="ctr"/>
            <a:r>
              <a:rPr lang="ru-RU" b="1" dirty="0">
                <a:solidFill>
                  <a:srgbClr val="00FF00"/>
                </a:solidFill>
              </a:rPr>
              <a:t>МЕСТАХ</a:t>
            </a:r>
            <a:endParaRPr lang="ru-RU" dirty="0">
              <a:solidFill>
                <a:srgbClr val="00FF00"/>
              </a:solidFill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5214938" y="3929063"/>
            <a:ext cx="576262" cy="650875"/>
          </a:xfrm>
          <a:prstGeom prst="downArrow">
            <a:avLst>
              <a:gd name="adj1" fmla="val 50000"/>
              <a:gd name="adj2" fmla="val 40634"/>
            </a:avLst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3600" tIns="46800" rIns="93600" bIns="46800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картинки- мальчик и мыльные пузыри">
  <a:themeElements>
    <a:clrScheme name="Тема Office 12">
      <a:dk1>
        <a:srgbClr val="CC9900"/>
      </a:dk1>
      <a:lt1>
        <a:srgbClr val="FFF9CF"/>
      </a:lt1>
      <a:dk2>
        <a:srgbClr val="996600"/>
      </a:dk2>
      <a:lt2>
        <a:srgbClr val="808080"/>
      </a:lt2>
      <a:accent1>
        <a:srgbClr val="E9E3B7"/>
      </a:accent1>
      <a:accent2>
        <a:srgbClr val="333399"/>
      </a:accent2>
      <a:accent3>
        <a:srgbClr val="FFFBE4"/>
      </a:accent3>
      <a:accent4>
        <a:srgbClr val="AE8200"/>
      </a:accent4>
      <a:accent5>
        <a:srgbClr val="F2EFD8"/>
      </a:accent5>
      <a:accent6>
        <a:srgbClr val="2D2D8A"/>
      </a:accent6>
      <a:hlink>
        <a:srgbClr val="009999"/>
      </a:hlink>
      <a:folHlink>
        <a:srgbClr val="669900"/>
      </a:folHlink>
    </a:clrScheme>
    <a:fontScheme name="Тема Offic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B08200"/>
        </a:dk1>
        <a:lt1>
          <a:srgbClr val="FFF5C9"/>
        </a:lt1>
        <a:dk2>
          <a:srgbClr val="000000"/>
        </a:dk2>
        <a:lt2>
          <a:srgbClr val="969696"/>
        </a:lt2>
        <a:accent1>
          <a:srgbClr val="FDED9B"/>
        </a:accent1>
        <a:accent2>
          <a:srgbClr val="FF9966"/>
        </a:accent2>
        <a:accent3>
          <a:srgbClr val="FFF9E1"/>
        </a:accent3>
        <a:accent4>
          <a:srgbClr val="966E00"/>
        </a:accent4>
        <a:accent5>
          <a:srgbClr val="FEF4CB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F8F8F8"/>
        </a:dk1>
        <a:lt1>
          <a:srgbClr val="FFFFFF"/>
        </a:lt1>
        <a:dk2>
          <a:srgbClr val="000000"/>
        </a:dk2>
        <a:lt2>
          <a:srgbClr val="333333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D4D4D4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2D2015"/>
        </a:dk1>
        <a:lt1>
          <a:srgbClr val="FFFFFF"/>
        </a:lt1>
        <a:dk2>
          <a:srgbClr val="808000"/>
        </a:dk2>
        <a:lt2>
          <a:srgbClr val="DFC08D"/>
        </a:lt2>
        <a:accent1>
          <a:srgbClr val="8F8F6D"/>
        </a:accent1>
        <a:accent2>
          <a:srgbClr val="8F5F2F"/>
        </a:accent2>
        <a:accent3>
          <a:srgbClr val="C0C0AA"/>
        </a:accent3>
        <a:accent4>
          <a:srgbClr val="DADADA"/>
        </a:accent4>
        <a:accent5>
          <a:srgbClr val="C6C6BA"/>
        </a:accent5>
        <a:accent6>
          <a:srgbClr val="81552A"/>
        </a:accent6>
        <a:hlink>
          <a:srgbClr val="CCB400"/>
        </a:hlink>
        <a:folHlink>
          <a:srgbClr val="4C5A5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777777"/>
        </a:dk1>
        <a:lt1>
          <a:srgbClr val="FFEFB5"/>
        </a:lt1>
        <a:dk2>
          <a:srgbClr val="818573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C1C2BC"/>
        </a:accent3>
        <a:accent4>
          <a:srgbClr val="DACC9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F8A1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3E3E5C"/>
        </a:dk1>
        <a:lt1>
          <a:srgbClr val="FFFFFF"/>
        </a:lt1>
        <a:dk2>
          <a:srgbClr val="8080AA"/>
        </a:dk2>
        <a:lt2>
          <a:srgbClr val="FFFFFF"/>
        </a:lt2>
        <a:accent1>
          <a:srgbClr val="8982A4"/>
        </a:accent1>
        <a:accent2>
          <a:srgbClr val="9C62CC"/>
        </a:accent2>
        <a:accent3>
          <a:srgbClr val="C0C0D2"/>
        </a:accent3>
        <a:accent4>
          <a:srgbClr val="DADADA"/>
        </a:accent4>
        <a:accent5>
          <a:srgbClr val="C4C1CF"/>
        </a:accent5>
        <a:accent6>
          <a:srgbClr val="8D58B9"/>
        </a:accent6>
        <a:hlink>
          <a:srgbClr val="FDE065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989400"/>
        </a:dk1>
        <a:lt1>
          <a:srgbClr val="FF9900"/>
        </a:lt1>
        <a:dk2>
          <a:srgbClr val="DFD293"/>
        </a:dk2>
        <a:lt2>
          <a:srgbClr val="5C1F00"/>
        </a:lt2>
        <a:accent1>
          <a:srgbClr val="FFCC00"/>
        </a:accent1>
        <a:accent2>
          <a:srgbClr val="BE7960"/>
        </a:accent2>
        <a:accent3>
          <a:srgbClr val="FFCAAA"/>
        </a:accent3>
        <a:accent4>
          <a:srgbClr val="817E00"/>
        </a:accent4>
        <a:accent5>
          <a:srgbClr val="FFE2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5A58"/>
        </a:dk1>
        <a:lt1>
          <a:srgbClr val="FFFFCC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AE"/>
        </a:accent4>
        <a:accent5>
          <a:srgbClr val="AAB8B7"/>
        </a:accent5>
        <a:accent6>
          <a:srgbClr val="6264B4"/>
        </a:accent6>
        <a:hlink>
          <a:srgbClr val="CCCC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DFFCD"/>
        </a:lt1>
        <a:dk2>
          <a:srgbClr val="0066CC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B8E2"/>
        </a:accent3>
        <a:accent4>
          <a:srgbClr val="D8DAAF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E2A700"/>
        </a:lt1>
        <a:dk2>
          <a:srgbClr val="808000"/>
        </a:dk2>
        <a:lt2>
          <a:srgbClr val="E3EBF1"/>
        </a:lt2>
        <a:accent1>
          <a:srgbClr val="767300"/>
        </a:accent1>
        <a:accent2>
          <a:srgbClr val="468A4B"/>
        </a:accent2>
        <a:accent3>
          <a:srgbClr val="C0C0AA"/>
        </a:accent3>
        <a:accent4>
          <a:srgbClr val="C18E00"/>
        </a:accent4>
        <a:accent5>
          <a:srgbClr val="BDBCAA"/>
        </a:accent5>
        <a:accent6>
          <a:srgbClr val="3F7D43"/>
        </a:accent6>
        <a:hlink>
          <a:srgbClr val="CC9900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669900"/>
        </a:dk1>
        <a:lt1>
          <a:srgbClr val="FFFFAD"/>
        </a:lt1>
        <a:dk2>
          <a:srgbClr val="666699"/>
        </a:dk2>
        <a:lt2>
          <a:srgbClr val="808080"/>
        </a:lt2>
        <a:accent1>
          <a:srgbClr val="F9FECE"/>
        </a:accent1>
        <a:accent2>
          <a:srgbClr val="CCC200"/>
        </a:accent2>
        <a:accent3>
          <a:srgbClr val="FFFFD3"/>
        </a:accent3>
        <a:accent4>
          <a:srgbClr val="568200"/>
        </a:accent4>
        <a:accent5>
          <a:srgbClr val="FBFEE3"/>
        </a:accent5>
        <a:accent6>
          <a:srgbClr val="B9B000"/>
        </a:accent6>
        <a:hlink>
          <a:srgbClr val="0099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FEF3D8"/>
        </a:dk1>
        <a:lt1>
          <a:srgbClr val="FCF9E2"/>
        </a:lt1>
        <a:dk2>
          <a:srgbClr val="808000"/>
        </a:dk2>
        <a:lt2>
          <a:srgbClr val="969696"/>
        </a:lt2>
        <a:accent1>
          <a:srgbClr val="C7AD2D"/>
        </a:accent1>
        <a:accent2>
          <a:srgbClr val="8DC6FF"/>
        </a:accent2>
        <a:accent3>
          <a:srgbClr val="FDFBEE"/>
        </a:accent3>
        <a:accent4>
          <a:srgbClr val="D9D0B8"/>
        </a:accent4>
        <a:accent5>
          <a:srgbClr val="E0D3AD"/>
        </a:accent5>
        <a:accent6>
          <a:srgbClr val="7FB3E7"/>
        </a:accent6>
        <a:hlink>
          <a:srgbClr val="0066CC"/>
        </a:hlink>
        <a:folHlink>
          <a:srgbClr val="768D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CC9900"/>
        </a:dk1>
        <a:lt1>
          <a:srgbClr val="FFF9CF"/>
        </a:lt1>
        <a:dk2>
          <a:srgbClr val="996600"/>
        </a:dk2>
        <a:lt2>
          <a:srgbClr val="808080"/>
        </a:lt2>
        <a:accent1>
          <a:srgbClr val="E9E3B7"/>
        </a:accent1>
        <a:accent2>
          <a:srgbClr val="333399"/>
        </a:accent2>
        <a:accent3>
          <a:srgbClr val="FFFBE4"/>
        </a:accent3>
        <a:accent4>
          <a:srgbClr val="AE8200"/>
        </a:accent4>
        <a:accent5>
          <a:srgbClr val="F2EFD8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картинки- мальчик и мыльные пузыри</Template>
  <TotalTime>236</TotalTime>
  <Words>277</Words>
  <Application>Microsoft Office PowerPoint</Application>
  <PresentationFormat>Экран (4:3)</PresentationFormat>
  <Paragraphs>128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шаблон картинки- мальчик и мыльные пузыри</vt:lpstr>
      <vt:lpstr>Презентация</vt:lpstr>
      <vt:lpstr> Коррекционная работа  с обучающимися начальных классов как основа профилактики  асоциального поведения </vt:lpstr>
      <vt:lpstr>          Асоциальное поведение в психологии рассматривается как отклоняющееся   поведение, которое включает    в   себя  систему   поступков или отдельные поступки, противоречащие принятым в обществе правовым или нравственным   нормам. </vt:lpstr>
      <vt:lpstr>Слайд 3</vt:lpstr>
      <vt:lpstr>Анализ социального паспорта</vt:lpstr>
      <vt:lpstr>Проблемы:</vt:lpstr>
      <vt:lpstr>Направления работы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Коррекционная работа  с обучающимися начальных классов как основа профилактики  асоциального поведения </dc:title>
  <dc:creator>1</dc:creator>
  <cp:lastModifiedBy>1</cp:lastModifiedBy>
  <cp:revision>31</cp:revision>
  <dcterms:created xsi:type="dcterms:W3CDTF">2012-11-07T12:06:11Z</dcterms:created>
  <dcterms:modified xsi:type="dcterms:W3CDTF">2012-11-22T09:43:08Z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TC010721251049</vt:lpwstr>
  </property>
</Properties>
</file>