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bin" ContentType="application/vnd.ms-office.legacyDiagramText"/>
  <Override PartName="/ppt/diagrams/colors2.xml" ContentType="application/vnd.openxmlformats-officedocument.drawingml.diagramColors+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diagrams/layout2.xml" ContentType="application/vnd.openxmlformats-officedocument.drawingml.diagramLayout+xml"/>
  <Override PartName="/ppt/legacyDocTextInfo.bin" ContentType="application/vnd.ms-office.legacyDocTextInfo"/>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5" r:id="rId2"/>
  </p:sldMasterIdLst>
  <p:notesMasterIdLst>
    <p:notesMasterId r:id="rId39"/>
  </p:notesMasterIdLst>
  <p:handoutMasterIdLst>
    <p:handoutMasterId r:id="rId40"/>
  </p:handoutMasterIdLst>
  <p:sldIdLst>
    <p:sldId id="300" r:id="rId3"/>
    <p:sldId id="263" r:id="rId4"/>
    <p:sldId id="264" r:id="rId5"/>
    <p:sldId id="261" r:id="rId6"/>
    <p:sldId id="260" r:id="rId7"/>
    <p:sldId id="274" r:id="rId8"/>
    <p:sldId id="275" r:id="rId9"/>
    <p:sldId id="266" r:id="rId10"/>
    <p:sldId id="258" r:id="rId11"/>
    <p:sldId id="267" r:id="rId12"/>
    <p:sldId id="271" r:id="rId13"/>
    <p:sldId id="305" r:id="rId14"/>
    <p:sldId id="273" r:id="rId15"/>
    <p:sldId id="278" r:id="rId16"/>
    <p:sldId id="276" r:id="rId17"/>
    <p:sldId id="290" r:id="rId18"/>
    <p:sldId id="299" r:id="rId19"/>
    <p:sldId id="281" r:id="rId20"/>
    <p:sldId id="268" r:id="rId21"/>
    <p:sldId id="269" r:id="rId22"/>
    <p:sldId id="282" r:id="rId23"/>
    <p:sldId id="284" r:id="rId24"/>
    <p:sldId id="286" r:id="rId25"/>
    <p:sldId id="285" r:id="rId26"/>
    <p:sldId id="298" r:id="rId27"/>
    <p:sldId id="289" r:id="rId28"/>
    <p:sldId id="292" r:id="rId29"/>
    <p:sldId id="303" r:id="rId30"/>
    <p:sldId id="293" r:id="rId31"/>
    <p:sldId id="297" r:id="rId32"/>
    <p:sldId id="296" r:id="rId33"/>
    <p:sldId id="301" r:id="rId34"/>
    <p:sldId id="304" r:id="rId35"/>
    <p:sldId id="302" r:id="rId36"/>
    <p:sldId id="288" r:id="rId37"/>
    <p:sldId id="306" r:id="rId38"/>
  </p:sldIdLst>
  <p:sldSz cx="9144000" cy="6858000" type="screen4x3"/>
  <p:notesSz cx="9144000" cy="6858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294" y="-150"/>
      </p:cViewPr>
      <p:guideLst>
        <p:guide orient="horz" pos="2160"/>
        <p:guide pos="2880"/>
      </p:guideLst>
    </p:cSldViewPr>
  </p:slideViewPr>
  <p:notesTextViewPr>
    <p:cViewPr>
      <p:scale>
        <a:sx n="100" d="100"/>
        <a:sy n="100" d="100"/>
      </p:scale>
      <p:origin x="0" y="0"/>
    </p:cViewPr>
  </p:notesTextViewPr>
  <p:sorterViewPr>
    <p:cViewPr>
      <p:scale>
        <a:sx n="70" d="100"/>
        <a:sy n="70" d="100"/>
      </p:scale>
      <p:origin x="0" y="0"/>
    </p:cViewPr>
  </p:sorterViewPr>
  <p:notesViewPr>
    <p:cSldViewPr>
      <p:cViewPr varScale="1">
        <p:scale>
          <a:sx n="110" d="100"/>
          <a:sy n="110" d="100"/>
        </p:scale>
        <p:origin x="-612" y="-78"/>
      </p:cViewPr>
      <p:guideLst>
        <p:guide orient="horz" pos="2160"/>
        <p:guide pos="288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45" Type="http://schemas.microsoft.com/office/2006/relationships/legacyDocTextInfo" Target="legacyDocTextInfo.bin"/><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24034E-24B1-4C32-A928-58153FC6C808}" type="doc">
      <dgm:prSet loTypeId="urn:microsoft.com/office/officeart/2005/8/layout/venn1" loCatId="relationship" qsTypeId="urn:microsoft.com/office/officeart/2005/8/quickstyle/3d4" qsCatId="3D" csTypeId="urn:microsoft.com/office/officeart/2005/8/colors/colorful5" csCatId="colorful" phldr="1"/>
      <dgm:spPr/>
    </dgm:pt>
    <dgm:pt modelId="{CB6286FB-C8ED-403B-BD9A-6F57B891CB8C}">
      <dgm:prSet phldrT="[Текст]"/>
      <dgm:spPr/>
      <dgm:t>
        <a:bodyPr/>
        <a:lstStyle/>
        <a:p>
          <a:r>
            <a:rPr lang="ru-RU" b="1" dirty="0" smtClean="0"/>
            <a:t>ПРЕССОВАННЫЕ</a:t>
          </a:r>
          <a:endParaRPr lang="ru-RU" b="1" dirty="0"/>
        </a:p>
      </dgm:t>
    </dgm:pt>
    <dgm:pt modelId="{C4E07479-D922-4B11-AAA5-B48ACAAA4210}" type="parTrans" cxnId="{90156CB5-60F8-450E-9FDE-8A7AB298BD57}">
      <dgm:prSet/>
      <dgm:spPr/>
      <dgm:t>
        <a:bodyPr/>
        <a:lstStyle/>
        <a:p>
          <a:endParaRPr lang="ru-RU"/>
        </a:p>
      </dgm:t>
    </dgm:pt>
    <dgm:pt modelId="{BD7B8D3E-91F8-4E46-B56F-021EBD7252C2}" type="sibTrans" cxnId="{90156CB5-60F8-450E-9FDE-8A7AB298BD57}">
      <dgm:prSet/>
      <dgm:spPr/>
      <dgm:t>
        <a:bodyPr/>
        <a:lstStyle/>
        <a:p>
          <a:endParaRPr lang="ru-RU"/>
        </a:p>
      </dgm:t>
    </dgm:pt>
    <dgm:pt modelId="{397DB54C-ACA2-4B76-B381-3648A6509787}">
      <dgm:prSet phldrT="[Текст]"/>
      <dgm:spPr/>
      <dgm:t>
        <a:bodyPr/>
        <a:lstStyle/>
        <a:p>
          <a:r>
            <a:rPr lang="ru-RU" b="1" dirty="0" smtClean="0"/>
            <a:t>СУХИЕ</a:t>
          </a:r>
          <a:endParaRPr lang="ru-RU" b="1" dirty="0"/>
        </a:p>
      </dgm:t>
    </dgm:pt>
    <dgm:pt modelId="{53867262-C55D-4BB3-B32F-40AFBAEF7CC5}" type="parTrans" cxnId="{B4821C24-460C-4C64-BC4F-62DFC4972291}">
      <dgm:prSet/>
      <dgm:spPr/>
      <dgm:t>
        <a:bodyPr/>
        <a:lstStyle/>
        <a:p>
          <a:endParaRPr lang="ru-RU"/>
        </a:p>
      </dgm:t>
    </dgm:pt>
    <dgm:pt modelId="{96E75C74-D4E8-459B-9B49-DB30ABFDEAE8}" type="sibTrans" cxnId="{B4821C24-460C-4C64-BC4F-62DFC4972291}">
      <dgm:prSet/>
      <dgm:spPr/>
      <dgm:t>
        <a:bodyPr/>
        <a:lstStyle/>
        <a:p>
          <a:endParaRPr lang="ru-RU"/>
        </a:p>
      </dgm:t>
    </dgm:pt>
    <dgm:pt modelId="{4F1F755F-2E60-46BC-B437-6EF6366EA47C}">
      <dgm:prSet phldrT="[Текст]"/>
      <dgm:spPr/>
      <dgm:t>
        <a:bodyPr/>
        <a:lstStyle/>
        <a:p>
          <a:r>
            <a:rPr lang="ru-RU" b="1" dirty="0" smtClean="0"/>
            <a:t>ИНСТАНТНЫЕ</a:t>
          </a:r>
          <a:endParaRPr lang="ru-RU" b="1" dirty="0"/>
        </a:p>
      </dgm:t>
    </dgm:pt>
    <dgm:pt modelId="{310902E9-39A4-4C44-935A-97E6A360EBC8}" type="parTrans" cxnId="{950465F6-463F-4461-A0E7-D54A03154934}">
      <dgm:prSet/>
      <dgm:spPr/>
      <dgm:t>
        <a:bodyPr/>
        <a:lstStyle/>
        <a:p>
          <a:endParaRPr lang="ru-RU"/>
        </a:p>
      </dgm:t>
    </dgm:pt>
    <dgm:pt modelId="{13F156FF-C48C-42C0-A514-196F2A1866F2}" type="sibTrans" cxnId="{950465F6-463F-4461-A0E7-D54A03154934}">
      <dgm:prSet/>
      <dgm:spPr/>
      <dgm:t>
        <a:bodyPr/>
        <a:lstStyle/>
        <a:p>
          <a:endParaRPr lang="ru-RU"/>
        </a:p>
      </dgm:t>
    </dgm:pt>
    <dgm:pt modelId="{71F7ED24-2CFE-4E22-B105-EA67FF281B30}" type="pres">
      <dgm:prSet presAssocID="{2A24034E-24B1-4C32-A928-58153FC6C808}" presName="compositeShape" presStyleCnt="0">
        <dgm:presLayoutVars>
          <dgm:chMax val="7"/>
          <dgm:dir/>
          <dgm:resizeHandles val="exact"/>
        </dgm:presLayoutVars>
      </dgm:prSet>
      <dgm:spPr/>
    </dgm:pt>
    <dgm:pt modelId="{AEC5B5B3-A316-464A-8E93-7938C112FE68}" type="pres">
      <dgm:prSet presAssocID="{CB6286FB-C8ED-403B-BD9A-6F57B891CB8C}" presName="circ1" presStyleLbl="vennNode1" presStyleIdx="0" presStyleCnt="3"/>
      <dgm:spPr/>
      <dgm:t>
        <a:bodyPr/>
        <a:lstStyle/>
        <a:p>
          <a:endParaRPr lang="ru-RU"/>
        </a:p>
      </dgm:t>
    </dgm:pt>
    <dgm:pt modelId="{04ED8D6B-8BB2-49B6-896B-0FD5FE5607B3}" type="pres">
      <dgm:prSet presAssocID="{CB6286FB-C8ED-403B-BD9A-6F57B891CB8C}" presName="circ1Tx" presStyleLbl="revTx" presStyleIdx="0" presStyleCnt="0">
        <dgm:presLayoutVars>
          <dgm:chMax val="0"/>
          <dgm:chPref val="0"/>
          <dgm:bulletEnabled val="1"/>
        </dgm:presLayoutVars>
      </dgm:prSet>
      <dgm:spPr/>
      <dgm:t>
        <a:bodyPr/>
        <a:lstStyle/>
        <a:p>
          <a:endParaRPr lang="ru-RU"/>
        </a:p>
      </dgm:t>
    </dgm:pt>
    <dgm:pt modelId="{6F2A7911-1252-42CD-A717-8C84D78E8E60}" type="pres">
      <dgm:prSet presAssocID="{397DB54C-ACA2-4B76-B381-3648A6509787}" presName="circ2" presStyleLbl="vennNode1" presStyleIdx="1" presStyleCnt="3"/>
      <dgm:spPr/>
      <dgm:t>
        <a:bodyPr/>
        <a:lstStyle/>
        <a:p>
          <a:endParaRPr lang="ru-RU"/>
        </a:p>
      </dgm:t>
    </dgm:pt>
    <dgm:pt modelId="{3600801D-6E62-4401-A36F-16F9A1585E8A}" type="pres">
      <dgm:prSet presAssocID="{397DB54C-ACA2-4B76-B381-3648A6509787}" presName="circ2Tx" presStyleLbl="revTx" presStyleIdx="0" presStyleCnt="0">
        <dgm:presLayoutVars>
          <dgm:chMax val="0"/>
          <dgm:chPref val="0"/>
          <dgm:bulletEnabled val="1"/>
        </dgm:presLayoutVars>
      </dgm:prSet>
      <dgm:spPr/>
      <dgm:t>
        <a:bodyPr/>
        <a:lstStyle/>
        <a:p>
          <a:endParaRPr lang="ru-RU"/>
        </a:p>
      </dgm:t>
    </dgm:pt>
    <dgm:pt modelId="{11DEA924-D776-4EE7-8B57-F2CC4D905715}" type="pres">
      <dgm:prSet presAssocID="{4F1F755F-2E60-46BC-B437-6EF6366EA47C}" presName="circ3" presStyleLbl="vennNode1" presStyleIdx="2" presStyleCnt="3"/>
      <dgm:spPr/>
      <dgm:t>
        <a:bodyPr/>
        <a:lstStyle/>
        <a:p>
          <a:endParaRPr lang="ru-RU"/>
        </a:p>
      </dgm:t>
    </dgm:pt>
    <dgm:pt modelId="{933720AA-E08D-4BFF-BF38-5E559C4F11CF}" type="pres">
      <dgm:prSet presAssocID="{4F1F755F-2E60-46BC-B437-6EF6366EA47C}" presName="circ3Tx" presStyleLbl="revTx" presStyleIdx="0" presStyleCnt="0">
        <dgm:presLayoutVars>
          <dgm:chMax val="0"/>
          <dgm:chPref val="0"/>
          <dgm:bulletEnabled val="1"/>
        </dgm:presLayoutVars>
      </dgm:prSet>
      <dgm:spPr/>
      <dgm:t>
        <a:bodyPr/>
        <a:lstStyle/>
        <a:p>
          <a:endParaRPr lang="ru-RU"/>
        </a:p>
      </dgm:t>
    </dgm:pt>
  </dgm:ptLst>
  <dgm:cxnLst>
    <dgm:cxn modelId="{CF7B94F4-5A82-475A-BE90-DEB76A6A05EF}" type="presOf" srcId="{2A24034E-24B1-4C32-A928-58153FC6C808}" destId="{71F7ED24-2CFE-4E22-B105-EA67FF281B30}" srcOrd="0" destOrd="0" presId="urn:microsoft.com/office/officeart/2005/8/layout/venn1"/>
    <dgm:cxn modelId="{8770DA66-B2C1-4EA6-86CD-62E86B02ED93}" type="presOf" srcId="{4F1F755F-2E60-46BC-B437-6EF6366EA47C}" destId="{933720AA-E08D-4BFF-BF38-5E559C4F11CF}" srcOrd="1" destOrd="0" presId="urn:microsoft.com/office/officeart/2005/8/layout/venn1"/>
    <dgm:cxn modelId="{90156CB5-60F8-450E-9FDE-8A7AB298BD57}" srcId="{2A24034E-24B1-4C32-A928-58153FC6C808}" destId="{CB6286FB-C8ED-403B-BD9A-6F57B891CB8C}" srcOrd="0" destOrd="0" parTransId="{C4E07479-D922-4B11-AAA5-B48ACAAA4210}" sibTransId="{BD7B8D3E-91F8-4E46-B56F-021EBD7252C2}"/>
    <dgm:cxn modelId="{158D6870-9465-4C02-8044-AFE1EB64553D}" type="presOf" srcId="{4F1F755F-2E60-46BC-B437-6EF6366EA47C}" destId="{11DEA924-D776-4EE7-8B57-F2CC4D905715}" srcOrd="0" destOrd="0" presId="urn:microsoft.com/office/officeart/2005/8/layout/venn1"/>
    <dgm:cxn modelId="{AA924623-B703-4FC1-99FC-0BAF5E67EB63}" type="presOf" srcId="{CB6286FB-C8ED-403B-BD9A-6F57B891CB8C}" destId="{04ED8D6B-8BB2-49B6-896B-0FD5FE5607B3}" srcOrd="1" destOrd="0" presId="urn:microsoft.com/office/officeart/2005/8/layout/venn1"/>
    <dgm:cxn modelId="{950465F6-463F-4461-A0E7-D54A03154934}" srcId="{2A24034E-24B1-4C32-A928-58153FC6C808}" destId="{4F1F755F-2E60-46BC-B437-6EF6366EA47C}" srcOrd="2" destOrd="0" parTransId="{310902E9-39A4-4C44-935A-97E6A360EBC8}" sibTransId="{13F156FF-C48C-42C0-A514-196F2A1866F2}"/>
    <dgm:cxn modelId="{B4821C24-460C-4C64-BC4F-62DFC4972291}" srcId="{2A24034E-24B1-4C32-A928-58153FC6C808}" destId="{397DB54C-ACA2-4B76-B381-3648A6509787}" srcOrd="1" destOrd="0" parTransId="{53867262-C55D-4BB3-B32F-40AFBAEF7CC5}" sibTransId="{96E75C74-D4E8-459B-9B49-DB30ABFDEAE8}"/>
    <dgm:cxn modelId="{7243C04E-23C4-46E6-B9A8-9DE6AC1F6585}" type="presOf" srcId="{397DB54C-ACA2-4B76-B381-3648A6509787}" destId="{3600801D-6E62-4401-A36F-16F9A1585E8A}" srcOrd="1" destOrd="0" presId="urn:microsoft.com/office/officeart/2005/8/layout/venn1"/>
    <dgm:cxn modelId="{D90B5D94-132B-41F0-942D-D5FA65D6BDEE}" type="presOf" srcId="{CB6286FB-C8ED-403B-BD9A-6F57B891CB8C}" destId="{AEC5B5B3-A316-464A-8E93-7938C112FE68}" srcOrd="0" destOrd="0" presId="urn:microsoft.com/office/officeart/2005/8/layout/venn1"/>
    <dgm:cxn modelId="{4A26D758-E604-4413-8F45-DF197DD9778E}" type="presOf" srcId="{397DB54C-ACA2-4B76-B381-3648A6509787}" destId="{6F2A7911-1252-42CD-A717-8C84D78E8E60}" srcOrd="0" destOrd="0" presId="urn:microsoft.com/office/officeart/2005/8/layout/venn1"/>
    <dgm:cxn modelId="{49D1A462-557B-4A69-B491-974D31064B40}" type="presParOf" srcId="{71F7ED24-2CFE-4E22-B105-EA67FF281B30}" destId="{AEC5B5B3-A316-464A-8E93-7938C112FE68}" srcOrd="0" destOrd="0" presId="urn:microsoft.com/office/officeart/2005/8/layout/venn1"/>
    <dgm:cxn modelId="{22AA1DA3-F093-4491-B5FF-08EFBC19B2F9}" type="presParOf" srcId="{71F7ED24-2CFE-4E22-B105-EA67FF281B30}" destId="{04ED8D6B-8BB2-49B6-896B-0FD5FE5607B3}" srcOrd="1" destOrd="0" presId="urn:microsoft.com/office/officeart/2005/8/layout/venn1"/>
    <dgm:cxn modelId="{8E2D0EE9-0402-4744-A390-80A58D7ADAAB}" type="presParOf" srcId="{71F7ED24-2CFE-4E22-B105-EA67FF281B30}" destId="{6F2A7911-1252-42CD-A717-8C84D78E8E60}" srcOrd="2" destOrd="0" presId="urn:microsoft.com/office/officeart/2005/8/layout/venn1"/>
    <dgm:cxn modelId="{3617FAA2-6A3B-41D4-B5D9-CD0F2498B31D}" type="presParOf" srcId="{71F7ED24-2CFE-4E22-B105-EA67FF281B30}" destId="{3600801D-6E62-4401-A36F-16F9A1585E8A}" srcOrd="3" destOrd="0" presId="urn:microsoft.com/office/officeart/2005/8/layout/venn1"/>
    <dgm:cxn modelId="{F281D35E-29DA-4AB5-8FA8-08536CFB7F2E}" type="presParOf" srcId="{71F7ED24-2CFE-4E22-B105-EA67FF281B30}" destId="{11DEA924-D776-4EE7-8B57-F2CC4D905715}" srcOrd="4" destOrd="0" presId="urn:microsoft.com/office/officeart/2005/8/layout/venn1"/>
    <dgm:cxn modelId="{563DABE8-3889-425F-ACF1-D2D5D17E87E2}" type="presParOf" srcId="{71F7ED24-2CFE-4E22-B105-EA67FF281B30}" destId="{933720AA-E08D-4BFF-BF38-5E559C4F11CF}" srcOrd="5"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E7D991-D6AB-4F71-9E82-FD954AAC09EA}" type="doc">
      <dgm:prSet loTypeId="urn:microsoft.com/office/officeart/2005/8/layout/arrow4" loCatId="relationship" qsTypeId="urn:microsoft.com/office/officeart/2005/8/quickstyle/3d7" qsCatId="3D" csTypeId="urn:microsoft.com/office/officeart/2005/8/colors/colorful4" csCatId="colorful" phldr="1"/>
      <dgm:spPr/>
      <dgm:t>
        <a:bodyPr/>
        <a:lstStyle/>
        <a:p>
          <a:endParaRPr lang="ru-RU"/>
        </a:p>
      </dgm:t>
    </dgm:pt>
    <dgm:pt modelId="{7329996E-9F4D-406E-973F-42A70A54E8CD}">
      <dgm:prSet phldrT="[Текст]"/>
      <dgm:spPr/>
      <dgm:t>
        <a:bodyPr/>
        <a:lstStyle/>
        <a:p>
          <a:r>
            <a:rPr lang="ru-RU" b="1" spc="300" dirty="0" smtClean="0">
              <a:effectLst>
                <a:outerShdw blurRad="38100" dist="38100" dir="2700000" algn="tl">
                  <a:srgbClr val="000000">
                    <a:alpha val="43137"/>
                  </a:srgbClr>
                </a:outerShdw>
              </a:effectLst>
            </a:rPr>
            <a:t>ОБРАЗОВАНИЕ ГЛЮКОЗЫ</a:t>
          </a:r>
          <a:endParaRPr lang="ru-RU" b="1" spc="300" dirty="0">
            <a:effectLst>
              <a:outerShdw blurRad="38100" dist="38100" dir="2700000" algn="tl">
                <a:srgbClr val="000000">
                  <a:alpha val="43137"/>
                </a:srgbClr>
              </a:outerShdw>
            </a:effectLst>
          </a:endParaRPr>
        </a:p>
      </dgm:t>
    </dgm:pt>
    <dgm:pt modelId="{1F0396E5-A631-4133-A36F-7594EC6A256B}" type="parTrans" cxnId="{71A54C71-0B50-410F-9D36-950A395E7697}">
      <dgm:prSet/>
      <dgm:spPr/>
      <dgm:t>
        <a:bodyPr/>
        <a:lstStyle/>
        <a:p>
          <a:endParaRPr lang="ru-RU"/>
        </a:p>
      </dgm:t>
    </dgm:pt>
    <dgm:pt modelId="{7BA536B4-4C07-4C54-92D3-51BF5F20CBDF}" type="sibTrans" cxnId="{71A54C71-0B50-410F-9D36-950A395E7697}">
      <dgm:prSet/>
      <dgm:spPr/>
      <dgm:t>
        <a:bodyPr/>
        <a:lstStyle/>
        <a:p>
          <a:endParaRPr lang="ru-RU"/>
        </a:p>
      </dgm:t>
    </dgm:pt>
    <dgm:pt modelId="{15E8267B-6191-45EC-B2EE-AB7364225773}">
      <dgm:prSet phldrT="[Текст]"/>
      <dgm:spPr/>
      <dgm:t>
        <a:bodyPr/>
        <a:lstStyle/>
        <a:p>
          <a:r>
            <a:rPr lang="ru-RU" b="1" spc="300" dirty="0" smtClean="0">
              <a:effectLst>
                <a:outerShdw blurRad="38100" dist="38100" dir="2700000" algn="tl">
                  <a:srgbClr val="000000">
                    <a:alpha val="43137"/>
                  </a:srgbClr>
                </a:outerShdw>
              </a:effectLst>
            </a:rPr>
            <a:t>ОБРАЗОВАНИЕ УГЛЕКИСЛОГО ГАЗА</a:t>
          </a:r>
          <a:endParaRPr lang="ru-RU" b="1" spc="300" dirty="0">
            <a:effectLst>
              <a:outerShdw blurRad="38100" dist="38100" dir="2700000" algn="tl">
                <a:srgbClr val="000000">
                  <a:alpha val="43137"/>
                </a:srgbClr>
              </a:outerShdw>
            </a:effectLst>
          </a:endParaRPr>
        </a:p>
      </dgm:t>
    </dgm:pt>
    <dgm:pt modelId="{03EFB338-A31F-4A86-ABCF-8D306F247F8D}" type="parTrans" cxnId="{93B8AD0C-E5CC-4829-8DA1-F08B47912BCB}">
      <dgm:prSet/>
      <dgm:spPr/>
      <dgm:t>
        <a:bodyPr/>
        <a:lstStyle/>
        <a:p>
          <a:endParaRPr lang="ru-RU"/>
        </a:p>
      </dgm:t>
    </dgm:pt>
    <dgm:pt modelId="{0B86A194-D95A-4434-A6F5-7EA5F29EB77E}" type="sibTrans" cxnId="{93B8AD0C-E5CC-4829-8DA1-F08B47912BCB}">
      <dgm:prSet/>
      <dgm:spPr/>
      <dgm:t>
        <a:bodyPr/>
        <a:lstStyle/>
        <a:p>
          <a:endParaRPr lang="ru-RU"/>
        </a:p>
      </dgm:t>
    </dgm:pt>
    <dgm:pt modelId="{567630A2-7FB3-4E96-A753-4EABFCD8F994}" type="pres">
      <dgm:prSet presAssocID="{27E7D991-D6AB-4F71-9E82-FD954AAC09EA}" presName="compositeShape" presStyleCnt="0">
        <dgm:presLayoutVars>
          <dgm:chMax val="2"/>
          <dgm:dir/>
          <dgm:resizeHandles val="exact"/>
        </dgm:presLayoutVars>
      </dgm:prSet>
      <dgm:spPr/>
      <dgm:t>
        <a:bodyPr/>
        <a:lstStyle/>
        <a:p>
          <a:endParaRPr lang="ru-RU"/>
        </a:p>
      </dgm:t>
    </dgm:pt>
    <dgm:pt modelId="{588D670D-4D2B-4B42-97C0-B539B6C7CF16}" type="pres">
      <dgm:prSet presAssocID="{7329996E-9F4D-406E-973F-42A70A54E8CD}" presName="upArrow" presStyleLbl="node1" presStyleIdx="0" presStyleCnt="2"/>
      <dgm:spPr/>
    </dgm:pt>
    <dgm:pt modelId="{5151A943-8DC3-46D1-8AFE-5597DA8A147B}" type="pres">
      <dgm:prSet presAssocID="{7329996E-9F4D-406E-973F-42A70A54E8CD}" presName="upArrowText" presStyleLbl="revTx" presStyleIdx="0" presStyleCnt="2">
        <dgm:presLayoutVars>
          <dgm:chMax val="0"/>
          <dgm:bulletEnabled val="1"/>
        </dgm:presLayoutVars>
      </dgm:prSet>
      <dgm:spPr/>
      <dgm:t>
        <a:bodyPr/>
        <a:lstStyle/>
        <a:p>
          <a:endParaRPr lang="ru-RU"/>
        </a:p>
      </dgm:t>
    </dgm:pt>
    <dgm:pt modelId="{43CC678B-293C-4211-821D-FF67BBBACCEC}" type="pres">
      <dgm:prSet presAssocID="{15E8267B-6191-45EC-B2EE-AB7364225773}" presName="downArrow" presStyleLbl="node1" presStyleIdx="1" presStyleCnt="2"/>
      <dgm:spPr/>
    </dgm:pt>
    <dgm:pt modelId="{DD2F92FE-75C8-4F41-8A0D-5CCE7FC87B0E}" type="pres">
      <dgm:prSet presAssocID="{15E8267B-6191-45EC-B2EE-AB7364225773}" presName="downArrowText" presStyleLbl="revTx" presStyleIdx="1" presStyleCnt="2">
        <dgm:presLayoutVars>
          <dgm:chMax val="0"/>
          <dgm:bulletEnabled val="1"/>
        </dgm:presLayoutVars>
      </dgm:prSet>
      <dgm:spPr/>
      <dgm:t>
        <a:bodyPr/>
        <a:lstStyle/>
        <a:p>
          <a:endParaRPr lang="ru-RU"/>
        </a:p>
      </dgm:t>
    </dgm:pt>
  </dgm:ptLst>
  <dgm:cxnLst>
    <dgm:cxn modelId="{006A8402-67B3-4BD9-BD54-E20CA697B45F}" type="presOf" srcId="{15E8267B-6191-45EC-B2EE-AB7364225773}" destId="{DD2F92FE-75C8-4F41-8A0D-5CCE7FC87B0E}" srcOrd="0" destOrd="0" presId="urn:microsoft.com/office/officeart/2005/8/layout/arrow4"/>
    <dgm:cxn modelId="{93B8AD0C-E5CC-4829-8DA1-F08B47912BCB}" srcId="{27E7D991-D6AB-4F71-9E82-FD954AAC09EA}" destId="{15E8267B-6191-45EC-B2EE-AB7364225773}" srcOrd="1" destOrd="0" parTransId="{03EFB338-A31F-4A86-ABCF-8D306F247F8D}" sibTransId="{0B86A194-D95A-4434-A6F5-7EA5F29EB77E}"/>
    <dgm:cxn modelId="{13628766-9E53-4C05-8FD4-7531E7CF6E59}" type="presOf" srcId="{7329996E-9F4D-406E-973F-42A70A54E8CD}" destId="{5151A943-8DC3-46D1-8AFE-5597DA8A147B}" srcOrd="0" destOrd="0" presId="urn:microsoft.com/office/officeart/2005/8/layout/arrow4"/>
    <dgm:cxn modelId="{6E2D5F29-1846-4DD8-B564-E12FB4C8DC0F}" type="presOf" srcId="{27E7D991-D6AB-4F71-9E82-FD954AAC09EA}" destId="{567630A2-7FB3-4E96-A753-4EABFCD8F994}" srcOrd="0" destOrd="0" presId="urn:microsoft.com/office/officeart/2005/8/layout/arrow4"/>
    <dgm:cxn modelId="{71A54C71-0B50-410F-9D36-950A395E7697}" srcId="{27E7D991-D6AB-4F71-9E82-FD954AAC09EA}" destId="{7329996E-9F4D-406E-973F-42A70A54E8CD}" srcOrd="0" destOrd="0" parTransId="{1F0396E5-A631-4133-A36F-7594EC6A256B}" sibTransId="{7BA536B4-4C07-4C54-92D3-51BF5F20CBDF}"/>
    <dgm:cxn modelId="{28AA17A2-802E-448A-BA03-D01A82E539C8}" type="presParOf" srcId="{567630A2-7FB3-4E96-A753-4EABFCD8F994}" destId="{588D670D-4D2B-4B42-97C0-B539B6C7CF16}" srcOrd="0" destOrd="0" presId="urn:microsoft.com/office/officeart/2005/8/layout/arrow4"/>
    <dgm:cxn modelId="{017BCAF5-A1C1-48F0-9461-4016CEC0C33B}" type="presParOf" srcId="{567630A2-7FB3-4E96-A753-4EABFCD8F994}" destId="{5151A943-8DC3-46D1-8AFE-5597DA8A147B}" srcOrd="1" destOrd="0" presId="urn:microsoft.com/office/officeart/2005/8/layout/arrow4"/>
    <dgm:cxn modelId="{AF393209-92EE-4095-A9A2-76487A040078}" type="presParOf" srcId="{567630A2-7FB3-4E96-A753-4EABFCD8F994}" destId="{43CC678B-293C-4211-821D-FF67BBBACCEC}" srcOrd="2" destOrd="0" presId="urn:microsoft.com/office/officeart/2005/8/layout/arrow4"/>
    <dgm:cxn modelId="{A4562A25-9EDE-4DF5-B22E-888E9135330D}" type="presParOf" srcId="{567630A2-7FB3-4E96-A753-4EABFCD8F994}" destId="{DD2F92FE-75C8-4F41-8A0D-5CCE7FC87B0E}" srcOrd="3" destOrd="0" presId="urn:microsoft.com/office/officeart/2005/8/layout/arrow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EC5B5B3-A316-464A-8E93-7938C112FE68}">
      <dsp:nvSpPr>
        <dsp:cNvPr id="0" name=""/>
        <dsp:cNvSpPr/>
      </dsp:nvSpPr>
      <dsp:spPr>
        <a:xfrm>
          <a:off x="2477075" y="82809"/>
          <a:ext cx="3974841" cy="3974841"/>
        </a:xfrm>
        <a:prstGeom prst="ellipse">
          <a:avLst/>
        </a:prstGeom>
        <a:solidFill>
          <a:schemeClr val="accent5">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r>
            <a:rPr lang="ru-RU" sz="3100" b="1" kern="1200" dirty="0" smtClean="0"/>
            <a:t>ПРЕССОВАННЫЕ</a:t>
          </a:r>
          <a:endParaRPr lang="ru-RU" sz="3100" b="1" kern="1200" dirty="0"/>
        </a:p>
      </dsp:txBody>
      <dsp:txXfrm>
        <a:off x="3007054" y="778406"/>
        <a:ext cx="2914883" cy="1788678"/>
      </dsp:txXfrm>
    </dsp:sp>
    <dsp:sp modelId="{6F2A7911-1252-42CD-A717-8C84D78E8E60}">
      <dsp:nvSpPr>
        <dsp:cNvPr id="0" name=""/>
        <dsp:cNvSpPr/>
      </dsp:nvSpPr>
      <dsp:spPr>
        <a:xfrm>
          <a:off x="3911330" y="2567085"/>
          <a:ext cx="3974841" cy="3974841"/>
        </a:xfrm>
        <a:prstGeom prst="ellipse">
          <a:avLst/>
        </a:prstGeom>
        <a:solidFill>
          <a:schemeClr val="accent5">
            <a:alpha val="50000"/>
            <a:hueOff val="-4966938"/>
            <a:satOff val="19906"/>
            <a:lumOff val="4314"/>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r>
            <a:rPr lang="ru-RU" sz="3100" b="1" kern="1200" dirty="0" smtClean="0"/>
            <a:t>СУХИЕ</a:t>
          </a:r>
          <a:endParaRPr lang="ru-RU" sz="3100" b="1" kern="1200" dirty="0"/>
        </a:p>
      </dsp:txBody>
      <dsp:txXfrm>
        <a:off x="5126969" y="3593919"/>
        <a:ext cx="2384904" cy="2186162"/>
      </dsp:txXfrm>
    </dsp:sp>
    <dsp:sp modelId="{11DEA924-D776-4EE7-8B57-F2CC4D905715}">
      <dsp:nvSpPr>
        <dsp:cNvPr id="0" name=""/>
        <dsp:cNvSpPr/>
      </dsp:nvSpPr>
      <dsp:spPr>
        <a:xfrm>
          <a:off x="1042819" y="2567085"/>
          <a:ext cx="3974841" cy="3974841"/>
        </a:xfrm>
        <a:prstGeom prst="ellipse">
          <a:avLst/>
        </a:prstGeom>
        <a:solidFill>
          <a:schemeClr val="accent5">
            <a:alpha val="50000"/>
            <a:hueOff val="-9933876"/>
            <a:satOff val="39811"/>
            <a:lumOff val="8628"/>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r>
            <a:rPr lang="ru-RU" sz="3100" b="1" kern="1200" dirty="0" smtClean="0"/>
            <a:t>ИНСТАНТНЫЕ</a:t>
          </a:r>
          <a:endParaRPr lang="ru-RU" sz="3100" b="1" kern="1200" dirty="0"/>
        </a:p>
      </dsp:txBody>
      <dsp:txXfrm>
        <a:off x="1417117" y="3593919"/>
        <a:ext cx="2384904" cy="218616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88D670D-4D2B-4B42-97C0-B539B6C7CF16}">
      <dsp:nvSpPr>
        <dsp:cNvPr id="0" name=""/>
        <dsp:cNvSpPr/>
      </dsp:nvSpPr>
      <dsp:spPr>
        <a:xfrm>
          <a:off x="345580" y="0"/>
          <a:ext cx="1981660" cy="1486245"/>
        </a:xfrm>
        <a:prstGeom prst="upArrow">
          <a:avLst/>
        </a:prstGeom>
        <a:solidFill>
          <a:schemeClr val="accent4">
            <a:hueOff val="0"/>
            <a:satOff val="0"/>
            <a:lumOff val="0"/>
            <a:alphaOff val="0"/>
          </a:schemeClr>
        </a:solidFill>
        <a:ln>
          <a:noFill/>
        </a:ln>
        <a:effectLst>
          <a:outerShdw blurRad="50800" dist="25000" dir="5400000" rotWithShape="0">
            <a:schemeClr val="accent4">
              <a:hueOff val="0"/>
              <a:satOff val="0"/>
              <a:lumOff val="0"/>
              <a:alphaOff val="0"/>
              <a:shade val="30000"/>
              <a:satMod val="150000"/>
              <a:alpha val="38000"/>
            </a:scheme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5151A943-8DC3-46D1-8AFE-5597DA8A147B}">
      <dsp:nvSpPr>
        <dsp:cNvPr id="0" name=""/>
        <dsp:cNvSpPr/>
      </dsp:nvSpPr>
      <dsp:spPr>
        <a:xfrm>
          <a:off x="2386690" y="0"/>
          <a:ext cx="4234070" cy="14862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0" rIns="220472" bIns="220472" numCol="1" spcCol="1270" anchor="ctr" anchorCtr="0">
          <a:noAutofit/>
        </a:bodyPr>
        <a:lstStyle/>
        <a:p>
          <a:pPr lvl="0" algn="l" defTabSz="1377950">
            <a:lnSpc>
              <a:spcPct val="90000"/>
            </a:lnSpc>
            <a:spcBef>
              <a:spcPct val="0"/>
            </a:spcBef>
            <a:spcAft>
              <a:spcPct val="35000"/>
            </a:spcAft>
          </a:pPr>
          <a:r>
            <a:rPr lang="ru-RU" sz="3100" b="1" kern="1200" spc="300" dirty="0" smtClean="0">
              <a:effectLst>
                <a:outerShdw blurRad="38100" dist="38100" dir="2700000" algn="tl">
                  <a:srgbClr val="000000">
                    <a:alpha val="43137"/>
                  </a:srgbClr>
                </a:outerShdw>
              </a:effectLst>
            </a:rPr>
            <a:t>ОБРАЗОВАНИЕ ГЛЮКОЗЫ</a:t>
          </a:r>
          <a:endParaRPr lang="ru-RU" sz="3100" b="1" kern="1200" spc="300" dirty="0">
            <a:effectLst>
              <a:outerShdw blurRad="38100" dist="38100" dir="2700000" algn="tl">
                <a:srgbClr val="000000">
                  <a:alpha val="43137"/>
                </a:srgbClr>
              </a:outerShdw>
            </a:effectLst>
          </a:endParaRPr>
        </a:p>
      </dsp:txBody>
      <dsp:txXfrm>
        <a:off x="2386690" y="0"/>
        <a:ext cx="4234070" cy="1486245"/>
      </dsp:txXfrm>
    </dsp:sp>
    <dsp:sp modelId="{43CC678B-293C-4211-821D-FF67BBBACCEC}">
      <dsp:nvSpPr>
        <dsp:cNvPr id="0" name=""/>
        <dsp:cNvSpPr/>
      </dsp:nvSpPr>
      <dsp:spPr>
        <a:xfrm>
          <a:off x="940078" y="1610098"/>
          <a:ext cx="1981660" cy="1486245"/>
        </a:xfrm>
        <a:prstGeom prst="downArrow">
          <a:avLst/>
        </a:prstGeom>
        <a:solidFill>
          <a:schemeClr val="accent4">
            <a:hueOff val="-3519944"/>
            <a:satOff val="-36129"/>
            <a:lumOff val="15099"/>
            <a:alphaOff val="0"/>
          </a:schemeClr>
        </a:solidFill>
        <a:ln>
          <a:noFill/>
        </a:ln>
        <a:effectLst>
          <a:outerShdw blurRad="50800" dist="25000" dir="5400000" rotWithShape="0">
            <a:schemeClr val="accent4">
              <a:hueOff val="-3519944"/>
              <a:satOff val="-36129"/>
              <a:lumOff val="15099"/>
              <a:alphaOff val="0"/>
              <a:shade val="30000"/>
              <a:satMod val="150000"/>
              <a:alpha val="38000"/>
            </a:scheme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sp>
    <dsp:sp modelId="{DD2F92FE-75C8-4F41-8A0D-5CCE7FC87B0E}">
      <dsp:nvSpPr>
        <dsp:cNvPr id="0" name=""/>
        <dsp:cNvSpPr/>
      </dsp:nvSpPr>
      <dsp:spPr>
        <a:xfrm>
          <a:off x="2981188" y="1610098"/>
          <a:ext cx="4234070" cy="14862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0" rIns="220472" bIns="220472" numCol="1" spcCol="1270" anchor="ctr" anchorCtr="0">
          <a:noAutofit/>
        </a:bodyPr>
        <a:lstStyle/>
        <a:p>
          <a:pPr lvl="0" algn="l" defTabSz="1377950">
            <a:lnSpc>
              <a:spcPct val="90000"/>
            </a:lnSpc>
            <a:spcBef>
              <a:spcPct val="0"/>
            </a:spcBef>
            <a:spcAft>
              <a:spcPct val="35000"/>
            </a:spcAft>
          </a:pPr>
          <a:r>
            <a:rPr lang="ru-RU" sz="3100" b="1" kern="1200" spc="300" dirty="0" smtClean="0">
              <a:effectLst>
                <a:outerShdw blurRad="38100" dist="38100" dir="2700000" algn="tl">
                  <a:srgbClr val="000000">
                    <a:alpha val="43137"/>
                  </a:srgbClr>
                </a:outerShdw>
              </a:effectLst>
            </a:rPr>
            <a:t>ОБРАЗОВАНИЕ УГЛЕКИСЛОГО ГАЗА</a:t>
          </a:r>
          <a:endParaRPr lang="ru-RU" sz="3100" b="1" kern="1200" spc="300" dirty="0">
            <a:effectLst>
              <a:outerShdw blurRad="38100" dist="38100" dir="2700000" algn="tl">
                <a:srgbClr val="000000">
                  <a:alpha val="43137"/>
                </a:srgbClr>
              </a:outerShdw>
            </a:effectLst>
          </a:endParaRPr>
        </a:p>
      </dsp:txBody>
      <dsp:txXfrm>
        <a:off x="2981188" y="1610098"/>
        <a:ext cx="4234070" cy="1486245"/>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C6B94BFA-C852-4E94-AFE6-6A2103942DF1}" type="datetimeFigureOut">
              <a:rPr lang="ru-RU" smtClean="0"/>
              <a:pPr/>
              <a:t>23.12.2012</a:t>
            </a:fld>
            <a:endParaRPr lang="ru-RU"/>
          </a:p>
        </p:txBody>
      </p:sp>
      <p:sp>
        <p:nvSpPr>
          <p:cNvPr id="4" name="Образ слайда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78633172-D9DC-45CB-87C9-868C7205E31A}"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8633172-D9DC-45CB-87C9-868C7205E31A}" type="slidenum">
              <a:rPr lang="ru-RU" smtClean="0"/>
              <a:pPr/>
              <a:t>24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B106E36-FD25-4E2D-B0AA-010F637433A0}" type="datetimeFigureOut">
              <a:rPr lang="ru-RU" smtClean="0"/>
              <a:pPr/>
              <a:t>23.12.2012</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23.12.2012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5B106E36-FD25-4E2D-B0AA-010F637433A0}" type="datetimeFigureOut">
              <a:rPr lang="ru-RU" smtClean="0"/>
              <a:pPr/>
              <a:t>23.12.2012</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457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57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Содержимое 5"/>
          <p:cNvSpPr>
            <a:spLocks noGrp="1"/>
          </p:cNvSpPr>
          <p:nvPr>
            <p:ph sz="quarter" idx="4"/>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CB6906B3-B60F-44E4-86AC-C0E46B782AC3}"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pPr lvl="0"/>
            <a:endParaRPr lang="ru-RU"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D8FB83C-51AE-4179-93F3-31C7AAF5F0E8}"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23.12.2012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23.12.2012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23.12.2012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23.12.2012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23.12.2012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23.12.2012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23.12.2012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23.12.2012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fourObj">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457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57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Содержимое 5"/>
          <p:cNvSpPr>
            <a:spLocks noGrp="1"/>
          </p:cNvSpPr>
          <p:nvPr>
            <p:ph sz="quarter" idx="4"/>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CB6906B3-B60F-44E4-86AC-C0E46B782AC3}" type="slidenum">
              <a:rPr lang="ru-RU"/>
              <a:pPr>
                <a:defRPr/>
              </a:pPr>
              <a:t>‹#›</a:t>
            </a:fld>
            <a:endParaRPr lang="ru-R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pPr lvl="0"/>
            <a:endParaRPr lang="ru-RU"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D8FB83C-51AE-4179-93F3-31C7AAF5F0E8}"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B106E36-FD25-4E2D-B0AA-010F637433A0}" type="datetimeFigureOut">
              <a:rPr lang="ru-RU" smtClean="0"/>
              <a:pPr/>
              <a:t>23.12.2012</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23.12.2012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23.12.2012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23.12.2012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5B106E36-FD25-4E2D-B0AA-010F637433A0}" type="datetimeFigureOut">
              <a:rPr lang="ru-RU" smtClean="0"/>
              <a:pPr/>
              <a:t>23.12.2012</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23.12.2012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5B106E36-FD25-4E2D-B0AA-010F637433A0}" type="datetimeFigureOut">
              <a:rPr lang="ru-RU" smtClean="0"/>
              <a:pPr/>
              <a:t>23.12.2012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5"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B106E36-FD25-4E2D-B0AA-010F637433A0}" type="datetimeFigureOut">
              <a:rPr lang="ru-RU" smtClean="0"/>
              <a:pPr/>
              <a:t>23.12.2012</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98" r:id="rId13"/>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23.12.2012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9"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5.xml"/><Relationship Id="rId5" Type="http://schemas.openxmlformats.org/officeDocument/2006/relationships/slide" Target="slide2.xml"/><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19.xml"/><Relationship Id="rId1" Type="http://schemas.openxmlformats.org/officeDocument/2006/relationships/vmlDrawing" Target="../drawings/vmlDrawing1.v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slide" Target="slide2.xml"/><Relationship Id="rId2" Type="http://schemas.openxmlformats.org/officeDocument/2006/relationships/diagramData" Target="../diagrams/data1.xml"/><Relationship Id="rId1" Type="http://schemas.openxmlformats.org/officeDocument/2006/relationships/slideLayout" Target="../slideLayouts/slideLayout1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slide" Target="slide21.xml"/><Relationship Id="rId3" Type="http://schemas.openxmlformats.org/officeDocument/2006/relationships/slide" Target="slide8.xml"/><Relationship Id="rId7" Type="http://schemas.openxmlformats.org/officeDocument/2006/relationships/slide" Target="slide32.xml"/><Relationship Id="rId2" Type="http://schemas.openxmlformats.org/officeDocument/2006/relationships/slide" Target="slide5.xml"/><Relationship Id="rId1" Type="http://schemas.openxmlformats.org/officeDocument/2006/relationships/slideLayout" Target="../slideLayouts/slideLayout2.xml"/><Relationship Id="rId6" Type="http://schemas.openxmlformats.org/officeDocument/2006/relationships/slide" Target="slide15.xml"/><Relationship Id="rId5" Type="http://schemas.openxmlformats.org/officeDocument/2006/relationships/slide" Target="slide11.xml"/><Relationship Id="rId4" Type="http://schemas.openxmlformats.org/officeDocument/2006/relationships/slide" Target="slide10.xml"/><Relationship Id="rId9"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slide" Target="slide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6.jpeg"/><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7.jpeg"/><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260649"/>
            <a:ext cx="8856984" cy="576064"/>
          </a:xfrm>
          <a:ln w="57150"/>
        </p:spPr>
        <p:style>
          <a:lnRef idx="1">
            <a:schemeClr val="accent6"/>
          </a:lnRef>
          <a:fillRef idx="2">
            <a:schemeClr val="accent6"/>
          </a:fillRef>
          <a:effectRef idx="1">
            <a:schemeClr val="accent6"/>
          </a:effectRef>
          <a:fontRef idx="minor">
            <a:schemeClr val="dk1"/>
          </a:fontRef>
        </p:style>
        <p:txBody>
          <a:bodyPr>
            <a:normAutofit fontScale="90000"/>
          </a:bodyPr>
          <a:lstStyle/>
          <a:p>
            <a:r>
              <a:rPr lang="ru-RU" sz="2000" spc="300" dirty="0" smtClean="0"/>
              <a:t>ГБОУ НПО ПРОФЕССИОНАЛЬНЫЙ ЛИЦЕЙ КУЛИНАРНОГО МАСТЕРСТВА</a:t>
            </a:r>
            <a:endParaRPr lang="ru-RU" sz="2000" spc="300" dirty="0"/>
          </a:p>
        </p:txBody>
      </p:sp>
      <p:sp>
        <p:nvSpPr>
          <p:cNvPr id="3" name="Подзаголовок 2"/>
          <p:cNvSpPr>
            <a:spLocks noGrp="1"/>
          </p:cNvSpPr>
          <p:nvPr>
            <p:ph type="subTitle" idx="1"/>
          </p:nvPr>
        </p:nvSpPr>
        <p:spPr>
          <a:xfrm>
            <a:off x="179512" y="1052736"/>
            <a:ext cx="8784976" cy="3816424"/>
          </a:xfrm>
          <a:ln w="57150"/>
        </p:spPr>
        <p:style>
          <a:lnRef idx="1">
            <a:schemeClr val="accent5"/>
          </a:lnRef>
          <a:fillRef idx="2">
            <a:schemeClr val="accent5"/>
          </a:fillRef>
          <a:effectRef idx="1">
            <a:schemeClr val="accent5"/>
          </a:effectRef>
          <a:fontRef idx="minor">
            <a:schemeClr val="dk1"/>
          </a:fontRef>
        </p:style>
        <p:txBody>
          <a:bodyPr>
            <a:noAutofit/>
          </a:bodyPr>
          <a:lstStyle/>
          <a:p>
            <a:r>
              <a:rPr lang="ru-RU" sz="2400" b="1" spc="600" dirty="0" smtClean="0">
                <a:solidFill>
                  <a:schemeClr val="tx1"/>
                </a:solidFill>
                <a:effectLst>
                  <a:outerShdw blurRad="38100" dist="38100" dir="2700000" algn="tl">
                    <a:srgbClr val="000000">
                      <a:alpha val="43137"/>
                    </a:srgbClr>
                  </a:outerShdw>
                </a:effectLst>
              </a:rPr>
              <a:t>ИНТЕГРИРОВАННЫЙ ОБОБЩАЮЩИЙ УРОК  ДЕЛОВАЯ ИГРА</a:t>
            </a:r>
          </a:p>
          <a:p>
            <a:r>
              <a:rPr lang="ru-RU" sz="2800" b="1" spc="600" dirty="0" smtClean="0">
                <a:solidFill>
                  <a:schemeClr val="tx1"/>
                </a:solidFill>
                <a:effectLst>
                  <a:outerShdw blurRad="38100" dist="38100" dir="2700000" algn="tl">
                    <a:srgbClr val="000000">
                      <a:alpha val="43137"/>
                    </a:srgbClr>
                  </a:outerShdw>
                </a:effectLst>
              </a:rPr>
              <a:t>ПО ТЕМЕ:</a:t>
            </a:r>
            <a:endParaRPr lang="ru-RU" sz="4400" b="1" spc="600" dirty="0" smtClean="0">
              <a:solidFill>
                <a:schemeClr val="tx1"/>
              </a:solidFill>
              <a:effectLst>
                <a:outerShdw blurRad="38100" dist="38100" dir="2700000" algn="tl">
                  <a:srgbClr val="000000">
                    <a:alpha val="43137"/>
                  </a:srgbClr>
                </a:outerShdw>
              </a:effectLst>
            </a:endParaRPr>
          </a:p>
          <a:p>
            <a:r>
              <a:rPr lang="ru-RU" sz="6600" b="1" spc="600" dirty="0" smtClean="0">
                <a:solidFill>
                  <a:schemeClr val="tx1"/>
                </a:solidFill>
                <a:effectLst>
                  <a:outerShdw blurRad="38100" dist="38100" dir="2700000" algn="tl">
                    <a:srgbClr val="000000">
                      <a:alpha val="43137"/>
                    </a:srgbClr>
                  </a:outerShdw>
                </a:effectLst>
              </a:rPr>
              <a:t>«ДРОЖЖИ – </a:t>
            </a:r>
            <a:r>
              <a:rPr lang="ru-RU" b="1" spc="600" dirty="0" smtClean="0">
                <a:solidFill>
                  <a:schemeClr val="tx1"/>
                </a:solidFill>
                <a:effectLst>
                  <a:outerShdw blurRad="38100" dist="38100" dir="2700000" algn="tl">
                    <a:srgbClr val="000000">
                      <a:alpha val="43137"/>
                    </a:srgbClr>
                  </a:outerShdw>
                </a:effectLst>
              </a:rPr>
              <a:t>БИОЛОГИЧЕСКИЕ РАЗРЫХЛИТЕЛИ»</a:t>
            </a:r>
            <a:endParaRPr lang="ru-RU" b="1" spc="600" dirty="0">
              <a:solidFill>
                <a:schemeClr val="tx1"/>
              </a:solidFill>
              <a:effectLst>
                <a:outerShdw blurRad="38100" dist="38100" dir="2700000" algn="tl">
                  <a:srgbClr val="000000">
                    <a:alpha val="43137"/>
                  </a:srgbClr>
                </a:outerShdw>
              </a:effectLst>
            </a:endParaRPr>
          </a:p>
        </p:txBody>
      </p:sp>
      <p:sp>
        <p:nvSpPr>
          <p:cNvPr id="4" name="Прямоугольник 3"/>
          <p:cNvSpPr/>
          <p:nvPr/>
        </p:nvSpPr>
        <p:spPr>
          <a:xfrm>
            <a:off x="179512" y="5085184"/>
            <a:ext cx="8784976" cy="1446550"/>
          </a:xfrm>
          <a:prstGeom prst="rect">
            <a:avLst/>
          </a:prstGeom>
          <a:ln w="28575">
            <a:solidFill>
              <a:srgbClr val="FF0000"/>
            </a:solidFill>
          </a:ln>
        </p:spPr>
        <p:style>
          <a:lnRef idx="1">
            <a:schemeClr val="dk1"/>
          </a:lnRef>
          <a:fillRef idx="2">
            <a:schemeClr val="dk1"/>
          </a:fillRef>
          <a:effectRef idx="1">
            <a:schemeClr val="dk1"/>
          </a:effectRef>
          <a:fontRef idx="minor">
            <a:schemeClr val="dk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000" b="1" spc="600" dirty="0" smtClean="0">
                <a:ln w="11430"/>
                <a:solidFill>
                  <a:schemeClr val="tx1"/>
                </a:solidFill>
                <a:effectLst>
                  <a:outerShdw blurRad="76200" dist="50800" dir="5400000" algn="tl" rotWithShape="0">
                    <a:srgbClr val="000000">
                      <a:alpha val="65000"/>
                    </a:srgbClr>
                  </a:outerShdw>
                </a:effectLst>
              </a:rPr>
              <a:t>ПРЕПОДАВАТЕЛИ: </a:t>
            </a:r>
          </a:p>
          <a:p>
            <a:pPr algn="ctr"/>
            <a:r>
              <a:rPr lang="ru-RU" sz="2000" b="1" spc="600" dirty="0" smtClean="0">
                <a:ln w="11430"/>
                <a:solidFill>
                  <a:schemeClr val="tx1"/>
                </a:solidFill>
                <a:effectLst>
                  <a:outerShdw blurRad="76200" dist="50800" dir="5400000" algn="tl" rotWithShape="0">
                    <a:srgbClr val="000000">
                      <a:alpha val="65000"/>
                    </a:srgbClr>
                  </a:outerShdw>
                </a:effectLst>
              </a:rPr>
              <a:t>СОЛДАТЕНКОВА И.А., МОСКВИТИНА А.С. </a:t>
            </a:r>
          </a:p>
          <a:p>
            <a:pPr algn="ctr"/>
            <a:r>
              <a:rPr lang="ru-RU" sz="2000" b="1" spc="600" dirty="0" smtClean="0">
                <a:ln w="11430"/>
                <a:solidFill>
                  <a:schemeClr val="tx1"/>
                </a:solidFill>
                <a:effectLst>
                  <a:outerShdw blurRad="76200" dist="50800" dir="5400000" algn="tl" rotWithShape="0">
                    <a:srgbClr val="000000">
                      <a:alpha val="65000"/>
                    </a:srgbClr>
                  </a:outerShdw>
                </a:effectLst>
              </a:rPr>
              <a:t>ГРУППА № 179</a:t>
            </a:r>
          </a:p>
          <a:p>
            <a:pPr algn="ctr"/>
            <a:r>
              <a:rPr lang="ru-RU" sz="1400" b="1" spc="600" dirty="0" smtClean="0">
                <a:ln w="11430"/>
                <a:solidFill>
                  <a:schemeClr val="tx1"/>
                </a:solidFill>
                <a:effectLst>
                  <a:outerShdw blurRad="76200" dist="50800" dir="5400000" algn="tl" rotWithShape="0">
                    <a:srgbClr val="000000">
                      <a:alpha val="65000"/>
                    </a:srgbClr>
                  </a:outerShdw>
                </a:effectLst>
              </a:rPr>
              <a:t>СПБ </a:t>
            </a:r>
            <a:r>
              <a:rPr lang="ru-RU" sz="1200" b="1" spc="600" dirty="0" smtClean="0">
                <a:ln w="11430"/>
                <a:solidFill>
                  <a:schemeClr val="tx1"/>
                </a:solidFill>
                <a:effectLst>
                  <a:outerShdw blurRad="76200" dist="50800" dir="5400000" algn="tl" rotWithShape="0">
                    <a:srgbClr val="000000">
                      <a:alpha val="65000"/>
                    </a:srgbClr>
                  </a:outerShdw>
                </a:effectLst>
              </a:rPr>
              <a:t>УЛ.РУСТАВЕЛИ Д.35</a:t>
            </a:r>
          </a:p>
          <a:p>
            <a:pPr algn="ctr"/>
            <a:r>
              <a:rPr lang="ru-RU" sz="1400" b="1" spc="600" dirty="0" smtClean="0">
                <a:ln w="11430"/>
                <a:solidFill>
                  <a:schemeClr val="tx1"/>
                </a:solidFill>
                <a:effectLst>
                  <a:outerShdw blurRad="76200" dist="50800" dir="5400000" algn="tl" rotWithShape="0">
                    <a:srgbClr val="000000">
                      <a:alpha val="65000"/>
                    </a:srgbClr>
                  </a:outerShdw>
                </a:effectLst>
              </a:rPr>
              <a:t>2012-2013 УЧЕБНЫЙ ГОД</a:t>
            </a:r>
            <a:endParaRPr lang="ru-RU" sz="1400" b="1" spc="600" dirty="0">
              <a:ln w="11430"/>
              <a:solidFill>
                <a:schemeClr val="tx1"/>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20040"/>
            <a:ext cx="7560840" cy="732696"/>
          </a:xfrm>
        </p:spPr>
        <p:style>
          <a:lnRef idx="3">
            <a:schemeClr val="lt1"/>
          </a:lnRef>
          <a:fillRef idx="1">
            <a:schemeClr val="accent4"/>
          </a:fillRef>
          <a:effectRef idx="1">
            <a:schemeClr val="accent4"/>
          </a:effectRef>
          <a:fontRef idx="minor">
            <a:schemeClr val="lt1"/>
          </a:fontRef>
        </p:style>
        <p:txBody>
          <a:bodyPr>
            <a:normAutofit fontScale="90000"/>
          </a:bodyPr>
          <a:lstStyle/>
          <a:p>
            <a:pPr algn="ctr"/>
            <a:r>
              <a:rPr lang="ru-RU" sz="4400" spc="300" dirty="0" smtClean="0"/>
              <a:t>Ф О Р М Ы   Д Р О Ж Ж Е Й</a:t>
            </a:r>
            <a:endParaRPr lang="ru-RU" sz="4400" spc="300" dirty="0"/>
          </a:p>
        </p:txBody>
      </p:sp>
      <p:sp>
        <p:nvSpPr>
          <p:cNvPr id="4" name="Содержимое 3"/>
          <p:cNvSpPr>
            <a:spLocks noGrp="1"/>
          </p:cNvSpPr>
          <p:nvPr>
            <p:ph sz="half" idx="2"/>
          </p:nvPr>
        </p:nvSpPr>
        <p:spPr>
          <a:xfrm>
            <a:off x="4067944" y="1412776"/>
            <a:ext cx="3888432" cy="4896544"/>
          </a:xfrm>
        </p:spPr>
        <p:style>
          <a:lnRef idx="1">
            <a:schemeClr val="accent4"/>
          </a:lnRef>
          <a:fillRef idx="2">
            <a:schemeClr val="accent4"/>
          </a:fillRef>
          <a:effectRef idx="1">
            <a:schemeClr val="accent4"/>
          </a:effectRef>
          <a:fontRef idx="minor">
            <a:schemeClr val="dk1"/>
          </a:fontRef>
        </p:style>
        <p:txBody>
          <a:bodyPr>
            <a:normAutofit fontScale="62500" lnSpcReduction="20000"/>
          </a:bodyPr>
          <a:lstStyle/>
          <a:p>
            <a:r>
              <a:rPr lang="ru-RU" spc="300" dirty="0" smtClean="0">
                <a:latin typeface="Arial Black" pitchFamily="34" charset="0"/>
              </a:rPr>
              <a:t>ФОРМА И РАЗМЕРЫ ДРОЖЖЕВЫХ КЛЕТОК НЕПОСТОЯННЫ И ЗАВИСЯТ ОТ РОДА И ВИДА, А ТАКЖЕ ОТ УСЛОВИЙ КУЛЬТИВИРОВАНИЯ, СОСТАВА ПИТАТЕЛЬНОЙ СРЕДЫ И ДРУГИХ ФАКТОРОВ</a:t>
            </a:r>
          </a:p>
          <a:p>
            <a:pPr>
              <a:buNone/>
            </a:pPr>
            <a:r>
              <a:rPr lang="ru-RU" spc="300" dirty="0" smtClean="0">
                <a:latin typeface="Arial Black" pitchFamily="34" charset="0"/>
              </a:rPr>
              <a:t> </a:t>
            </a:r>
          </a:p>
          <a:p>
            <a:r>
              <a:rPr lang="ru-RU" spc="300" dirty="0" smtClean="0">
                <a:latin typeface="Arial Black" pitchFamily="34" charset="0"/>
              </a:rPr>
              <a:t>БОЛЕЕ СТАБИЛЬНЫ МОЛОДЫЕ КЛЕТКИ, ПОЭТОМУ ДЛЯ ХАРАКТЕРИСТИКИ ДРОЖЖЕЙ ИСПОЛЬЗУЮТ МОЛОДЫЕ КУЛЬТУРЫ</a:t>
            </a:r>
          </a:p>
          <a:p>
            <a:endParaRPr lang="ru-RU" dirty="0"/>
          </a:p>
        </p:txBody>
      </p:sp>
      <p:pic>
        <p:nvPicPr>
          <p:cNvPr id="22530" name="Picture 2" descr="C:\Users\User\Desktop\Александра\Изображения\Микробы\Формы дрожжей.jpg"/>
          <p:cNvPicPr>
            <a:picLocks noGrp="1" noChangeAspect="1" noChangeArrowheads="1"/>
          </p:cNvPicPr>
          <p:nvPr>
            <p:ph sz="half" idx="1"/>
          </p:nvPr>
        </p:nvPicPr>
        <p:blipFill>
          <a:blip r:embed="rId2" cstate="print"/>
          <a:srcRect/>
          <a:stretch>
            <a:fillRect/>
          </a:stretch>
        </p:blipFill>
        <p:spPr bwMode="auto">
          <a:xfrm>
            <a:off x="353591" y="1412776"/>
            <a:ext cx="3570337" cy="489654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4-конечная звезда 4">
            <a:hlinkClick r:id="rId3"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32696"/>
          </a:xfrm>
        </p:spPr>
        <p:style>
          <a:lnRef idx="1">
            <a:schemeClr val="accent4"/>
          </a:lnRef>
          <a:fillRef idx="2">
            <a:schemeClr val="accent4"/>
          </a:fillRef>
          <a:effectRef idx="1">
            <a:schemeClr val="accent4"/>
          </a:effectRef>
          <a:fontRef idx="minor">
            <a:schemeClr val="dk1"/>
          </a:fontRef>
        </p:style>
        <p:txBody>
          <a:bodyPr/>
          <a:lstStyle/>
          <a:p>
            <a:r>
              <a:rPr lang="ru-RU" dirty="0" smtClean="0"/>
              <a:t>ЦИКЛ  РАЗВИТИЯ  ДРОЖЖЕЙ</a:t>
            </a:r>
            <a:endParaRPr lang="ru-RU" dirty="0"/>
          </a:p>
        </p:txBody>
      </p:sp>
      <p:pic>
        <p:nvPicPr>
          <p:cNvPr id="5" name="Рисунок 4" descr="Почкование.jpg"/>
          <p:cNvPicPr>
            <a:picLocks noChangeAspect="1"/>
          </p:cNvPicPr>
          <p:nvPr/>
        </p:nvPicPr>
        <p:blipFill>
          <a:blip r:embed="rId2" cstate="print"/>
          <a:stretch>
            <a:fillRect/>
          </a:stretch>
        </p:blipFill>
        <p:spPr>
          <a:xfrm>
            <a:off x="0" y="1152525"/>
            <a:ext cx="8100392" cy="5705475"/>
          </a:xfrm>
          <a:prstGeom prst="rect">
            <a:avLst/>
          </a:prstGeom>
        </p:spPr>
      </p:pic>
      <p:sp>
        <p:nvSpPr>
          <p:cNvPr id="4" name="4-конечная звезда 3">
            <a:hlinkClick r:id="rId3"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320040"/>
            <a:ext cx="7632848" cy="732696"/>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ru-RU" cap="none" spc="300" dirty="0" smtClean="0"/>
              <a:t>РАЗНОВИДНОСТИ   ДРОЖЖЕЙ</a:t>
            </a:r>
            <a:endParaRPr lang="ru-RU" cap="none" spc="300" dirty="0"/>
          </a:p>
        </p:txBody>
      </p:sp>
      <p:sp>
        <p:nvSpPr>
          <p:cNvPr id="3" name="Текст 2"/>
          <p:cNvSpPr>
            <a:spLocks noGrp="1"/>
          </p:cNvSpPr>
          <p:nvPr>
            <p:ph type="body" idx="1"/>
          </p:nvPr>
        </p:nvSpPr>
        <p:spPr>
          <a:xfrm>
            <a:off x="251520" y="5867400"/>
            <a:ext cx="3726120" cy="457200"/>
          </a:xfrm>
        </p:spPr>
        <p:style>
          <a:lnRef idx="2">
            <a:schemeClr val="accent2"/>
          </a:lnRef>
          <a:fillRef idx="1">
            <a:schemeClr val="lt1"/>
          </a:fillRef>
          <a:effectRef idx="0">
            <a:schemeClr val="accent2"/>
          </a:effectRef>
          <a:fontRef idx="minor">
            <a:schemeClr val="dk1"/>
          </a:fontRef>
        </p:style>
        <p:txBody>
          <a:bodyPr>
            <a:normAutofit/>
          </a:bodyPr>
          <a:lstStyle/>
          <a:p>
            <a:r>
              <a:rPr lang="ru-RU" sz="2000" spc="600" dirty="0" smtClean="0">
                <a:effectLst>
                  <a:outerShdw blurRad="38100" dist="38100" dir="2700000" algn="tl">
                    <a:srgbClr val="000000">
                      <a:alpha val="43137"/>
                    </a:srgbClr>
                  </a:outerShdw>
                </a:effectLst>
              </a:rPr>
              <a:t>КУЛЬТУРНЫЕ </a:t>
            </a:r>
            <a:endParaRPr lang="ru-RU" sz="2000" spc="600" dirty="0">
              <a:effectLst>
                <a:outerShdw blurRad="38100" dist="38100" dir="2700000" algn="tl">
                  <a:srgbClr val="000000">
                    <a:alpha val="43137"/>
                  </a:srgbClr>
                </a:outerShdw>
              </a:effectLst>
            </a:endParaRPr>
          </a:p>
        </p:txBody>
      </p:sp>
      <p:sp>
        <p:nvSpPr>
          <p:cNvPr id="4" name="Текст 3"/>
          <p:cNvSpPr>
            <a:spLocks noGrp="1"/>
          </p:cNvSpPr>
          <p:nvPr>
            <p:ph type="body" sz="half" idx="3"/>
          </p:nvPr>
        </p:nvSpPr>
        <p:spPr>
          <a:xfrm>
            <a:off x="4178808" y="5867400"/>
            <a:ext cx="3705560" cy="457200"/>
          </a:xfrm>
        </p:spPr>
        <p:style>
          <a:lnRef idx="2">
            <a:schemeClr val="accent2"/>
          </a:lnRef>
          <a:fillRef idx="1">
            <a:schemeClr val="lt1"/>
          </a:fillRef>
          <a:effectRef idx="0">
            <a:schemeClr val="accent2"/>
          </a:effectRef>
          <a:fontRef idx="minor">
            <a:schemeClr val="dk1"/>
          </a:fontRef>
        </p:style>
        <p:txBody>
          <a:bodyPr>
            <a:normAutofit/>
          </a:bodyPr>
          <a:lstStyle/>
          <a:p>
            <a:r>
              <a:rPr lang="ru-RU" sz="2000" spc="600" dirty="0" smtClean="0">
                <a:effectLst>
                  <a:outerShdw blurRad="38100" dist="38100" dir="2700000" algn="tl">
                    <a:srgbClr val="000000">
                      <a:alpha val="43137"/>
                    </a:srgbClr>
                  </a:outerShdw>
                </a:effectLst>
              </a:rPr>
              <a:t>ДИКИЕ</a:t>
            </a:r>
            <a:endParaRPr lang="ru-RU" sz="2000" spc="600" dirty="0">
              <a:effectLst>
                <a:outerShdw blurRad="38100" dist="38100" dir="2700000" algn="tl">
                  <a:srgbClr val="000000">
                    <a:alpha val="43137"/>
                  </a:srgbClr>
                </a:outerShdw>
              </a:effectLst>
            </a:endParaRPr>
          </a:p>
        </p:txBody>
      </p:sp>
      <p:sp>
        <p:nvSpPr>
          <p:cNvPr id="5" name="Содержимое 4"/>
          <p:cNvSpPr>
            <a:spLocks noGrp="1"/>
          </p:cNvSpPr>
          <p:nvPr>
            <p:ph sz="quarter" idx="2"/>
          </p:nvPr>
        </p:nvSpPr>
        <p:spPr>
          <a:xfrm>
            <a:off x="251520" y="1268760"/>
            <a:ext cx="3726120" cy="4464496"/>
          </a:xfrm>
          <a:ln w="57150"/>
        </p:spPr>
        <p:style>
          <a:lnRef idx="1">
            <a:schemeClr val="accent3"/>
          </a:lnRef>
          <a:fillRef idx="2">
            <a:schemeClr val="accent3"/>
          </a:fillRef>
          <a:effectRef idx="1">
            <a:schemeClr val="accent3"/>
          </a:effectRef>
          <a:fontRef idx="minor">
            <a:schemeClr val="dk1"/>
          </a:fontRef>
        </p:style>
        <p:txBody>
          <a:bodyPr>
            <a:normAutofit/>
          </a:bodyPr>
          <a:lstStyle/>
          <a:p>
            <a:r>
              <a:rPr lang="ru-RU" b="1" dirty="0" smtClean="0"/>
              <a:t>Культурные</a:t>
            </a:r>
            <a:r>
              <a:rPr lang="ru-RU" dirty="0" smtClean="0"/>
              <a:t> дрожжи используются человеком в производстве спирта, вина, в хлебопечении</a:t>
            </a:r>
          </a:p>
          <a:p>
            <a:r>
              <a:rPr lang="ru-RU" dirty="0" smtClean="0"/>
              <a:t>Дрожжи –сахаромицеты являются культурными дрожжами</a:t>
            </a:r>
            <a:endParaRPr lang="ru-RU" dirty="0"/>
          </a:p>
        </p:txBody>
      </p:sp>
      <p:sp>
        <p:nvSpPr>
          <p:cNvPr id="6" name="Содержимое 5"/>
          <p:cNvSpPr>
            <a:spLocks noGrp="1"/>
          </p:cNvSpPr>
          <p:nvPr>
            <p:ph sz="quarter" idx="4"/>
          </p:nvPr>
        </p:nvSpPr>
        <p:spPr>
          <a:xfrm>
            <a:off x="4178808" y="1268760"/>
            <a:ext cx="3705560" cy="4464496"/>
          </a:xfrm>
          <a:ln w="57150"/>
        </p:spPr>
        <p:style>
          <a:lnRef idx="1">
            <a:schemeClr val="accent6"/>
          </a:lnRef>
          <a:fillRef idx="2">
            <a:schemeClr val="accent6"/>
          </a:fillRef>
          <a:effectRef idx="1">
            <a:schemeClr val="accent6"/>
          </a:effectRef>
          <a:fontRef idx="minor">
            <a:schemeClr val="dk1"/>
          </a:fontRef>
        </p:style>
        <p:txBody>
          <a:bodyPr>
            <a:normAutofit lnSpcReduction="10000"/>
          </a:bodyPr>
          <a:lstStyle/>
          <a:p>
            <a:r>
              <a:rPr lang="ru-RU" b="1" dirty="0" smtClean="0"/>
              <a:t>Дикими</a:t>
            </a:r>
            <a:r>
              <a:rPr lang="ru-RU" dirty="0" smtClean="0"/>
              <a:t> называются виды дрожжей, которые не характерные для данного производства и попали случайно.</a:t>
            </a:r>
          </a:p>
          <a:p>
            <a:r>
              <a:rPr lang="ru-RU" dirty="0" smtClean="0"/>
              <a:t>Они сбраживают глюкозу, сахарозу, снижают мальтазную активность прессованных дрожжей, ухудшают их подъёмную силу.</a:t>
            </a:r>
            <a:endParaRPr lang="ru-RU" dirty="0"/>
          </a:p>
        </p:txBody>
      </p:sp>
      <p:sp>
        <p:nvSpPr>
          <p:cNvPr id="7" name="4-конечная звезда 6">
            <a:hlinkClick r:id="rId2"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7848872" cy="6480720"/>
          </a:xfrm>
          <a:ln w="76200"/>
        </p:spPr>
        <p:style>
          <a:lnRef idx="1">
            <a:schemeClr val="accent5"/>
          </a:lnRef>
          <a:fillRef idx="2">
            <a:schemeClr val="accent5"/>
          </a:fillRef>
          <a:effectRef idx="1">
            <a:schemeClr val="accent5"/>
          </a:effectRef>
          <a:fontRef idx="minor">
            <a:schemeClr val="dk1"/>
          </a:fontRef>
        </p:style>
        <p:txBody>
          <a:bodyPr>
            <a:noAutofit/>
          </a:bodyPr>
          <a:lstStyle/>
          <a:p>
            <a:r>
              <a:rPr lang="ru-RU" sz="2800" spc="300" dirty="0" smtClean="0">
                <a:effectLst>
                  <a:outerShdw blurRad="38100" dist="38100" dir="2700000" algn="tl">
                    <a:srgbClr val="000000">
                      <a:alpha val="43137"/>
                    </a:srgbClr>
                  </a:outerShdw>
                </a:effectLst>
              </a:rPr>
              <a:t>1. Дикие дрожжи не способны участвовать в брожении теста.</a:t>
            </a:r>
            <a:br>
              <a:rPr lang="ru-RU" sz="2800" spc="300" dirty="0" smtClean="0">
                <a:effectLst>
                  <a:outerShdw blurRad="38100" dist="38100" dir="2700000" algn="tl">
                    <a:srgbClr val="000000">
                      <a:alpha val="43137"/>
                    </a:srgbClr>
                  </a:outerShdw>
                </a:effectLst>
              </a:rPr>
            </a:br>
            <a:r>
              <a:rPr lang="ru-RU" sz="2800" spc="300" dirty="0" smtClean="0">
                <a:effectLst>
                  <a:outerShdw blurRad="38100" dist="38100" dir="2700000" algn="tl">
                    <a:srgbClr val="000000">
                      <a:alpha val="43137"/>
                    </a:srgbClr>
                  </a:outerShdw>
                </a:effectLst>
              </a:rPr>
              <a:t/>
            </a:r>
            <a:br>
              <a:rPr lang="ru-RU" sz="2800" spc="300" dirty="0" smtClean="0">
                <a:effectLst>
                  <a:outerShdw blurRad="38100" dist="38100" dir="2700000" algn="tl">
                    <a:srgbClr val="000000">
                      <a:alpha val="43137"/>
                    </a:srgbClr>
                  </a:outerShdw>
                </a:effectLst>
              </a:rPr>
            </a:br>
            <a:r>
              <a:rPr lang="ru-RU" sz="2800" spc="300" dirty="0" smtClean="0">
                <a:effectLst>
                  <a:outerShdw blurRad="38100" dist="38100" dir="2700000" algn="tl">
                    <a:srgbClr val="000000">
                      <a:alpha val="43137"/>
                    </a:srgbClr>
                  </a:outerShdw>
                </a:effectLst>
              </a:rPr>
              <a:t>2. Размножаясь, они отнимают питательные вещества у бродильной микрофлоры.</a:t>
            </a:r>
            <a:br>
              <a:rPr lang="ru-RU" sz="2800" spc="300" dirty="0" smtClean="0">
                <a:effectLst>
                  <a:outerShdw blurRad="38100" dist="38100" dir="2700000" algn="tl">
                    <a:srgbClr val="000000">
                      <a:alpha val="43137"/>
                    </a:srgbClr>
                  </a:outerShdw>
                </a:effectLst>
              </a:rPr>
            </a:br>
            <a:r>
              <a:rPr lang="ru-RU" sz="2800" spc="300" dirty="0" smtClean="0">
                <a:effectLst>
                  <a:outerShdw blurRad="38100" dist="38100" dir="2700000" algn="tl">
                    <a:srgbClr val="000000">
                      <a:alpha val="43137"/>
                    </a:srgbClr>
                  </a:outerShdw>
                </a:effectLst>
              </a:rPr>
              <a:t> </a:t>
            </a:r>
            <a:br>
              <a:rPr lang="ru-RU" sz="2800" spc="300" dirty="0" smtClean="0">
                <a:effectLst>
                  <a:outerShdw blurRad="38100" dist="38100" dir="2700000" algn="tl">
                    <a:srgbClr val="000000">
                      <a:alpha val="43137"/>
                    </a:srgbClr>
                  </a:outerShdw>
                </a:effectLst>
              </a:rPr>
            </a:br>
            <a:r>
              <a:rPr lang="ru-RU" sz="2800" spc="300" dirty="0" smtClean="0">
                <a:effectLst>
                  <a:outerShdw blurRad="38100" dist="38100" dir="2700000" algn="tl">
                    <a:srgbClr val="000000">
                      <a:alpha val="43137"/>
                    </a:srgbClr>
                  </a:outerShdw>
                </a:effectLst>
              </a:rPr>
              <a:t>3. Источниками обсеменения пшеничных полуфабрикатов дикими дрожжами являются прессованные дрожжи, содержащие от15 до 45% посторонних дрожжей, А также мука и молочная сыворотка.</a:t>
            </a:r>
            <a:endParaRPr lang="ru-RU" sz="2800" spc="300" dirty="0">
              <a:effectLst>
                <a:outerShdw blurRad="38100" dist="38100" dir="2700000" algn="tl">
                  <a:srgbClr val="000000">
                    <a:alpha val="43137"/>
                  </a:srgbClr>
                </a:outerShdw>
              </a:effectLst>
            </a:endParaRPr>
          </a:p>
        </p:txBody>
      </p:sp>
      <p:sp>
        <p:nvSpPr>
          <p:cNvPr id="3" name="4-конечная звезда 2">
            <a:hlinkClick r:id="rId2"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20040"/>
            <a:ext cx="7488832" cy="1143000"/>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ru-RU" dirty="0" smtClean="0"/>
              <a:t>РАЗНОВИДНОСТИ   ПЕКАРСКИХ ДРОЖЖЕЙ</a:t>
            </a:r>
            <a:endParaRPr lang="ru-RU" dirty="0"/>
          </a:p>
        </p:txBody>
      </p:sp>
      <p:pic>
        <p:nvPicPr>
          <p:cNvPr id="23555" name="Picture 3" descr="C:\Users\User\Desktop\Александра\Изображения\Микробы\Вид жрожжей.jpg"/>
          <p:cNvPicPr>
            <a:picLocks noGrp="1" noChangeAspect="1" noChangeArrowheads="1"/>
          </p:cNvPicPr>
          <p:nvPr>
            <p:ph idx="1"/>
          </p:nvPr>
        </p:nvPicPr>
        <p:blipFill>
          <a:blip r:embed="rId2" cstate="print"/>
          <a:srcRect/>
          <a:stretch>
            <a:fillRect/>
          </a:stretch>
        </p:blipFill>
        <p:spPr bwMode="auto">
          <a:xfrm>
            <a:off x="407985" y="1676532"/>
            <a:ext cx="7332367" cy="490221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4-конечная звезда 3">
            <a:hlinkClick r:id="rId3"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p:style>
          <a:lnRef idx="2">
            <a:schemeClr val="accent1"/>
          </a:lnRef>
          <a:fillRef idx="1">
            <a:schemeClr val="lt1"/>
          </a:fillRef>
          <a:effectRef idx="0">
            <a:schemeClr val="accent1"/>
          </a:effectRef>
          <a:fontRef idx="minor">
            <a:schemeClr val="dk1"/>
          </a:fontRef>
        </p:style>
        <p:txBody>
          <a:bodyPr>
            <a:normAutofit/>
          </a:bodyPr>
          <a:lstStyle/>
          <a:p>
            <a:r>
              <a:rPr lang="ru-RU" sz="1200" spc="600" dirty="0" smtClean="0">
                <a:effectLst>
                  <a:outerShdw blurRad="38100" dist="38100" dir="2700000" algn="tl">
                    <a:srgbClr val="000000">
                      <a:alpha val="43137"/>
                    </a:srgbClr>
                  </a:outerShdw>
                </a:effectLst>
              </a:rPr>
              <a:t>ИНСТАНТНЫЕ ДРОЖЖИ</a:t>
            </a:r>
            <a:endParaRPr lang="ru-RU" sz="1200" spc="600" dirty="0">
              <a:effectLst>
                <a:outerShdw blurRad="38100" dist="38100" dir="2700000" algn="tl">
                  <a:srgbClr val="000000">
                    <a:alpha val="43137"/>
                  </a:srgbClr>
                </a:outerShdw>
              </a:effectLst>
            </a:endParaRPr>
          </a:p>
        </p:txBody>
      </p:sp>
      <p:sp>
        <p:nvSpPr>
          <p:cNvPr id="4" name="Текст 3"/>
          <p:cNvSpPr>
            <a:spLocks noGrp="1"/>
          </p:cNvSpPr>
          <p:nvPr>
            <p:ph type="body" sz="half" idx="3"/>
          </p:nvPr>
        </p:nvSpPr>
        <p:spPr/>
        <p:style>
          <a:lnRef idx="2">
            <a:schemeClr val="accent1"/>
          </a:lnRef>
          <a:fillRef idx="1">
            <a:schemeClr val="lt1"/>
          </a:fillRef>
          <a:effectRef idx="0">
            <a:schemeClr val="accent1"/>
          </a:effectRef>
          <a:fontRef idx="minor">
            <a:schemeClr val="dk1"/>
          </a:fontRef>
        </p:style>
        <p:txBody>
          <a:bodyPr/>
          <a:lstStyle/>
          <a:p>
            <a:r>
              <a:rPr lang="ru-RU" spc="600" dirty="0" smtClean="0">
                <a:effectLst>
                  <a:outerShdw blurRad="38100" dist="38100" dir="2700000" algn="tl">
                    <a:srgbClr val="000000">
                      <a:alpha val="43137"/>
                    </a:srgbClr>
                  </a:outerShdw>
                </a:effectLst>
              </a:rPr>
              <a:t>СУХИЕ ДРОЖЖИ</a:t>
            </a:r>
            <a:endParaRPr lang="ru-RU" spc="600" dirty="0">
              <a:effectLst>
                <a:outerShdw blurRad="38100" dist="38100" dir="2700000" algn="tl">
                  <a:srgbClr val="000000">
                    <a:alpha val="43137"/>
                  </a:srgbClr>
                </a:outerShdw>
              </a:effectLst>
            </a:endParaRPr>
          </a:p>
        </p:txBody>
      </p:sp>
      <p:pic>
        <p:nvPicPr>
          <p:cNvPr id="1026" name="Picture 2" descr="C:\Users\User\Desktop\Александра\Изображения\Микробы\Инстантные дрожжи (1).jpg"/>
          <p:cNvPicPr>
            <a:picLocks noGrp="1" noChangeAspect="1" noChangeArrowheads="1"/>
          </p:cNvPicPr>
          <p:nvPr>
            <p:ph sz="quarter" idx="2"/>
          </p:nvPr>
        </p:nvPicPr>
        <p:blipFill>
          <a:blip r:embed="rId2" cstate="print"/>
          <a:srcRect/>
          <a:stretch>
            <a:fillRect/>
          </a:stretch>
        </p:blipFill>
        <p:spPr bwMode="auto">
          <a:xfrm>
            <a:off x="457200" y="1916832"/>
            <a:ext cx="3521075" cy="36724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7" name="Picture 3" descr="C:\Users\User\Desktop\Александра\Изображения\Микробы\Сухие дрожжи.jpg"/>
          <p:cNvPicPr>
            <a:picLocks noGrp="1" noChangeAspect="1" noChangeArrowheads="1"/>
          </p:cNvPicPr>
          <p:nvPr>
            <p:ph sz="quarter" idx="4"/>
          </p:nvPr>
        </p:nvPicPr>
        <p:blipFill>
          <a:blip r:embed="rId3" cstate="print"/>
          <a:srcRect/>
          <a:stretch>
            <a:fillRect/>
          </a:stretch>
        </p:blipFill>
        <p:spPr bwMode="auto">
          <a:xfrm>
            <a:off x="4178300" y="1916833"/>
            <a:ext cx="3521075" cy="36724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050" name="Picture 2" descr="C:\Users\User\Desktop\Александра\Изображения\Микробы\Инстантные дрожжи (2).jpg"/>
          <p:cNvPicPr>
            <a:picLocks noChangeAspect="1" noChangeArrowheads="1"/>
          </p:cNvPicPr>
          <p:nvPr/>
        </p:nvPicPr>
        <p:blipFill>
          <a:blip r:embed="rId4" cstate="print"/>
          <a:srcRect/>
          <a:stretch>
            <a:fillRect/>
          </a:stretch>
        </p:blipFill>
        <p:spPr bwMode="auto">
          <a:xfrm rot="887753">
            <a:off x="3306443" y="354598"/>
            <a:ext cx="2533886" cy="2604858"/>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7" name="4-конечная звезда 6">
            <a:hlinkClick r:id="rId5"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Diagram 2"/>
          <p:cNvGraphicFramePr>
            <a:graphicFrameLocks/>
          </p:cNvGraphicFramePr>
          <p:nvPr/>
        </p:nvGraphicFramePr>
        <p:xfrm>
          <a:off x="0" y="-12700"/>
          <a:ext cx="8460432" cy="6870700"/>
        </p:xfrm>
        <a:graphic>
          <a:graphicData uri="http://schemas.openxmlformats.org/drawingml/2006/compatibility">
            <com:legacyDrawing xmlns:com="http://schemas.openxmlformats.org/drawingml/2006/compatibility" spid="_x0000_s1026"/>
          </a:graphicData>
        </a:graphic>
      </p:graphicFrame>
      <p:sp>
        <p:nvSpPr>
          <p:cNvPr id="7" name="Заголовок 6"/>
          <p:cNvSpPr>
            <a:spLocks noGrp="1"/>
          </p:cNvSpPr>
          <p:nvPr>
            <p:ph type="title"/>
          </p:nvPr>
        </p:nvSpPr>
        <p:spPr>
          <a:xfrm>
            <a:off x="3707904" y="3212976"/>
            <a:ext cx="1008112" cy="576064"/>
          </a:xfrm>
        </p:spPr>
        <p:txBody>
          <a:bodyPr anchor="ctr">
            <a:normAutofit/>
          </a:bodyPr>
          <a:lstStyle/>
          <a:p>
            <a:pPr algn="ctr"/>
            <a:r>
              <a:rPr lang="ru-RU" sz="1600" b="0" dirty="0" smtClean="0">
                <a:solidFill>
                  <a:schemeClr val="tx1"/>
                </a:solidFill>
                <a:latin typeface="Arial" pitchFamily="34" charset="0"/>
                <a:cs typeface="Arial" pitchFamily="34" charset="0"/>
              </a:rPr>
              <a:t>ОБЩЕЕ</a:t>
            </a:r>
            <a:endParaRPr lang="ru-RU" sz="1600" b="0" dirty="0">
              <a:solidFill>
                <a:schemeClr val="tx1"/>
              </a:solidFill>
              <a:latin typeface="Arial" pitchFamily="34" charset="0"/>
              <a:cs typeface="Arial" pitchFamily="34" charset="0"/>
            </a:endParaRPr>
          </a:p>
        </p:txBody>
      </p:sp>
      <p:sp>
        <p:nvSpPr>
          <p:cNvPr id="8" name="4-конечная звезда 7">
            <a:hlinkClick r:id="rId3"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nvGraphicFramePr>
        <p:xfrm>
          <a:off x="107504" y="116632"/>
          <a:ext cx="8928992" cy="66247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Заголовок 6"/>
          <p:cNvSpPr>
            <a:spLocks noGrp="1"/>
          </p:cNvSpPr>
          <p:nvPr>
            <p:ph type="title"/>
          </p:nvPr>
        </p:nvSpPr>
        <p:spPr>
          <a:xfrm>
            <a:off x="2843808" y="3284984"/>
            <a:ext cx="3456384" cy="936104"/>
          </a:xfrm>
        </p:spPr>
        <p:txBody>
          <a:bodyPr anchor="ctr">
            <a:normAutofit/>
          </a:bodyPr>
          <a:lstStyle/>
          <a:p>
            <a:pPr algn="ctr"/>
            <a:r>
              <a:rPr lang="ru-RU" sz="2000" b="1" dirty="0" smtClean="0">
                <a:solidFill>
                  <a:schemeClr val="tx1"/>
                </a:solidFill>
                <a:latin typeface="Arial" pitchFamily="34" charset="0"/>
                <a:cs typeface="Arial" pitchFamily="34" charset="0"/>
              </a:rPr>
              <a:t>ДРОЖЖИ</a:t>
            </a:r>
            <a:endParaRPr lang="ru-RU" sz="2000" b="1" dirty="0">
              <a:solidFill>
                <a:schemeClr val="tx1"/>
              </a:solidFill>
              <a:latin typeface="Arial" pitchFamily="34" charset="0"/>
              <a:cs typeface="Arial" pitchFamily="34" charset="0"/>
            </a:endParaRPr>
          </a:p>
        </p:txBody>
      </p:sp>
      <p:sp>
        <p:nvSpPr>
          <p:cNvPr id="5" name="4-конечная звезда 4">
            <a:hlinkClick r:id="rId7"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0" y="116632"/>
            <a:ext cx="4464496" cy="4464496"/>
          </a:xfrm>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algn="r"/>
            <a:r>
              <a:rPr lang="ru-RU" sz="2400" cap="none" spc="300" dirty="0" smtClean="0">
                <a:solidFill>
                  <a:schemeClr val="bg1"/>
                </a:solidFill>
                <a:effectLst>
                  <a:outerShdw blurRad="38100" dist="38100" dir="2700000" algn="tl">
                    <a:srgbClr val="000000">
                      <a:alpha val="43137"/>
                    </a:srgbClr>
                  </a:outerShdw>
                </a:effectLst>
              </a:rPr>
              <a:t/>
            </a:r>
            <a:br>
              <a:rPr lang="ru-RU" sz="2400" cap="none" spc="300" dirty="0" smtClean="0">
                <a:solidFill>
                  <a:schemeClr val="bg1"/>
                </a:solidFill>
                <a:effectLst>
                  <a:outerShdw blurRad="38100" dist="38100" dir="2700000" algn="tl">
                    <a:srgbClr val="000000">
                      <a:alpha val="43137"/>
                    </a:srgbClr>
                  </a:outerShdw>
                </a:effectLst>
              </a:rPr>
            </a:br>
            <a:r>
              <a:rPr lang="ru-RU" sz="2000" cap="none" spc="300" dirty="0" smtClean="0">
                <a:solidFill>
                  <a:schemeClr val="bg1"/>
                </a:solidFill>
                <a:effectLst>
                  <a:outerShdw blurRad="38100" dist="38100" dir="2700000" algn="tl">
                    <a:srgbClr val="000000">
                      <a:alpha val="43137"/>
                    </a:srgbClr>
                  </a:outerShdw>
                </a:effectLst>
              </a:rPr>
              <a:t>РАЗРЫХЛЯЮЩЕЕ ДЕЙСТВИЕ ДРОЖЖЕЙ ОСНОВАНО НА ТОМ, ЧТО В ПРОЦЕССЕ СВОЕЙ ЖИЗНИ ОНИ ВЫДЕЛЯЮТ УГЛЕКИСЛЫЙ ГАЗ,</a:t>
            </a:r>
            <a:br>
              <a:rPr lang="ru-RU" sz="2000" cap="none" spc="300" dirty="0" smtClean="0">
                <a:solidFill>
                  <a:schemeClr val="bg1"/>
                </a:solidFill>
                <a:effectLst>
                  <a:outerShdw blurRad="38100" dist="38100" dir="2700000" algn="tl">
                    <a:srgbClr val="000000">
                      <a:alpha val="43137"/>
                    </a:srgbClr>
                  </a:outerShdw>
                </a:effectLst>
              </a:rPr>
            </a:br>
            <a:r>
              <a:rPr lang="ru-RU" sz="2000" spc="300" dirty="0" smtClean="0">
                <a:solidFill>
                  <a:schemeClr val="bg1"/>
                </a:solidFill>
                <a:effectLst>
                  <a:outerShdw blurRad="38100" dist="38100" dir="2700000" algn="tl">
                    <a:srgbClr val="000000">
                      <a:alpha val="43137"/>
                    </a:srgbClr>
                  </a:outerShdw>
                </a:effectLst>
              </a:rPr>
              <a:t> который способствует брожению теста</a:t>
            </a:r>
            <a:br>
              <a:rPr lang="ru-RU" sz="2000" spc="300" dirty="0" smtClean="0">
                <a:solidFill>
                  <a:schemeClr val="bg1"/>
                </a:solidFill>
                <a:effectLst>
                  <a:outerShdw blurRad="38100" dist="38100" dir="2700000" algn="tl">
                    <a:srgbClr val="000000">
                      <a:alpha val="43137"/>
                    </a:srgbClr>
                  </a:outerShdw>
                </a:effectLst>
              </a:rPr>
            </a:br>
            <a:r>
              <a:rPr lang="ru-RU" sz="2000" spc="300" dirty="0" smtClean="0">
                <a:solidFill>
                  <a:schemeClr val="bg1"/>
                </a:solidFill>
                <a:effectLst>
                  <a:outerShdw blurRad="38100" dist="38100" dir="2700000" algn="tl">
                    <a:srgbClr val="000000">
                      <a:alpha val="43137"/>
                    </a:srgbClr>
                  </a:outerShdw>
                </a:effectLst>
              </a:rPr>
              <a:t> Для</a:t>
            </a:r>
            <a:br>
              <a:rPr lang="ru-RU" sz="2000" spc="300" dirty="0" smtClean="0">
                <a:solidFill>
                  <a:schemeClr val="bg1"/>
                </a:solidFill>
                <a:effectLst>
                  <a:outerShdw blurRad="38100" dist="38100" dir="2700000" algn="tl">
                    <a:srgbClr val="000000">
                      <a:alpha val="43137"/>
                    </a:srgbClr>
                  </a:outerShdw>
                </a:effectLst>
              </a:rPr>
            </a:br>
            <a:r>
              <a:rPr lang="ru-RU" sz="2000" spc="300" dirty="0" smtClean="0">
                <a:solidFill>
                  <a:schemeClr val="bg1"/>
                </a:solidFill>
                <a:effectLst>
                  <a:outerShdw blurRad="38100" dist="38100" dir="2700000" algn="tl">
                    <a:srgbClr val="000000">
                      <a:alpha val="43137"/>
                    </a:srgbClr>
                  </a:outerShdw>
                </a:effectLst>
              </a:rPr>
              <a:t> жизнедеятельности дрожжей необходим простой </a:t>
            </a:r>
            <a:br>
              <a:rPr lang="ru-RU" sz="2000" spc="300" dirty="0" smtClean="0">
                <a:solidFill>
                  <a:schemeClr val="bg1"/>
                </a:solidFill>
                <a:effectLst>
                  <a:outerShdw blurRad="38100" dist="38100" dir="2700000" algn="tl">
                    <a:srgbClr val="000000">
                      <a:alpha val="43137"/>
                    </a:srgbClr>
                  </a:outerShdw>
                </a:effectLst>
              </a:rPr>
            </a:br>
            <a:r>
              <a:rPr lang="ru-RU" sz="2000" spc="300" dirty="0" smtClean="0">
                <a:solidFill>
                  <a:schemeClr val="bg1"/>
                </a:solidFill>
                <a:effectLst>
                  <a:outerShdw blurRad="38100" dist="38100" dir="2700000" algn="tl">
                    <a:srgbClr val="000000">
                      <a:alpha val="43137"/>
                    </a:srgbClr>
                  </a:outerShdw>
                </a:effectLst>
              </a:rPr>
              <a:t>сахар – глюкоза</a:t>
            </a:r>
            <a:br>
              <a:rPr lang="ru-RU" sz="2000" spc="300" dirty="0" smtClean="0">
                <a:solidFill>
                  <a:schemeClr val="bg1"/>
                </a:solidFill>
                <a:effectLst>
                  <a:outerShdw blurRad="38100" dist="38100" dir="2700000" algn="tl">
                    <a:srgbClr val="000000">
                      <a:alpha val="43137"/>
                    </a:srgbClr>
                  </a:outerShdw>
                </a:effectLst>
              </a:rPr>
            </a:br>
            <a:endParaRPr lang="ru-RU" sz="2000" cap="none" spc="300" dirty="0">
              <a:solidFill>
                <a:schemeClr val="bg1"/>
              </a:solidFill>
              <a:effectLst>
                <a:outerShdw blurRad="38100" dist="38100" dir="2700000" algn="tl">
                  <a:srgbClr val="000000">
                    <a:alpha val="43137"/>
                  </a:srgbClr>
                </a:outerShdw>
              </a:effectLst>
            </a:endParaRPr>
          </a:p>
        </p:txBody>
      </p:sp>
      <p:sp>
        <p:nvSpPr>
          <p:cNvPr id="3" name="Текст 2"/>
          <p:cNvSpPr>
            <a:spLocks noGrp="1"/>
          </p:cNvSpPr>
          <p:nvPr>
            <p:ph type="body" sz="half" idx="2"/>
          </p:nvPr>
        </p:nvSpPr>
        <p:spPr>
          <a:xfrm>
            <a:off x="2843808" y="5445224"/>
            <a:ext cx="6120680" cy="1080120"/>
          </a:xfrm>
        </p:spPr>
        <p:style>
          <a:lnRef idx="2">
            <a:schemeClr val="accent4"/>
          </a:lnRef>
          <a:fillRef idx="1">
            <a:schemeClr val="lt1"/>
          </a:fillRef>
          <a:effectRef idx="0">
            <a:schemeClr val="accent4"/>
          </a:effectRef>
          <a:fontRef idx="minor">
            <a:schemeClr val="dk1"/>
          </a:fontRef>
        </p:style>
        <p:txBody>
          <a:bodyPr>
            <a:normAutofit fontScale="92500"/>
          </a:bodyPr>
          <a:lstStyle/>
          <a:p>
            <a:pPr algn="ctr"/>
            <a:r>
              <a:rPr lang="ru-RU" sz="2800" b="1" spc="600" dirty="0" smtClean="0">
                <a:solidFill>
                  <a:schemeClr val="bg1"/>
                </a:solidFill>
                <a:effectLst>
                  <a:outerShdw blurRad="38100" dist="38100" dir="2700000" algn="tl">
                    <a:srgbClr val="000000">
                      <a:alpha val="43137"/>
                    </a:srgbClr>
                  </a:outerShdw>
                </a:effectLst>
              </a:rPr>
              <a:t>БИОЛОГИЧЕСКИЙ СПОСОБ </a:t>
            </a:r>
          </a:p>
          <a:p>
            <a:pPr algn="ctr"/>
            <a:r>
              <a:rPr lang="ru-RU" sz="2800" b="1" spc="600" dirty="0" smtClean="0">
                <a:solidFill>
                  <a:schemeClr val="bg1"/>
                </a:solidFill>
                <a:effectLst>
                  <a:outerShdw blurRad="38100" dist="38100" dir="2700000" algn="tl">
                    <a:srgbClr val="000000">
                      <a:alpha val="43137"/>
                    </a:srgbClr>
                  </a:outerShdw>
                </a:effectLst>
              </a:rPr>
              <a:t>РАЗРЫХЛЕНИЯ</a:t>
            </a:r>
          </a:p>
          <a:p>
            <a:pPr algn="ctr"/>
            <a:endParaRPr lang="ru-RU" dirty="0"/>
          </a:p>
        </p:txBody>
      </p:sp>
      <p:pic>
        <p:nvPicPr>
          <p:cNvPr id="1026" name="Picture 2" descr="C:\Users\User\Desktop\Александра\Документы\Тесто\Изображения\Изображение (19).jpg"/>
          <p:cNvPicPr>
            <a:picLocks noChangeAspect="1" noChangeArrowheads="1"/>
          </p:cNvPicPr>
          <p:nvPr/>
        </p:nvPicPr>
        <p:blipFill>
          <a:blip r:embed="rId2" cstate="print"/>
          <a:srcRect/>
          <a:stretch>
            <a:fillRect/>
          </a:stretch>
        </p:blipFill>
        <p:spPr bwMode="auto">
          <a:xfrm rot="20946127">
            <a:off x="540210" y="1116844"/>
            <a:ext cx="4399547" cy="426439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4-конечная звезда 4">
            <a:hlinkClick r:id="rId3" action="ppaction://hlinksldjump"/>
          </p:cNvPr>
          <p:cNvSpPr/>
          <p:nvPr/>
        </p:nvSpPr>
        <p:spPr>
          <a:xfrm>
            <a:off x="179512"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7776864" cy="640871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sz="4400" spc="300" dirty="0" smtClean="0"/>
              <a:t>1. КАКоЙ вид ДРОЖЖЕЙ эффективнее использовать для приготовления теста?</a:t>
            </a:r>
            <a:br>
              <a:rPr lang="ru-RU" sz="4400" spc="300" dirty="0" smtClean="0"/>
            </a:br>
            <a:r>
              <a:rPr lang="ru-RU" sz="4400" spc="300" dirty="0" smtClean="0"/>
              <a:t/>
            </a:r>
            <a:br>
              <a:rPr lang="ru-RU" sz="4400" spc="300" dirty="0" smtClean="0"/>
            </a:br>
            <a:r>
              <a:rPr lang="ru-RU" sz="4400" spc="300" dirty="0" smtClean="0"/>
              <a:t>2. Какое Влияние оказывают дрожжи на процесс брожения теста?</a:t>
            </a:r>
            <a:endParaRPr lang="ru-RU" sz="4800" spc="300" dirty="0"/>
          </a:p>
        </p:txBody>
      </p:sp>
      <p:sp>
        <p:nvSpPr>
          <p:cNvPr id="3" name="4-конечная звезда 2">
            <a:hlinkClick r:id="rId2"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7920880" cy="936104"/>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r>
              <a:rPr lang="ru-RU" sz="4400" spc="300" dirty="0" smtClean="0"/>
              <a:t>ПЛАН   ЗАНЯТИЯ</a:t>
            </a:r>
            <a:endParaRPr lang="ru-RU" sz="4400" spc="300" dirty="0"/>
          </a:p>
        </p:txBody>
      </p:sp>
      <p:sp>
        <p:nvSpPr>
          <p:cNvPr id="3" name="Содержимое 2"/>
          <p:cNvSpPr>
            <a:spLocks noGrp="1"/>
          </p:cNvSpPr>
          <p:nvPr>
            <p:ph idx="1"/>
          </p:nvPr>
        </p:nvSpPr>
        <p:spPr>
          <a:xfrm>
            <a:off x="107504" y="1340768"/>
            <a:ext cx="7920880" cy="5419984"/>
          </a:xfrm>
          <a:ln/>
        </p:spPr>
        <p:style>
          <a:lnRef idx="2">
            <a:schemeClr val="accent1">
              <a:shade val="50000"/>
            </a:schemeClr>
          </a:lnRef>
          <a:fillRef idx="1">
            <a:schemeClr val="accent1"/>
          </a:fillRef>
          <a:effectRef idx="0">
            <a:schemeClr val="accent1"/>
          </a:effectRef>
          <a:fontRef idx="minor">
            <a:schemeClr val="lt1"/>
          </a:fontRef>
        </p:style>
        <p:txBody>
          <a:bodyPr/>
          <a:lstStyle/>
          <a:p>
            <a:r>
              <a:rPr lang="ru-RU" dirty="0" smtClean="0"/>
              <a:t>1. </a:t>
            </a:r>
            <a:r>
              <a:rPr lang="ru-RU" dirty="0" smtClean="0">
                <a:hlinkClick r:id="rId2" action="ppaction://hlinksldjump"/>
              </a:rPr>
              <a:t>ПОНЯТИЕ О ДРОЖЖЕВЫХ ГРИБКАХ</a:t>
            </a:r>
            <a:endParaRPr lang="ru-RU" dirty="0" smtClean="0"/>
          </a:p>
          <a:p>
            <a:r>
              <a:rPr lang="ru-RU" dirty="0" smtClean="0"/>
              <a:t>2. </a:t>
            </a:r>
            <a:r>
              <a:rPr lang="ru-RU" dirty="0" smtClean="0">
                <a:hlinkClick r:id="rId3" action="ppaction://hlinksldjump"/>
              </a:rPr>
              <a:t>СТРОЕНИЕ</a:t>
            </a:r>
            <a:endParaRPr lang="ru-RU" dirty="0" smtClean="0"/>
          </a:p>
          <a:p>
            <a:r>
              <a:rPr lang="ru-RU" dirty="0" smtClean="0"/>
              <a:t>3. </a:t>
            </a:r>
            <a:r>
              <a:rPr lang="ru-RU" dirty="0" smtClean="0">
                <a:hlinkClick r:id="rId4" action="ppaction://hlinksldjump"/>
              </a:rPr>
              <a:t>ФОРМА</a:t>
            </a:r>
            <a:endParaRPr lang="ru-RU" dirty="0" smtClean="0"/>
          </a:p>
          <a:p>
            <a:r>
              <a:rPr lang="ru-RU" dirty="0" smtClean="0"/>
              <a:t>4. </a:t>
            </a:r>
            <a:r>
              <a:rPr lang="ru-RU" dirty="0" smtClean="0">
                <a:hlinkClick r:id="rId5" action="ppaction://hlinksldjump"/>
              </a:rPr>
              <a:t>РАЗМНОЖЕНИЕ</a:t>
            </a:r>
            <a:endParaRPr lang="ru-RU" dirty="0" smtClean="0"/>
          </a:p>
          <a:p>
            <a:r>
              <a:rPr lang="ru-RU" dirty="0" smtClean="0"/>
              <a:t>5. </a:t>
            </a:r>
            <a:r>
              <a:rPr lang="ru-RU" dirty="0" smtClean="0">
                <a:hlinkClick r:id="rId6" action="ppaction://hlinksldjump"/>
              </a:rPr>
              <a:t>КЛАССИФИКАЦИЯ</a:t>
            </a:r>
            <a:endParaRPr lang="ru-RU" dirty="0" smtClean="0"/>
          </a:p>
          <a:p>
            <a:r>
              <a:rPr lang="ru-RU" dirty="0" smtClean="0"/>
              <a:t>6. </a:t>
            </a:r>
            <a:r>
              <a:rPr lang="ru-RU" dirty="0" smtClean="0">
                <a:hlinkClick r:id="rId7" action="ppaction://hlinksldjump"/>
              </a:rPr>
              <a:t>ПРОМЫШЛЕННОЕ ИСПОЛЬЗОВАНИЕ</a:t>
            </a:r>
            <a:endParaRPr lang="ru-RU" dirty="0" smtClean="0"/>
          </a:p>
          <a:p>
            <a:r>
              <a:rPr lang="ru-RU" dirty="0" smtClean="0"/>
              <a:t>7. </a:t>
            </a:r>
            <a:r>
              <a:rPr lang="ru-RU" dirty="0" smtClean="0">
                <a:hlinkClick r:id="rId8" action="ppaction://hlinksldjump"/>
              </a:rPr>
              <a:t>ПРОЦЕССЫ БРОЖЕНИЯ</a:t>
            </a:r>
            <a:endParaRPr lang="ru-RU" dirty="0"/>
          </a:p>
        </p:txBody>
      </p:sp>
      <p:pic>
        <p:nvPicPr>
          <p:cNvPr id="2050" name="Picture 2" descr="C:\Users\User\Desktop\Александра\Документы\Тесто\Изображения\Изображение (52).jpg"/>
          <p:cNvPicPr>
            <a:picLocks noChangeAspect="1" noChangeArrowheads="1"/>
          </p:cNvPicPr>
          <p:nvPr/>
        </p:nvPicPr>
        <p:blipFill>
          <a:blip r:embed="rId9" cstate="print"/>
          <a:srcRect/>
          <a:stretch>
            <a:fillRect/>
          </a:stretch>
        </p:blipFill>
        <p:spPr bwMode="auto">
          <a:xfrm rot="1924035">
            <a:off x="6109995" y="4550159"/>
            <a:ext cx="1222629" cy="1507909"/>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7920880" cy="6552728"/>
          </a:xfrm>
          <a:ln w="38100">
            <a:solidFill>
              <a:srgbClr val="0070C0"/>
            </a:solidFill>
          </a:ln>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sz="2000" spc="300" dirty="0" smtClean="0"/>
              <a:t>1. Дрожжи крупноклеточные ОРГАНИЗМЫ, приспособлены к повышенной кислотности теста и к его кислотообразующей микрофлоре.</a:t>
            </a:r>
            <a:br>
              <a:rPr lang="ru-RU" sz="2000" spc="300" dirty="0" smtClean="0"/>
            </a:br>
            <a:r>
              <a:rPr lang="ru-RU" sz="2000" spc="300" dirty="0" smtClean="0"/>
              <a:t>2. Дрожжи сбраживают глюкозу, фруктозу, сахарозу, мальтозу, простые декстрины, не сбраживают лактозу, крахмал, клетчатку. </a:t>
            </a:r>
            <a:br>
              <a:rPr lang="ru-RU" sz="2000" spc="300" dirty="0" smtClean="0"/>
            </a:br>
            <a:r>
              <a:rPr lang="ru-RU" sz="2000" spc="300" dirty="0" smtClean="0"/>
              <a:t>3. Дрожжи усваивают этиловый спирт, молочную кислоту И уксусную кислоту.</a:t>
            </a:r>
            <a:br>
              <a:rPr lang="ru-RU" sz="2000" spc="300" dirty="0" smtClean="0"/>
            </a:br>
            <a:r>
              <a:rPr lang="ru-RU" sz="2000" spc="300" dirty="0" smtClean="0"/>
              <a:t>4. Дрожжевая клетка состоит из оболочки, цитоплазматической мембраны и цитоплазмы. Размер клетки составляет в среднем 8-10 мкм.</a:t>
            </a:r>
            <a:br>
              <a:rPr lang="ru-RU" sz="2000" spc="300" dirty="0" smtClean="0"/>
            </a:br>
            <a:r>
              <a:rPr lang="ru-RU" sz="2000" spc="300" dirty="0" smtClean="0"/>
              <a:t>5.В зависимости от наличия кислорода в </a:t>
            </a:r>
            <a:r>
              <a:rPr lang="ru-RU" sz="2000" spc="300" dirty="0" err="1" smtClean="0"/>
              <a:t>культуральной</a:t>
            </a:r>
            <a:r>
              <a:rPr lang="ru-RU" sz="2000" spc="300" dirty="0" smtClean="0"/>
              <a:t> среде </a:t>
            </a:r>
            <a:r>
              <a:rPr lang="ru-RU" sz="2000" i="1" spc="300" dirty="0" smtClean="0"/>
              <a:t>хлебопекарные дрожжи</a:t>
            </a:r>
            <a:r>
              <a:rPr lang="ru-RU" sz="2000" spc="300" dirty="0" smtClean="0"/>
              <a:t> могут перестраиваться на спиртовое брожение или на анаэробное потребление углеводов. 6.Подавление процесса спиртового брожения в присутствии кислорода получило название «эффекта Пастера» и выражается количественно сравнением величины сбраживания гексозы в анаэробных и аэробных </a:t>
            </a:r>
            <a:r>
              <a:rPr lang="ru-RU" sz="2000" dirty="0" smtClean="0"/>
              <a:t>условиях.</a:t>
            </a:r>
            <a:br>
              <a:rPr lang="ru-RU" sz="2000" dirty="0" smtClean="0"/>
            </a:br>
            <a:endParaRPr lang="ru-RU" sz="2000" dirty="0"/>
          </a:p>
        </p:txBody>
      </p:sp>
      <p:sp>
        <p:nvSpPr>
          <p:cNvPr id="3" name="4-конечная звезда 2">
            <a:hlinkClick r:id="rId2"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2"/>
            <a:ext cx="7848872" cy="1285448"/>
          </a:xfrm>
          <a:ln w="57150">
            <a:solidFill>
              <a:srgbClr val="0070C0"/>
            </a:solidFill>
          </a:ln>
        </p:spPr>
        <p:style>
          <a:lnRef idx="1">
            <a:schemeClr val="accent2"/>
          </a:lnRef>
          <a:fillRef idx="2">
            <a:schemeClr val="accent2"/>
          </a:fillRef>
          <a:effectRef idx="1">
            <a:schemeClr val="accent2"/>
          </a:effectRef>
          <a:fontRef idx="minor">
            <a:schemeClr val="dk1"/>
          </a:fontRef>
        </p:style>
        <p:txBody>
          <a:bodyPr>
            <a:noAutofit/>
          </a:bodyPr>
          <a:lstStyle/>
          <a:p>
            <a:pPr algn="ctr"/>
            <a:r>
              <a:rPr lang="ru-RU" sz="2800" b="0" cap="none" spc="600" dirty="0" smtClean="0">
                <a:effectLst>
                  <a:outerShdw blurRad="38100" dist="38100" dir="2700000" algn="tl">
                    <a:srgbClr val="000000">
                      <a:alpha val="43137"/>
                    </a:srgbClr>
                  </a:outerShdw>
                </a:effectLst>
              </a:rPr>
              <a:t>ПРОЦЕСС БРОЖЕНИЯ СОСТОИТ ИЗ ДВУХ СТАДИЙ:</a:t>
            </a:r>
            <a:endParaRPr lang="ru-RU" sz="2800" b="0" cap="none" spc="600" dirty="0">
              <a:effectLst>
                <a:outerShdw blurRad="38100" dist="38100" dir="2700000" algn="tl">
                  <a:srgbClr val="000000">
                    <a:alpha val="43137"/>
                  </a:srgbClr>
                </a:outerShdw>
              </a:effectLst>
            </a:endParaRPr>
          </a:p>
        </p:txBody>
      </p:sp>
      <p:sp>
        <p:nvSpPr>
          <p:cNvPr id="3" name="Текст 2"/>
          <p:cNvSpPr>
            <a:spLocks noGrp="1"/>
          </p:cNvSpPr>
          <p:nvPr>
            <p:ph type="body" idx="2"/>
          </p:nvPr>
        </p:nvSpPr>
        <p:spPr>
          <a:xfrm>
            <a:off x="179512" y="1497416"/>
            <a:ext cx="7848872" cy="1643552"/>
          </a:xfrm>
        </p:spPr>
        <p:style>
          <a:lnRef idx="2">
            <a:schemeClr val="accent1"/>
          </a:lnRef>
          <a:fillRef idx="1">
            <a:schemeClr val="lt1"/>
          </a:fillRef>
          <a:effectRef idx="0">
            <a:schemeClr val="accent1"/>
          </a:effectRef>
          <a:fontRef idx="minor">
            <a:schemeClr val="dk1"/>
          </a:fontRef>
        </p:style>
        <p:txBody>
          <a:bodyPr>
            <a:noAutofit/>
          </a:bodyPr>
          <a:lstStyle/>
          <a:p>
            <a:r>
              <a:rPr lang="ru-RU" sz="1800" b="1" spc="300" dirty="0" smtClean="0">
                <a:solidFill>
                  <a:srgbClr val="C00000"/>
                </a:solidFill>
                <a:effectLst>
                  <a:outerShdw blurRad="38100" dist="38100" dir="2700000" algn="tl">
                    <a:srgbClr val="000000">
                      <a:alpha val="43137"/>
                    </a:srgbClr>
                  </a:outerShdw>
                </a:effectLst>
              </a:rPr>
              <a:t>ГЛЮКОЗА ОБРАЗУЕТСЯ В РЕЗУЛЬТАТЕ ДЕЙСТВИЯ ФЕРМЕНТОВ МУКИ И ДРОЖЖЕЙ, САМИ ОНИ В РЕАКЦИЮ НЕ ВСТУПАЮТ, НО В ИХ ПРИСУТСТВИИ ПРОИСХОДИТ РЕАКЦИЯ РАСЩЕПЛЕНИЯ, ПОЭТОМУ ФЕРМЕНТЫ НАЗЫВАЮТ БИОЛОГИЧЕСКИМИ КАТАЛИЗАТОРАМИ.</a:t>
            </a:r>
            <a:endParaRPr lang="ru-RU" sz="1800" b="1" spc="300" dirty="0">
              <a:solidFill>
                <a:srgbClr val="C00000"/>
              </a:solidFill>
              <a:effectLst>
                <a:outerShdw blurRad="38100" dist="38100" dir="2700000" algn="tl">
                  <a:srgbClr val="000000">
                    <a:alpha val="43137"/>
                  </a:srgbClr>
                </a:outerShdw>
              </a:effectLst>
            </a:endParaRPr>
          </a:p>
        </p:txBody>
      </p:sp>
      <p:graphicFrame>
        <p:nvGraphicFramePr>
          <p:cNvPr id="10" name="Содержимое 9"/>
          <p:cNvGraphicFramePr>
            <a:graphicFrameLocks noGrp="1"/>
          </p:cNvGraphicFramePr>
          <p:nvPr>
            <p:ph sz="half" idx="1"/>
          </p:nvPr>
        </p:nvGraphicFramePr>
        <p:xfrm>
          <a:off x="251520" y="3284984"/>
          <a:ext cx="7560840" cy="3096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конечная звезда 4">
            <a:hlinkClick r:id="rId7"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7848872" cy="6480720"/>
          </a:xfrm>
          <a:ln w="57150">
            <a:solidFill>
              <a:schemeClr val="accent4">
                <a:lumMod val="50000"/>
              </a:schemeClr>
            </a:solidFill>
          </a:ln>
        </p:spPr>
        <p:style>
          <a:lnRef idx="1">
            <a:schemeClr val="accent2"/>
          </a:lnRef>
          <a:fillRef idx="2">
            <a:schemeClr val="accent2"/>
          </a:fillRef>
          <a:effectRef idx="1">
            <a:schemeClr val="accent2"/>
          </a:effectRef>
          <a:fontRef idx="minor">
            <a:schemeClr val="dk1"/>
          </a:fontRef>
        </p:style>
        <p:txBody>
          <a:bodyPr>
            <a:normAutofit/>
          </a:bodyPr>
          <a:lstStyle/>
          <a:p>
            <a:r>
              <a:rPr lang="ru-RU" sz="2400" cap="none" spc="300" dirty="0" smtClean="0"/>
              <a:t>1. ПОД ДЕЙСТВИЕМ ФЕРМЕНТОВ КРАХМАЛ РАСЩЕПЛЯЕТСЯ ДО ПРОСТОГО САХАРА – ГЛЮКОЗЫ</a:t>
            </a:r>
            <a:br>
              <a:rPr lang="ru-RU" sz="2400" cap="none" spc="300" dirty="0" smtClean="0"/>
            </a:br>
            <a:r>
              <a:rPr lang="ru-RU" sz="2400" cap="none" spc="300" dirty="0" smtClean="0"/>
              <a:t/>
            </a:r>
            <a:br>
              <a:rPr lang="ru-RU" sz="2400" cap="none" spc="300" dirty="0" smtClean="0"/>
            </a:br>
            <a:r>
              <a:rPr lang="ru-RU" sz="2400" cap="none" spc="300" dirty="0" smtClean="0"/>
              <a:t>2. САХАРОЗА  ПОД ДЕЙСТВИЕМ ФЕРМЕНТОВ РАСПАДАЕТСЯ НА ГЛЮКОЗУ (98%) И ФРУКТОЗУ (2%)</a:t>
            </a:r>
            <a:br>
              <a:rPr lang="ru-RU" sz="2400" cap="none" spc="300" dirty="0" smtClean="0"/>
            </a:br>
            <a:r>
              <a:rPr lang="ru-RU" sz="2400" cap="none" spc="300" dirty="0" smtClean="0"/>
              <a:t/>
            </a:r>
            <a:br>
              <a:rPr lang="ru-RU" sz="2400" cap="none" spc="300" dirty="0" smtClean="0"/>
            </a:br>
            <a:r>
              <a:rPr lang="ru-RU" sz="2400" cap="none" spc="300" dirty="0" smtClean="0"/>
              <a:t>3. ПОЛУЧЕННАЯ ГЛЮКОЗА ПОПАДАЕТ В ДРОЖЖЕВУЮ КЛЕТКУ,В НЕЙ ПРОИСХОДИТ НЕСКОЛЬКО СЛОЖНЫХ РЕАКЦИЙ,  В РЕЗУЛЬТАТЕ КОТОРЫХ ИЗ ГЛЮКОЗЫ ОБРАЗУЕТСЯ СПИРТ И УГЛЕКИСЛЫЙ ГАЗ - ЭТО ОСНОВНОЕ СПИРТОВОЕ БРОЖЕНИЕ:</a:t>
            </a:r>
            <a:br>
              <a:rPr lang="ru-RU" sz="2400" cap="none" spc="300" dirty="0" smtClean="0"/>
            </a:br>
            <a:r>
              <a:rPr lang="ru-RU" sz="2400" cap="none" spc="300" dirty="0" smtClean="0"/>
              <a:t/>
            </a:r>
            <a:br>
              <a:rPr lang="ru-RU" sz="2400" cap="none" spc="300" dirty="0" smtClean="0"/>
            </a:br>
            <a:r>
              <a:rPr lang="ru-RU" sz="3600" cap="none" spc="300" dirty="0" smtClean="0">
                <a:effectLst>
                  <a:outerShdw blurRad="38100" dist="38100" dir="2700000" algn="tl">
                    <a:srgbClr val="000000">
                      <a:alpha val="43137"/>
                    </a:srgbClr>
                  </a:outerShdw>
                </a:effectLst>
              </a:rPr>
              <a:t>С</a:t>
            </a:r>
            <a:r>
              <a:rPr lang="ru-RU" sz="3600" cap="none" spc="300" baseline="-25000" dirty="0" smtClean="0">
                <a:effectLst>
                  <a:outerShdw blurRad="38100" dist="38100" dir="2700000" algn="tl">
                    <a:srgbClr val="000000">
                      <a:alpha val="43137"/>
                    </a:srgbClr>
                  </a:outerShdw>
                </a:effectLst>
              </a:rPr>
              <a:t>6</a:t>
            </a:r>
            <a:r>
              <a:rPr lang="ru-RU" sz="3600" cap="none" spc="300" dirty="0" smtClean="0">
                <a:effectLst>
                  <a:outerShdw blurRad="38100" dist="38100" dir="2700000" algn="tl">
                    <a:srgbClr val="000000">
                      <a:alpha val="43137"/>
                    </a:srgbClr>
                  </a:outerShdw>
                </a:effectLst>
              </a:rPr>
              <a:t>Н</a:t>
            </a:r>
            <a:r>
              <a:rPr lang="ru-RU" sz="3600" cap="none" spc="300" baseline="-25000" dirty="0" smtClean="0">
                <a:effectLst>
                  <a:outerShdw blurRad="38100" dist="38100" dir="2700000" algn="tl">
                    <a:srgbClr val="000000">
                      <a:alpha val="43137"/>
                    </a:srgbClr>
                  </a:outerShdw>
                </a:effectLst>
              </a:rPr>
              <a:t>12</a:t>
            </a:r>
            <a:r>
              <a:rPr lang="ru-RU" sz="3600" cap="none" spc="300" dirty="0" smtClean="0">
                <a:effectLst>
                  <a:outerShdw blurRad="38100" dist="38100" dir="2700000" algn="tl">
                    <a:srgbClr val="000000">
                      <a:alpha val="43137"/>
                    </a:srgbClr>
                  </a:outerShdw>
                </a:effectLst>
              </a:rPr>
              <a:t>О</a:t>
            </a:r>
            <a:r>
              <a:rPr lang="ru-RU" sz="3600" cap="none" spc="300" baseline="-25000" dirty="0" smtClean="0">
                <a:effectLst>
                  <a:outerShdw blurRad="38100" dist="38100" dir="2700000" algn="tl">
                    <a:srgbClr val="000000">
                      <a:alpha val="43137"/>
                    </a:srgbClr>
                  </a:outerShdw>
                </a:effectLst>
              </a:rPr>
              <a:t>6</a:t>
            </a:r>
            <a:r>
              <a:rPr lang="ru-RU" sz="3600" cap="none" spc="300" dirty="0" smtClean="0">
                <a:effectLst>
                  <a:outerShdw blurRad="38100" dist="38100" dir="2700000" algn="tl">
                    <a:srgbClr val="000000">
                      <a:alpha val="43137"/>
                    </a:srgbClr>
                  </a:outerShdw>
                </a:effectLst>
              </a:rPr>
              <a:t> = 2С</a:t>
            </a:r>
            <a:r>
              <a:rPr lang="ru-RU" sz="3600" cap="none" spc="300" baseline="-25000" dirty="0" smtClean="0">
                <a:effectLst>
                  <a:outerShdw blurRad="38100" dist="38100" dir="2700000" algn="tl">
                    <a:srgbClr val="000000">
                      <a:alpha val="43137"/>
                    </a:srgbClr>
                  </a:outerShdw>
                </a:effectLst>
              </a:rPr>
              <a:t>2</a:t>
            </a:r>
            <a:r>
              <a:rPr lang="ru-RU" sz="3600" cap="none" spc="300" dirty="0" smtClean="0">
                <a:effectLst>
                  <a:outerShdw blurRad="38100" dist="38100" dir="2700000" algn="tl">
                    <a:srgbClr val="000000">
                      <a:alpha val="43137"/>
                    </a:srgbClr>
                  </a:outerShdw>
                </a:effectLst>
              </a:rPr>
              <a:t>Н</a:t>
            </a:r>
            <a:r>
              <a:rPr lang="ru-RU" sz="3600" cap="none" spc="300" baseline="-25000" dirty="0" smtClean="0">
                <a:effectLst>
                  <a:outerShdw blurRad="38100" dist="38100" dir="2700000" algn="tl">
                    <a:srgbClr val="000000">
                      <a:alpha val="43137"/>
                    </a:srgbClr>
                  </a:outerShdw>
                </a:effectLst>
              </a:rPr>
              <a:t>5</a:t>
            </a:r>
            <a:r>
              <a:rPr lang="ru-RU" sz="3600" cap="none" spc="300" dirty="0" smtClean="0">
                <a:effectLst>
                  <a:outerShdw blurRad="38100" dist="38100" dir="2700000" algn="tl">
                    <a:srgbClr val="000000">
                      <a:alpha val="43137"/>
                    </a:srgbClr>
                  </a:outerShdw>
                </a:effectLst>
              </a:rPr>
              <a:t>ОН + 2СО</a:t>
            </a:r>
            <a:r>
              <a:rPr lang="ru-RU" sz="3600" cap="none" spc="300" baseline="-25000" dirty="0" smtClean="0">
                <a:effectLst>
                  <a:outerShdw blurRad="38100" dist="38100" dir="2700000" algn="tl">
                    <a:srgbClr val="000000">
                      <a:alpha val="43137"/>
                    </a:srgbClr>
                  </a:outerShdw>
                </a:effectLst>
              </a:rPr>
              <a:t>2</a:t>
            </a:r>
            <a:br>
              <a:rPr lang="ru-RU" sz="3600" cap="none" spc="300" baseline="-25000" dirty="0" smtClean="0">
                <a:effectLst>
                  <a:outerShdw blurRad="38100" dist="38100" dir="2700000" algn="tl">
                    <a:srgbClr val="000000">
                      <a:alpha val="43137"/>
                    </a:srgbClr>
                  </a:outerShdw>
                </a:effectLst>
              </a:rPr>
            </a:br>
            <a:endParaRPr lang="ru-RU" sz="3600" cap="none" spc="300" baseline="-25000" dirty="0">
              <a:effectLst>
                <a:outerShdw blurRad="38100" dist="38100" dir="2700000" algn="tl">
                  <a:srgbClr val="000000">
                    <a:alpha val="43137"/>
                  </a:srgbClr>
                </a:outerShdw>
              </a:effectLst>
            </a:endParaRPr>
          </a:p>
        </p:txBody>
      </p:sp>
      <p:sp>
        <p:nvSpPr>
          <p:cNvPr id="3" name="4-конечная звезда 2">
            <a:hlinkClick r:id="rId2"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mg-fotki.yandex.ru/get/5411/22036729.a/0_7099a_5fda99e2_orig"/>
          <p:cNvPicPr>
            <a:picLocks noChangeAspect="1" noChangeArrowheads="1"/>
          </p:cNvPicPr>
          <p:nvPr/>
        </p:nvPicPr>
        <p:blipFill>
          <a:blip r:embed="rId2" cstate="print"/>
          <a:srcRect/>
          <a:stretch>
            <a:fillRect/>
          </a:stretch>
        </p:blipFill>
        <p:spPr bwMode="auto">
          <a:xfrm>
            <a:off x="251520" y="620688"/>
            <a:ext cx="7776864" cy="554461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4-конечная звезда 2">
            <a:hlinkClick r:id="rId3"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7560840" cy="1008112"/>
          </a:xfrm>
        </p:spPr>
        <p:style>
          <a:lnRef idx="2">
            <a:schemeClr val="accent2">
              <a:shade val="50000"/>
            </a:schemeClr>
          </a:lnRef>
          <a:fillRef idx="1">
            <a:schemeClr val="accent2"/>
          </a:fillRef>
          <a:effectRef idx="0">
            <a:schemeClr val="accent2"/>
          </a:effectRef>
          <a:fontRef idx="minor">
            <a:schemeClr val="lt1"/>
          </a:fontRef>
        </p:style>
        <p:txBody>
          <a:bodyPr>
            <a:normAutofit fontScale="90000"/>
          </a:bodyPr>
          <a:lstStyle/>
          <a:p>
            <a:pPr algn="ctr"/>
            <a:r>
              <a:rPr lang="ru-RU" cap="none" spc="600" dirty="0" smtClean="0">
                <a:effectLst>
                  <a:outerShdw blurRad="38100" dist="38100" dir="2700000" algn="tl">
                    <a:srgbClr val="000000">
                      <a:alpha val="43137"/>
                    </a:srgbClr>
                  </a:outerShdw>
                </a:effectLst>
              </a:rPr>
              <a:t>УСЛОВИЯ ПРОЦЕССА БРОЖЕНИЯ</a:t>
            </a:r>
            <a:endParaRPr lang="ru-RU" cap="none" spc="600" dirty="0">
              <a:effectLst>
                <a:outerShdw blurRad="38100" dist="38100" dir="2700000" algn="tl">
                  <a:srgbClr val="000000">
                    <a:alpha val="43137"/>
                  </a:srgbClr>
                </a:outerShdw>
              </a:effectLst>
            </a:endParaRPr>
          </a:p>
        </p:txBody>
      </p:sp>
      <p:sp>
        <p:nvSpPr>
          <p:cNvPr id="3" name="Содержимое 2"/>
          <p:cNvSpPr>
            <a:spLocks noGrp="1"/>
          </p:cNvSpPr>
          <p:nvPr>
            <p:ph sz="half" idx="1"/>
          </p:nvPr>
        </p:nvSpPr>
        <p:spPr>
          <a:xfrm>
            <a:off x="251520" y="1412776"/>
            <a:ext cx="3726120" cy="4713387"/>
          </a:xfrm>
        </p:spPr>
        <p:style>
          <a:lnRef idx="2">
            <a:schemeClr val="accent2"/>
          </a:lnRef>
          <a:fillRef idx="1">
            <a:schemeClr val="lt1"/>
          </a:fillRef>
          <a:effectRef idx="0">
            <a:schemeClr val="accent2"/>
          </a:effectRef>
          <a:fontRef idx="minor">
            <a:schemeClr val="dk1"/>
          </a:fontRef>
        </p:style>
        <p:txBody>
          <a:bodyPr>
            <a:noAutofit/>
          </a:bodyPr>
          <a:lstStyle/>
          <a:p>
            <a:r>
              <a:rPr lang="en-US" sz="2400" b="1" dirty="0" smtClean="0"/>
              <a:t>t </a:t>
            </a:r>
            <a:r>
              <a:rPr lang="ru-RU" sz="2400" b="1" dirty="0" smtClean="0"/>
              <a:t>для развития дрожжей 28-32</a:t>
            </a:r>
            <a:r>
              <a:rPr lang="ru-RU" sz="2400" b="1" baseline="76000" dirty="0" smtClean="0"/>
              <a:t>0</a:t>
            </a:r>
            <a:r>
              <a:rPr lang="ru-RU" sz="2400" b="1" dirty="0" smtClean="0"/>
              <a:t>С</a:t>
            </a:r>
          </a:p>
          <a:p>
            <a:r>
              <a:rPr lang="ru-RU" sz="2400" b="1" dirty="0" smtClean="0"/>
              <a:t>если </a:t>
            </a:r>
            <a:r>
              <a:rPr lang="en-US" sz="2400" b="1" dirty="0" smtClean="0"/>
              <a:t>t </a:t>
            </a:r>
            <a:r>
              <a:rPr lang="ru-RU" sz="2400" b="1" dirty="0" smtClean="0"/>
              <a:t>ниже или выше, то процесс брожения замедляется</a:t>
            </a:r>
          </a:p>
          <a:p>
            <a:r>
              <a:rPr lang="ru-RU" sz="2400" b="1" dirty="0" smtClean="0"/>
              <a:t>при </a:t>
            </a:r>
            <a:r>
              <a:rPr lang="en-US" sz="2400" b="1" dirty="0" smtClean="0"/>
              <a:t>t </a:t>
            </a:r>
            <a:r>
              <a:rPr lang="ru-RU" sz="2400" b="1" dirty="0" smtClean="0"/>
              <a:t>50 </a:t>
            </a:r>
            <a:r>
              <a:rPr lang="ru-RU" sz="2400" b="1" baseline="70000" dirty="0" smtClean="0"/>
              <a:t>0</a:t>
            </a:r>
            <a:r>
              <a:rPr lang="ru-RU" sz="2400" b="1" dirty="0" smtClean="0"/>
              <a:t>С дрожжи</a:t>
            </a:r>
          </a:p>
          <a:p>
            <a:pPr>
              <a:buNone/>
            </a:pPr>
            <a:r>
              <a:rPr lang="ru-RU" sz="2400" b="1" dirty="0" smtClean="0"/>
              <a:t>прекращают свою</a:t>
            </a:r>
          </a:p>
          <a:p>
            <a:pPr>
              <a:buNone/>
            </a:pPr>
            <a:r>
              <a:rPr lang="ru-RU" sz="2400" b="1" dirty="0" smtClean="0"/>
              <a:t>Жизнедеятельность, при более высокой</a:t>
            </a:r>
            <a:r>
              <a:rPr lang="en-US" sz="2400" b="1" dirty="0" smtClean="0"/>
              <a:t> t</a:t>
            </a:r>
            <a:r>
              <a:rPr lang="ru-RU" sz="2400" b="1" dirty="0" smtClean="0"/>
              <a:t> погибают </a:t>
            </a:r>
            <a:endParaRPr lang="ru-RU" sz="2400" b="1" dirty="0"/>
          </a:p>
        </p:txBody>
      </p:sp>
      <p:sp>
        <p:nvSpPr>
          <p:cNvPr id="4" name="Содержимое 3"/>
          <p:cNvSpPr>
            <a:spLocks noGrp="1"/>
          </p:cNvSpPr>
          <p:nvPr>
            <p:ph sz="half" idx="2"/>
          </p:nvPr>
        </p:nvSpPr>
        <p:spPr>
          <a:xfrm>
            <a:off x="4178808" y="1412776"/>
            <a:ext cx="3633552" cy="4713387"/>
          </a:xfrm>
          <a:ln w="38100">
            <a:solidFill>
              <a:schemeClr val="accent6">
                <a:lumMod val="50000"/>
              </a:schemeClr>
            </a:solidFill>
          </a:ln>
        </p:spPr>
        <p:style>
          <a:lnRef idx="1">
            <a:schemeClr val="accent6"/>
          </a:lnRef>
          <a:fillRef idx="2">
            <a:schemeClr val="accent6"/>
          </a:fillRef>
          <a:effectRef idx="1">
            <a:schemeClr val="accent6"/>
          </a:effectRef>
          <a:fontRef idx="minor">
            <a:schemeClr val="dk1"/>
          </a:fontRef>
        </p:style>
        <p:txBody>
          <a:bodyPr>
            <a:normAutofit fontScale="77500" lnSpcReduction="20000"/>
          </a:bodyPr>
          <a:lstStyle/>
          <a:p>
            <a:r>
              <a:rPr lang="ru-RU" b="1" dirty="0" smtClean="0"/>
              <a:t>Большое количество сахара и жира в тесте ухудшает брожение</a:t>
            </a:r>
          </a:p>
          <a:p>
            <a:r>
              <a:rPr lang="ru-RU" b="1" dirty="0" smtClean="0"/>
              <a:t>Если в тесте много сахарозы, то она не перерабатывается дрожжами</a:t>
            </a:r>
          </a:p>
          <a:p>
            <a:r>
              <a:rPr lang="ru-RU" b="1" dirty="0" smtClean="0"/>
              <a:t>Если много жира, то он обволакивает дрожжевые клетки тонкой плёнкой, через которую не поступают питательные вещества и брожение прекращается</a:t>
            </a:r>
            <a:endParaRPr lang="ru-RU" b="1" dirty="0"/>
          </a:p>
        </p:txBody>
      </p:sp>
      <p:sp>
        <p:nvSpPr>
          <p:cNvPr id="5" name="4-конечная звезда 4">
            <a:hlinkClick r:id="rId3"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0" y="0"/>
            <a:ext cx="9144000" cy="914400"/>
          </a:xfrm>
        </p:spPr>
        <p:txBody>
          <a:bodyPr/>
          <a:lstStyle/>
          <a:p>
            <a:pPr eaLnBrk="1" hangingPunct="1"/>
            <a:r>
              <a:rPr lang="ru-RU" dirty="0" smtClean="0"/>
              <a:t>ТАБЛИЦА</a:t>
            </a:r>
            <a:r>
              <a:rPr lang="ru-RU" b="1" dirty="0" smtClean="0"/>
              <a:t> «БЛИЦ ИНСЕРТ»</a:t>
            </a:r>
          </a:p>
        </p:txBody>
      </p:sp>
      <p:graphicFrame>
        <p:nvGraphicFramePr>
          <p:cNvPr id="30758" name="Group 38"/>
          <p:cNvGraphicFramePr>
            <a:graphicFrameLocks noGrp="1"/>
          </p:cNvGraphicFramePr>
          <p:nvPr>
            <p:ph type="tbl" idx="1"/>
          </p:nvPr>
        </p:nvGraphicFramePr>
        <p:xfrm>
          <a:off x="304800" y="990600"/>
          <a:ext cx="8534400" cy="5334001"/>
        </p:xfrm>
        <a:graphic>
          <a:graphicData uri="http://schemas.openxmlformats.org/drawingml/2006/table">
            <a:tbl>
              <a:tblPr/>
              <a:tblGrid>
                <a:gridCol w="2209800"/>
                <a:gridCol w="1905000"/>
                <a:gridCol w="2362200"/>
                <a:gridCol w="2057400"/>
              </a:tblGrid>
              <a:tr h="5445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800" b="1" i="0" u="none" strike="noStrike" cap="none" normalizeH="0" baseline="0" dirty="0" smtClean="0">
                          <a:ln>
                            <a:noFill/>
                          </a:ln>
                          <a:solidFill>
                            <a:schemeClr val="tx1"/>
                          </a:solidFill>
                          <a:effectLst/>
                          <a:latin typeface="Arial" charset="0"/>
                        </a:rPr>
                        <a:t>«</a:t>
                      </a:r>
                      <a:r>
                        <a:rPr kumimoji="0" lang="en-US" sz="2800" b="1" i="0" u="none" strike="noStrike" cap="none" normalizeH="0" baseline="0" dirty="0" smtClean="0">
                          <a:ln>
                            <a:noFill/>
                          </a:ln>
                          <a:solidFill>
                            <a:schemeClr val="tx1"/>
                          </a:solidFill>
                          <a:effectLst/>
                          <a:latin typeface="Arial" charset="0"/>
                        </a:rPr>
                        <a:t>V</a:t>
                      </a:r>
                      <a:r>
                        <a:rPr kumimoji="0" lang="ru-RU" sz="2800" b="1" i="0" u="none" strike="noStrike" cap="none" normalizeH="0" baseline="0" dirty="0" smtClean="0">
                          <a:ln>
                            <a:noFill/>
                          </a:ln>
                          <a:solidFill>
                            <a:schemeClr val="tx1"/>
                          </a:solidFill>
                          <a:effectLst/>
                          <a:latin typeface="Arial"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800" b="1" i="0" u="none" strike="noStrike" cap="none" normalizeH="0" baseline="0" dirty="0" smtClean="0">
                          <a:ln>
                            <a:noFill/>
                          </a:ln>
                          <a:solidFill>
                            <a:schemeClr val="tx1"/>
                          </a:solidFill>
                          <a:effectLst/>
                          <a:latin typeface="Arial"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800" b="1" i="0" u="none" strike="noStrike" cap="none" normalizeH="0" baseline="0" smtClean="0">
                          <a:ln>
                            <a:noFill/>
                          </a:ln>
                          <a:solidFill>
                            <a:schemeClr val="tx1"/>
                          </a:solidFill>
                          <a:effectLst/>
                          <a:latin typeface="Arial"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800" b="1" i="0" u="none" strike="noStrike" cap="none" normalizeH="0" baseline="0" smtClean="0">
                          <a:ln>
                            <a:noFill/>
                          </a:ln>
                          <a:solidFill>
                            <a:schemeClr val="tx1"/>
                          </a:solidFill>
                          <a:effectLst/>
                          <a:latin typeface="Arial"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89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 name="4-конечная звезда 3">
            <a:hlinkClick r:id="rId2" action="ppaction://hlinksldjump"/>
          </p:cNvPr>
          <p:cNvSpPr/>
          <p:nvPr/>
        </p:nvSpPr>
        <p:spPr>
          <a:xfrm>
            <a:off x="8460432" y="116632"/>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sz="quarter"/>
          </p:nvPr>
        </p:nvSpPr>
        <p:spPr>
          <a:xfrm>
            <a:off x="0" y="0"/>
            <a:ext cx="9144000" cy="914400"/>
          </a:xfrm>
        </p:spPr>
        <p:txBody>
          <a:bodyPr/>
          <a:lstStyle/>
          <a:p>
            <a:pPr eaLnBrk="1" hangingPunct="1"/>
            <a:r>
              <a:rPr lang="ru-RU" dirty="0" smtClean="0"/>
              <a:t>ТАБЛИЦА</a:t>
            </a:r>
            <a:r>
              <a:rPr lang="ru-RU" b="1" dirty="0" smtClean="0"/>
              <a:t> «БЛИЦ ИНСЕРТ»</a:t>
            </a:r>
          </a:p>
        </p:txBody>
      </p:sp>
      <p:graphicFrame>
        <p:nvGraphicFramePr>
          <p:cNvPr id="66698" name="Group 138"/>
          <p:cNvGraphicFramePr>
            <a:graphicFrameLocks noGrp="1"/>
          </p:cNvGraphicFramePr>
          <p:nvPr>
            <p:ph sz="quarter" idx="1"/>
          </p:nvPr>
        </p:nvGraphicFramePr>
        <p:xfrm>
          <a:off x="304800" y="990600"/>
          <a:ext cx="2209800" cy="5410201"/>
        </p:xfrm>
        <a:graphic>
          <a:graphicData uri="http://schemas.openxmlformats.org/drawingml/2006/table">
            <a:tbl>
              <a:tblPr/>
              <a:tblGrid>
                <a:gridCol w="2209800"/>
              </a:tblGrid>
              <a:tr h="674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800" b="1" i="0" u="none" strike="noStrike" cap="none" normalizeH="0" baseline="0" dirty="0" smtClean="0">
                          <a:ln>
                            <a:noFill/>
                          </a:ln>
                          <a:solidFill>
                            <a:schemeClr val="tx1"/>
                          </a:solidFill>
                          <a:effectLst/>
                          <a:latin typeface="Arial" charset="0"/>
                        </a:rPr>
                        <a:t>«</a:t>
                      </a:r>
                      <a:r>
                        <a:rPr kumimoji="0" lang="en-US" sz="2800" b="1" i="0" u="none" strike="noStrike" cap="none" normalizeH="0" baseline="0" dirty="0" smtClean="0">
                          <a:ln>
                            <a:noFill/>
                          </a:ln>
                          <a:solidFill>
                            <a:schemeClr val="tx1"/>
                          </a:solidFill>
                          <a:effectLst/>
                          <a:latin typeface="Arial" charset="0"/>
                        </a:rPr>
                        <a:t>V</a:t>
                      </a:r>
                      <a:r>
                        <a:rPr kumimoji="0" lang="ru-RU" sz="2800" b="1" i="0" u="none" strike="noStrike" cap="none" normalizeH="0" baseline="0" dirty="0" smtClean="0">
                          <a:ln>
                            <a:noFill/>
                          </a:ln>
                          <a:solidFill>
                            <a:schemeClr val="tx1"/>
                          </a:solidFill>
                          <a:effectLst/>
                          <a:latin typeface="Arial" charset="0"/>
                        </a:rPr>
                        <a: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66FF">
                        <a:alpha val="50000"/>
                      </a:srgbClr>
                    </a:solidFill>
                  </a:tcPr>
                </a:tc>
              </a:tr>
              <a:tr h="47355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charset="0"/>
                        </a:rPr>
                        <a:t>Поставьте </a:t>
                      </a:r>
                      <a:r>
                        <a:rPr kumimoji="0" lang="ru-RU" sz="2400" b="1" i="0" u="none" strike="noStrike" cap="none" normalizeH="0" baseline="0" dirty="0" smtClean="0">
                          <a:ln>
                            <a:noFill/>
                          </a:ln>
                          <a:solidFill>
                            <a:schemeClr val="tx1"/>
                          </a:solidFill>
                          <a:effectLst/>
                          <a:latin typeface="Arial" charset="0"/>
                        </a:rPr>
                        <a:t>«</a:t>
                      </a:r>
                      <a:r>
                        <a:rPr kumimoji="0" lang="en-US" sz="2400" b="1" i="0" u="none" strike="noStrike" cap="none" normalizeH="0" baseline="0" dirty="0" smtClean="0">
                          <a:ln>
                            <a:noFill/>
                          </a:ln>
                          <a:solidFill>
                            <a:schemeClr val="tx1"/>
                          </a:solidFill>
                          <a:effectLst/>
                          <a:latin typeface="Arial" charset="0"/>
                        </a:rPr>
                        <a:t>V</a:t>
                      </a:r>
                      <a:r>
                        <a:rPr kumimoji="0" lang="ru-RU" sz="2400" b="1" i="0" u="none" strike="noStrike" cap="none" normalizeH="0" baseline="0" dirty="0" smtClean="0">
                          <a:ln>
                            <a:noFill/>
                          </a:ln>
                          <a:solidFill>
                            <a:schemeClr val="tx1"/>
                          </a:solidFill>
                          <a:effectLst/>
                          <a:latin typeface="Arial" charset="0"/>
                        </a:rPr>
                        <a:t>»</a:t>
                      </a:r>
                      <a:r>
                        <a:rPr kumimoji="0" lang="ru-RU" sz="2400" b="0" i="0" u="none" strike="noStrike" cap="none" normalizeH="0" baseline="0" dirty="0" smtClean="0">
                          <a:ln>
                            <a:noFill/>
                          </a:ln>
                          <a:solidFill>
                            <a:schemeClr val="tx1"/>
                          </a:solidFill>
                          <a:effectLst/>
                          <a:latin typeface="Arial" charset="0"/>
                        </a:rPr>
                        <a:t> на полях, если то, что вы читаете, соответствует тому, что </a:t>
                      </a:r>
                      <a:r>
                        <a:rPr kumimoji="0" lang="ru-RU" sz="2400" b="1" i="0" u="none" strike="noStrike" cap="none" normalizeH="0" baseline="0" dirty="0" smtClean="0">
                          <a:ln>
                            <a:noFill/>
                          </a:ln>
                          <a:solidFill>
                            <a:schemeClr val="tx1"/>
                          </a:solidFill>
                          <a:effectLst/>
                          <a:latin typeface="Arial" charset="0"/>
                        </a:rPr>
                        <a:t>вы знаете</a:t>
                      </a:r>
                      <a:r>
                        <a:rPr kumimoji="0" lang="ru-RU" sz="2400" b="0" i="0" u="none" strike="noStrike" cap="none" normalizeH="0" baseline="0" dirty="0" smtClean="0">
                          <a:ln>
                            <a:noFill/>
                          </a:ln>
                          <a:solidFill>
                            <a:schemeClr val="tx1"/>
                          </a:solidFill>
                          <a:effectLst/>
                          <a:latin typeface="Arial" charset="0"/>
                        </a:rPr>
                        <a:t>, или думали, что знаете.</a:t>
                      </a:r>
                      <a:r>
                        <a:rPr kumimoji="0" lang="ru-RU" sz="2800" b="0" i="0" u="none" strike="noStrike" cap="none" normalizeH="0" baseline="0" dirty="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966FF">
                        <a:alpha val="50000"/>
                      </a:srgbClr>
                    </a:solidFill>
                  </a:tcPr>
                </a:tc>
              </a:tr>
            </a:tbl>
          </a:graphicData>
        </a:graphic>
      </p:graphicFrame>
      <p:graphicFrame>
        <p:nvGraphicFramePr>
          <p:cNvPr id="66707" name="Group 147"/>
          <p:cNvGraphicFramePr>
            <a:graphicFrameLocks noGrp="1"/>
          </p:cNvGraphicFramePr>
          <p:nvPr>
            <p:ph sz="quarter" idx="2"/>
          </p:nvPr>
        </p:nvGraphicFramePr>
        <p:xfrm>
          <a:off x="2514600" y="990600"/>
          <a:ext cx="1981200" cy="5410201"/>
        </p:xfrm>
        <a:graphic>
          <a:graphicData uri="http://schemas.openxmlformats.org/drawingml/2006/table">
            <a:tbl>
              <a:tblPr/>
              <a:tblGrid>
                <a:gridCol w="1981200"/>
              </a:tblGrid>
              <a:tr h="674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800" b="1" i="0" u="none" strike="noStrike" cap="none" normalizeH="0" baseline="0" dirty="0" smtClean="0">
                          <a:ln>
                            <a:noFill/>
                          </a:ln>
                          <a:solidFill>
                            <a:schemeClr val="tx1"/>
                          </a:solidFill>
                          <a:effectLst/>
                          <a:latin typeface="Arial" charset="0"/>
                        </a:rPr>
                        <a: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99"/>
                    </a:solidFill>
                  </a:tcPr>
                </a:tc>
              </a:tr>
              <a:tr h="47355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charset="0"/>
                        </a:rPr>
                        <a:t>Поставьте </a:t>
                      </a:r>
                      <a:r>
                        <a:rPr kumimoji="0" lang="ru-RU" sz="2400" b="1" i="0" u="none" strike="noStrike" cap="none" normalizeH="0" baseline="0" dirty="0" smtClean="0">
                          <a:ln>
                            <a:noFill/>
                          </a:ln>
                          <a:solidFill>
                            <a:schemeClr val="tx1"/>
                          </a:solidFill>
                          <a:effectLst/>
                          <a:latin typeface="Arial" charset="0"/>
                        </a:rPr>
                        <a:t>«+»</a:t>
                      </a:r>
                      <a:r>
                        <a:rPr kumimoji="0" lang="ru-RU" sz="2400" b="0" i="0" u="none" strike="noStrike" cap="none" normalizeH="0" baseline="0" dirty="0" smtClean="0">
                          <a:ln>
                            <a:noFill/>
                          </a:ln>
                          <a:solidFill>
                            <a:schemeClr val="tx1"/>
                          </a:solidFill>
                          <a:effectLst/>
                          <a:latin typeface="Arial" charset="0"/>
                        </a:rPr>
                        <a:t> на полях, если то, что вы читаете, является для вас </a:t>
                      </a:r>
                      <a:r>
                        <a:rPr kumimoji="0" lang="ru-RU" sz="2400" b="1" i="0" u="none" strike="noStrike" cap="none" normalizeH="0" baseline="0" dirty="0" smtClean="0">
                          <a:ln>
                            <a:noFill/>
                          </a:ln>
                          <a:solidFill>
                            <a:schemeClr val="tx1"/>
                          </a:solidFill>
                          <a:effectLst/>
                          <a:latin typeface="Arial" charset="0"/>
                        </a:rPr>
                        <a:t>новым</a:t>
                      </a:r>
                      <a:r>
                        <a:rPr kumimoji="0" lang="ru-RU" sz="2400" b="0" i="0" u="none" strike="noStrike" cap="none" normalizeH="0" baseline="0" dirty="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99"/>
                    </a:solidFill>
                  </a:tcPr>
                </a:tc>
              </a:tr>
            </a:tbl>
          </a:graphicData>
        </a:graphic>
      </p:graphicFrame>
      <p:graphicFrame>
        <p:nvGraphicFramePr>
          <p:cNvPr id="66709" name="Group 149"/>
          <p:cNvGraphicFramePr>
            <a:graphicFrameLocks noGrp="1"/>
          </p:cNvGraphicFramePr>
          <p:nvPr>
            <p:ph sz="quarter" idx="3"/>
          </p:nvPr>
        </p:nvGraphicFramePr>
        <p:xfrm>
          <a:off x="4495800" y="990600"/>
          <a:ext cx="2362200" cy="5410201"/>
        </p:xfrm>
        <a:graphic>
          <a:graphicData uri="http://schemas.openxmlformats.org/drawingml/2006/table">
            <a:tbl>
              <a:tblPr/>
              <a:tblGrid>
                <a:gridCol w="2362200"/>
              </a:tblGrid>
              <a:tr h="6651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800" b="1" i="0" u="none" strike="noStrike" cap="none" normalizeH="0" baseline="0" dirty="0" smtClean="0">
                          <a:ln>
                            <a:noFill/>
                          </a:ln>
                          <a:solidFill>
                            <a:schemeClr val="tx1"/>
                          </a:solidFill>
                          <a:effectLst/>
                          <a:latin typeface="Arial" charset="0"/>
                        </a:rPr>
                        <a: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66">
                        <a:alpha val="50000"/>
                      </a:srgbClr>
                    </a:solidFill>
                  </a:tcPr>
                </a:tc>
              </a:tr>
              <a:tr h="47450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charset="0"/>
                        </a:rPr>
                        <a:t>Поставьте </a:t>
                      </a:r>
                      <a:r>
                        <a:rPr kumimoji="0" lang="ru-RU" sz="2400" b="1" i="0" u="none" strike="noStrike" cap="none" normalizeH="0" baseline="0" dirty="0" smtClean="0">
                          <a:ln>
                            <a:noFill/>
                          </a:ln>
                          <a:solidFill>
                            <a:schemeClr val="tx1"/>
                          </a:solidFill>
                          <a:effectLst/>
                          <a:latin typeface="Arial" charset="0"/>
                        </a:rPr>
                        <a:t>«-»</a:t>
                      </a:r>
                      <a:r>
                        <a:rPr kumimoji="0" lang="ru-RU" sz="2400" b="0" i="0" u="none" strike="noStrike" cap="none" normalizeH="0" baseline="0" dirty="0" smtClean="0">
                          <a:ln>
                            <a:noFill/>
                          </a:ln>
                          <a:solidFill>
                            <a:schemeClr val="tx1"/>
                          </a:solidFill>
                          <a:effectLst/>
                          <a:latin typeface="Arial" charset="0"/>
                        </a:rPr>
                        <a:t> на полях, если то, что вы читаете, </a:t>
                      </a:r>
                      <a:r>
                        <a:rPr kumimoji="0" lang="ru-RU" sz="2400" b="1" i="0" u="none" strike="noStrike" cap="none" normalizeH="0" baseline="0" dirty="0" smtClean="0">
                          <a:ln>
                            <a:noFill/>
                          </a:ln>
                          <a:solidFill>
                            <a:schemeClr val="tx1"/>
                          </a:solidFill>
                          <a:effectLst/>
                          <a:latin typeface="Arial" charset="0"/>
                        </a:rPr>
                        <a:t>противоречит</a:t>
                      </a:r>
                      <a:r>
                        <a:rPr kumimoji="0" lang="ru-RU" sz="2400" b="0" i="0" u="none" strike="noStrike" cap="none" normalizeH="0" baseline="0" dirty="0" smtClean="0">
                          <a:ln>
                            <a:noFill/>
                          </a:ln>
                          <a:solidFill>
                            <a:schemeClr val="tx1"/>
                          </a:solidFill>
                          <a:effectLst/>
                          <a:latin typeface="Arial" charset="0"/>
                        </a:rPr>
                        <a:t> тому, что вы уже знали, или думали, что знаете.</a:t>
                      </a:r>
                      <a:endParaRPr kumimoji="0" lang="ru-RU"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66">
                        <a:alpha val="50000"/>
                      </a:srgbClr>
                    </a:solidFill>
                  </a:tcPr>
                </a:tc>
              </a:tr>
            </a:tbl>
          </a:graphicData>
        </a:graphic>
      </p:graphicFrame>
      <p:graphicFrame>
        <p:nvGraphicFramePr>
          <p:cNvPr id="66710" name="Group 150"/>
          <p:cNvGraphicFramePr>
            <a:graphicFrameLocks noGrp="1"/>
          </p:cNvGraphicFramePr>
          <p:nvPr>
            <p:ph sz="quarter" idx="4"/>
          </p:nvPr>
        </p:nvGraphicFramePr>
        <p:xfrm>
          <a:off x="6858000" y="990600"/>
          <a:ext cx="2057400" cy="5410200"/>
        </p:xfrm>
        <a:graphic>
          <a:graphicData uri="http://schemas.openxmlformats.org/drawingml/2006/table">
            <a:tbl>
              <a:tblPr/>
              <a:tblGrid>
                <a:gridCol w="2057400"/>
              </a:tblGrid>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800" b="1" i="0" u="none" strike="noStrike" cap="none" normalizeH="0" baseline="0" dirty="0" smtClean="0">
                          <a:ln>
                            <a:noFill/>
                          </a:ln>
                          <a:solidFill>
                            <a:schemeClr val="tx1"/>
                          </a:solidFill>
                          <a:effectLst/>
                          <a:latin typeface="Arial" charset="0"/>
                        </a:rPr>
                        <a: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CC">
                        <a:alpha val="50000"/>
                      </a:srgbClr>
                    </a:solidFill>
                  </a:tcPr>
                </a:tc>
              </a:tr>
              <a:tr h="4724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charset="0"/>
                        </a:rPr>
                        <a:t>Поставьте </a:t>
                      </a:r>
                      <a:r>
                        <a:rPr kumimoji="0" lang="ru-RU" sz="2400" b="1" i="0" u="none" strike="noStrike" cap="none" normalizeH="0" baseline="0" dirty="0" smtClean="0">
                          <a:ln>
                            <a:noFill/>
                          </a:ln>
                          <a:solidFill>
                            <a:schemeClr val="tx1"/>
                          </a:solidFill>
                          <a:effectLst/>
                          <a:latin typeface="Arial" charset="0"/>
                        </a:rPr>
                        <a:t>«?»</a:t>
                      </a:r>
                      <a:r>
                        <a:rPr kumimoji="0" lang="ru-RU" sz="2400" b="0" i="0" u="none" strike="noStrike" cap="none" normalizeH="0" baseline="0" dirty="0" smtClean="0">
                          <a:ln>
                            <a:noFill/>
                          </a:ln>
                          <a:solidFill>
                            <a:schemeClr val="tx1"/>
                          </a:solidFill>
                          <a:effectLst/>
                          <a:latin typeface="Arial" charset="0"/>
                        </a:rPr>
                        <a:t> на полях, если то, что вы читаете, </a:t>
                      </a:r>
                      <a:r>
                        <a:rPr kumimoji="0" lang="ru-RU" sz="2400" b="1" i="0" u="none" strike="noStrike" cap="none" normalizeH="0" baseline="0" dirty="0" smtClean="0">
                          <a:ln>
                            <a:noFill/>
                          </a:ln>
                          <a:solidFill>
                            <a:schemeClr val="tx1"/>
                          </a:solidFill>
                          <a:effectLst/>
                          <a:latin typeface="Arial" charset="0"/>
                        </a:rPr>
                        <a:t>непонятно</a:t>
                      </a:r>
                      <a:r>
                        <a:rPr kumimoji="0" lang="ru-RU" sz="2400" b="0" i="0" u="none" strike="noStrike" cap="none" normalizeH="0" baseline="0" dirty="0" smtClean="0">
                          <a:ln>
                            <a:noFill/>
                          </a:ln>
                          <a:solidFill>
                            <a:schemeClr val="tx1"/>
                          </a:solidFill>
                          <a:effectLst/>
                          <a:latin typeface="Arial" charset="0"/>
                        </a:rPr>
                        <a:t>, или же вы хотели бы получить сведения по данному вопросу.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66CC">
                        <a:alpha val="50000"/>
                      </a:srgbClr>
                    </a:solidFill>
                  </a:tcPr>
                </a:tc>
              </a:tr>
            </a:tbl>
          </a:graphicData>
        </a:graphic>
      </p:graphicFrame>
      <p:sp>
        <p:nvSpPr>
          <p:cNvPr id="7" name="4-конечная звезда 6">
            <a:hlinkClick r:id="rId2" action="ppaction://hlinksldjump"/>
          </p:cNvPr>
          <p:cNvSpPr/>
          <p:nvPr/>
        </p:nvSpPr>
        <p:spPr>
          <a:xfrm>
            <a:off x="8388424" y="116632"/>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6562"/>
                                        </p:tgtEl>
                                        <p:attrNameLst>
                                          <p:attrName>style.visibility</p:attrName>
                                        </p:attrNameLst>
                                      </p:cBhvr>
                                      <p:to>
                                        <p:strVal val="visible"/>
                                      </p:to>
                                    </p:set>
                                    <p:animEffect transition="in" filter="fade">
                                      <p:cBhvr>
                                        <p:cTn id="7" dur="2000"/>
                                        <p:tgtEl>
                                          <p:spTgt spid="6656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6698"/>
                                        </p:tgtEl>
                                        <p:attrNameLst>
                                          <p:attrName>style.visibility</p:attrName>
                                        </p:attrNameLst>
                                      </p:cBhvr>
                                      <p:to>
                                        <p:strVal val="visible"/>
                                      </p:to>
                                    </p:set>
                                    <p:animEffect transition="in" filter="fade">
                                      <p:cBhvr>
                                        <p:cTn id="12" dur="2000"/>
                                        <p:tgtEl>
                                          <p:spTgt spid="6669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6707"/>
                                        </p:tgtEl>
                                        <p:attrNameLst>
                                          <p:attrName>style.visibility</p:attrName>
                                        </p:attrNameLst>
                                      </p:cBhvr>
                                      <p:to>
                                        <p:strVal val="visible"/>
                                      </p:to>
                                    </p:set>
                                    <p:animEffect transition="in" filter="fade">
                                      <p:cBhvr>
                                        <p:cTn id="17" dur="2000"/>
                                        <p:tgtEl>
                                          <p:spTgt spid="6670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6709"/>
                                        </p:tgtEl>
                                        <p:attrNameLst>
                                          <p:attrName>style.visibility</p:attrName>
                                        </p:attrNameLst>
                                      </p:cBhvr>
                                      <p:to>
                                        <p:strVal val="visible"/>
                                      </p:to>
                                    </p:set>
                                    <p:animEffect transition="in" filter="fade">
                                      <p:cBhvr>
                                        <p:cTn id="22" dur="2000"/>
                                        <p:tgtEl>
                                          <p:spTgt spid="6670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6710"/>
                                        </p:tgtEl>
                                        <p:attrNameLst>
                                          <p:attrName>style.visibility</p:attrName>
                                        </p:attrNameLst>
                                      </p:cBhvr>
                                      <p:to>
                                        <p:strVal val="visible"/>
                                      </p:to>
                                    </p:set>
                                    <p:animEffect transition="in" filter="fade">
                                      <p:cBhvr>
                                        <p:cTn id="27" dur="2000"/>
                                        <p:tgtEl>
                                          <p:spTgt spid="667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Прямоугольник 14"/>
          <p:cNvSpPr/>
          <p:nvPr/>
        </p:nvSpPr>
        <p:spPr>
          <a:xfrm>
            <a:off x="4500563" y="3716338"/>
            <a:ext cx="142875" cy="2881312"/>
          </a:xfrm>
          <a:prstGeom prst="rect">
            <a:avLst/>
          </a:prstGeom>
          <a:solidFill>
            <a:schemeClr val="tx1">
              <a:lumMod val="50000"/>
              <a:lumOff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9" name="Овал 8"/>
          <p:cNvSpPr/>
          <p:nvPr/>
        </p:nvSpPr>
        <p:spPr>
          <a:xfrm>
            <a:off x="971550" y="3033713"/>
            <a:ext cx="3600450" cy="790575"/>
          </a:xfrm>
          <a:prstGeom prst="ellipse">
            <a:avLst/>
          </a:prstGeom>
          <a:solidFill>
            <a:srgbClr val="FFFF00"/>
          </a:solidFill>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anchor="ctr"/>
          <a:lstStyle/>
          <a:p>
            <a:pPr algn="ctr">
              <a:defRPr/>
            </a:pPr>
            <a:r>
              <a:rPr lang="ru-RU" b="1" dirty="0"/>
              <a:t>ПРОСТЫЕ ВОПРОСЫ</a:t>
            </a:r>
          </a:p>
        </p:txBody>
      </p:sp>
      <p:sp>
        <p:nvSpPr>
          <p:cNvPr id="10" name="Овал 9"/>
          <p:cNvSpPr/>
          <p:nvPr/>
        </p:nvSpPr>
        <p:spPr>
          <a:xfrm>
            <a:off x="4572000" y="3033713"/>
            <a:ext cx="3600450" cy="790575"/>
          </a:xfrm>
          <a:prstGeom prst="ellipse">
            <a:avLst/>
          </a:prstGeom>
          <a:solidFill>
            <a:srgbClr val="FFFF00"/>
          </a:solidFill>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anchor="ctr"/>
          <a:lstStyle/>
          <a:p>
            <a:pPr algn="ctr">
              <a:defRPr/>
            </a:pPr>
            <a:r>
              <a:rPr lang="ru-RU" b="1" dirty="0"/>
              <a:t>ТВОРЧЕСКИЕ ВОПРОСЫ</a:t>
            </a:r>
          </a:p>
        </p:txBody>
      </p:sp>
      <p:sp>
        <p:nvSpPr>
          <p:cNvPr id="11" name="Овал 10"/>
          <p:cNvSpPr/>
          <p:nvPr/>
        </p:nvSpPr>
        <p:spPr>
          <a:xfrm rot="2700000">
            <a:off x="1507332" y="1767681"/>
            <a:ext cx="3600450" cy="792163"/>
          </a:xfrm>
          <a:prstGeom prst="ellipse">
            <a:avLst/>
          </a:prstGeom>
          <a:solidFill>
            <a:srgbClr val="FFFF00"/>
          </a:solidFill>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anchor="ctr"/>
          <a:lstStyle/>
          <a:p>
            <a:pPr algn="ctr">
              <a:defRPr/>
            </a:pPr>
            <a:r>
              <a:rPr lang="ru-RU" b="1" dirty="0"/>
              <a:t>УТОЧНЯЮЩИЕ ВОПРОСЫ</a:t>
            </a:r>
          </a:p>
        </p:txBody>
      </p:sp>
      <p:sp>
        <p:nvSpPr>
          <p:cNvPr id="12" name="Овал 11"/>
          <p:cNvSpPr/>
          <p:nvPr/>
        </p:nvSpPr>
        <p:spPr>
          <a:xfrm rot="2700000">
            <a:off x="4026694" y="4298157"/>
            <a:ext cx="3600450" cy="792162"/>
          </a:xfrm>
          <a:prstGeom prst="ellipse">
            <a:avLst/>
          </a:prstGeom>
          <a:solidFill>
            <a:srgbClr val="FFFF00"/>
          </a:solidFill>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anchor="ctr"/>
          <a:lstStyle/>
          <a:p>
            <a:pPr algn="ctr">
              <a:defRPr/>
            </a:pPr>
            <a:r>
              <a:rPr lang="ru-RU" b="1" dirty="0"/>
              <a:t>ПРАКТИЧЕСКИЕ ВОПРОСЫ</a:t>
            </a:r>
          </a:p>
        </p:txBody>
      </p:sp>
      <p:sp>
        <p:nvSpPr>
          <p:cNvPr id="13" name="Овал 12"/>
          <p:cNvSpPr/>
          <p:nvPr/>
        </p:nvSpPr>
        <p:spPr>
          <a:xfrm rot="18910205">
            <a:off x="4037013" y="1768475"/>
            <a:ext cx="3600450" cy="792163"/>
          </a:xfrm>
          <a:prstGeom prst="ellipse">
            <a:avLst/>
          </a:prstGeom>
          <a:solidFill>
            <a:srgbClr val="FFFF00"/>
          </a:solidFill>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anchor="ctr"/>
          <a:lstStyle/>
          <a:p>
            <a:pPr algn="ctr">
              <a:defRPr/>
            </a:pPr>
            <a:r>
              <a:rPr lang="ru-RU" b="1" dirty="0"/>
              <a:t>ВОПРОСЫ-ИНТЕРПРЕТАЦИИ</a:t>
            </a:r>
          </a:p>
        </p:txBody>
      </p:sp>
      <p:sp>
        <p:nvSpPr>
          <p:cNvPr id="14" name="Овал 13"/>
          <p:cNvSpPr/>
          <p:nvPr/>
        </p:nvSpPr>
        <p:spPr>
          <a:xfrm rot="18900000">
            <a:off x="1506538" y="4297363"/>
            <a:ext cx="3600450" cy="792162"/>
          </a:xfrm>
          <a:prstGeom prst="ellipse">
            <a:avLst/>
          </a:prstGeom>
          <a:solidFill>
            <a:srgbClr val="FFFF00"/>
          </a:solidFill>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anchor="ctr"/>
          <a:lstStyle/>
          <a:p>
            <a:pPr algn="ctr">
              <a:defRPr/>
            </a:pPr>
            <a:r>
              <a:rPr lang="ru-RU" b="1" dirty="0"/>
              <a:t>ОЦЕНОЧНЫЕ ВОПРОСЫ</a:t>
            </a:r>
          </a:p>
        </p:txBody>
      </p:sp>
      <p:sp>
        <p:nvSpPr>
          <p:cNvPr id="8" name="Овал 7"/>
          <p:cNvSpPr/>
          <p:nvPr/>
        </p:nvSpPr>
        <p:spPr>
          <a:xfrm>
            <a:off x="4176713" y="3033713"/>
            <a:ext cx="790575" cy="790575"/>
          </a:xfrm>
          <a:prstGeom prst="ellipse">
            <a:avLst/>
          </a:prstGeom>
          <a:solidFill>
            <a:schemeClr val="bg1">
              <a:lumMod val="50000"/>
            </a:schemeClr>
          </a:solidFill>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ru-RU"/>
          </a:p>
        </p:txBody>
      </p:sp>
      <p:sp>
        <p:nvSpPr>
          <p:cNvPr id="16" name="Заголовок 3"/>
          <p:cNvSpPr txBox="1">
            <a:spLocks/>
          </p:cNvSpPr>
          <p:nvPr/>
        </p:nvSpPr>
        <p:spPr>
          <a:xfrm>
            <a:off x="0" y="0"/>
            <a:ext cx="9144000" cy="692150"/>
          </a:xfrm>
          <a:prstGeom prst="rect">
            <a:avLst/>
          </a:prstGeom>
        </p:spPr>
        <p:txBody>
          <a:bodyPr>
            <a:normAutofit fontScale="90000" lnSpcReduction="10000"/>
          </a:bodyPr>
          <a:lstStyle/>
          <a:p>
            <a:pPr algn="ctr" fontAlgn="auto">
              <a:spcAft>
                <a:spcPts val="0"/>
              </a:spcAft>
              <a:defRPr/>
            </a:pPr>
            <a:r>
              <a:rPr lang="ru-RU" sz="4400" dirty="0">
                <a:latin typeface="+mj-lt"/>
                <a:ea typeface="+mj-ea"/>
                <a:cs typeface="+mj-cs"/>
              </a:rPr>
              <a:t>«Ромашка Блума» или 6 типов вопросов</a:t>
            </a:r>
          </a:p>
        </p:txBody>
      </p:sp>
      <p:pic>
        <p:nvPicPr>
          <p:cNvPr id="30731" name="Рисунок 16" descr="Пчела.jpg"/>
          <p:cNvPicPr>
            <a:picLocks noChangeAspect="1"/>
          </p:cNvPicPr>
          <p:nvPr/>
        </p:nvPicPr>
        <p:blipFill>
          <a:blip r:embed="rId2" cstate="print"/>
          <a:srcRect/>
          <a:stretch>
            <a:fillRect/>
          </a:stretch>
        </p:blipFill>
        <p:spPr bwMode="auto">
          <a:xfrm>
            <a:off x="250825" y="981075"/>
            <a:ext cx="1135063" cy="1295400"/>
          </a:xfrm>
          <a:prstGeom prst="rect">
            <a:avLst/>
          </a:prstGeom>
          <a:noFill/>
          <a:ln w="9525">
            <a:noFill/>
            <a:miter lim="800000"/>
            <a:headEnd/>
            <a:tailEnd/>
          </a:ln>
        </p:spPr>
      </p:pic>
      <p:sp>
        <p:nvSpPr>
          <p:cNvPr id="17" name="4-конечная звезда 16">
            <a:hlinkClick r:id="rId3"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107505" y="764704"/>
          <a:ext cx="8928990" cy="5976664"/>
        </p:xfrm>
        <a:graphic>
          <a:graphicData uri="http://schemas.openxmlformats.org/drawingml/2006/table">
            <a:tbl>
              <a:tblPr/>
              <a:tblGrid>
                <a:gridCol w="1785798"/>
                <a:gridCol w="1785798"/>
                <a:gridCol w="1785798"/>
                <a:gridCol w="1785798"/>
                <a:gridCol w="1785798"/>
              </a:tblGrid>
              <a:tr h="1494166">
                <a:tc>
                  <a:txBody>
                    <a:bodyPr/>
                    <a:lstStyle/>
                    <a:p>
                      <a:pPr algn="ctr">
                        <a:lnSpc>
                          <a:spcPct val="115000"/>
                        </a:lnSpc>
                        <a:spcAft>
                          <a:spcPts val="0"/>
                        </a:spcAft>
                      </a:pPr>
                      <a:endParaRPr lang="ru-RU" sz="18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latin typeface="Calibri"/>
                          <a:ea typeface="Calibri"/>
                          <a:cs typeface="Times New Roman"/>
                        </a:rPr>
                        <a:t>Категория сравнения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latin typeface="Calibri"/>
                          <a:ea typeface="Calibri"/>
                          <a:cs typeface="Times New Roman"/>
                        </a:rPr>
                        <a:t>Категория сравнения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smtClean="0">
                          <a:latin typeface="Calibri"/>
                          <a:ea typeface="Calibri"/>
                          <a:cs typeface="Times New Roman"/>
                        </a:rPr>
                        <a:t>Категория</a:t>
                      </a:r>
                      <a:r>
                        <a:rPr lang="ru-RU" sz="1800" b="1" baseline="0" dirty="0" smtClean="0">
                          <a:latin typeface="Calibri"/>
                          <a:ea typeface="Calibri"/>
                          <a:cs typeface="Times New Roman"/>
                        </a:rPr>
                        <a:t> </a:t>
                      </a:r>
                      <a:r>
                        <a:rPr lang="ru-RU" sz="1800" b="1" dirty="0" smtClean="0">
                          <a:latin typeface="Calibri"/>
                          <a:ea typeface="Calibri"/>
                          <a:cs typeface="Times New Roman"/>
                        </a:rPr>
                        <a:t>сравнения</a:t>
                      </a:r>
                      <a:endParaRPr lang="ru-RU" sz="18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smtClean="0">
                          <a:latin typeface="Calibri"/>
                          <a:ea typeface="Calibri"/>
                          <a:cs typeface="Times New Roman"/>
                        </a:rPr>
                        <a:t>Категория</a:t>
                      </a:r>
                      <a:r>
                        <a:rPr lang="ru-RU" sz="1800" b="1" baseline="0" dirty="0" smtClean="0">
                          <a:latin typeface="Calibri"/>
                          <a:ea typeface="Calibri"/>
                          <a:cs typeface="Times New Roman"/>
                        </a:rPr>
                        <a:t> </a:t>
                      </a:r>
                      <a:r>
                        <a:rPr lang="ru-RU" sz="1800" b="1" dirty="0" smtClean="0">
                          <a:latin typeface="Calibri"/>
                          <a:ea typeface="Calibri"/>
                          <a:cs typeface="Times New Roman"/>
                        </a:rPr>
                        <a:t>сравнения</a:t>
                      </a:r>
                      <a:endParaRPr lang="ru-RU" sz="18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4166">
                <a:tc>
                  <a:txBody>
                    <a:bodyPr/>
                    <a:lstStyle/>
                    <a:p>
                      <a:pPr algn="ctr">
                        <a:lnSpc>
                          <a:spcPct val="115000"/>
                        </a:lnSpc>
                        <a:spcAft>
                          <a:spcPts val="0"/>
                        </a:spcAft>
                      </a:pPr>
                      <a:r>
                        <a:rPr lang="ru-RU" sz="1800" b="1">
                          <a:latin typeface="Calibri"/>
                          <a:ea typeface="Calibri"/>
                          <a:cs typeface="Times New Roman"/>
                        </a:rPr>
                        <a:t>Персоналии, факты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8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8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8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8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4166">
                <a:tc>
                  <a:txBody>
                    <a:bodyPr/>
                    <a:lstStyle/>
                    <a:p>
                      <a:pPr algn="ctr">
                        <a:lnSpc>
                          <a:spcPct val="115000"/>
                        </a:lnSpc>
                        <a:spcAft>
                          <a:spcPts val="0"/>
                        </a:spcAft>
                      </a:pPr>
                      <a:r>
                        <a:rPr lang="ru-RU" sz="1800" b="1">
                          <a:latin typeface="Calibri"/>
                          <a:ea typeface="Calibri"/>
                          <a:cs typeface="Times New Roman"/>
                        </a:rPr>
                        <a:t>Персоналии, факты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8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8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8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8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4166">
                <a:tc>
                  <a:txBody>
                    <a:bodyPr/>
                    <a:lstStyle/>
                    <a:p>
                      <a:pPr algn="ctr">
                        <a:lnSpc>
                          <a:spcPct val="115000"/>
                        </a:lnSpc>
                        <a:spcAft>
                          <a:spcPts val="0"/>
                        </a:spcAft>
                      </a:pPr>
                      <a:r>
                        <a:rPr lang="ru-RU" sz="1800" b="1">
                          <a:latin typeface="Calibri"/>
                          <a:ea typeface="Calibri"/>
                          <a:cs typeface="Times New Roman"/>
                        </a:rPr>
                        <a:t>Персоналии, факты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800" b="1">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8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8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8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Заголовок 3"/>
          <p:cNvSpPr>
            <a:spLocks noGrp="1"/>
          </p:cNvSpPr>
          <p:nvPr>
            <p:ph type="title"/>
          </p:nvPr>
        </p:nvSpPr>
        <p:spPr>
          <a:xfrm>
            <a:off x="0" y="0"/>
            <a:ext cx="9144000" cy="620712"/>
          </a:xfrm>
        </p:spPr>
        <p:txBody>
          <a:bodyPr rtlCol="0">
            <a:normAutofit fontScale="90000"/>
          </a:bodyPr>
          <a:lstStyle/>
          <a:p>
            <a:pPr eaLnBrk="1" fontAlgn="auto" hangingPunct="1">
              <a:spcAft>
                <a:spcPts val="0"/>
              </a:spcAft>
              <a:defRPr/>
            </a:pPr>
            <a:r>
              <a:rPr lang="ru-RU" b="1" spc="600" dirty="0" smtClean="0"/>
              <a:t>КОНЦЕПТУАЛЬНАЯ ТАБЛИЦА</a:t>
            </a:r>
          </a:p>
        </p:txBody>
      </p:sp>
      <p:sp>
        <p:nvSpPr>
          <p:cNvPr id="5" name="4-конечная звезда 4">
            <a:hlinkClick r:id="rId2" action="ppaction://hlinksldjump"/>
          </p:cNvPr>
          <p:cNvSpPr/>
          <p:nvPr/>
        </p:nvSpPr>
        <p:spPr>
          <a:xfrm>
            <a:off x="683568" y="1196752"/>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107502" y="764703"/>
          <a:ext cx="8928996" cy="5976666"/>
        </p:xfrm>
        <a:graphic>
          <a:graphicData uri="http://schemas.openxmlformats.org/drawingml/2006/table">
            <a:tbl>
              <a:tblPr>
                <a:tableStyleId>{69CF1AB2-1976-4502-BF36-3FF5EA218861}</a:tableStyleId>
              </a:tblPr>
              <a:tblGrid>
                <a:gridCol w="1584178"/>
                <a:gridCol w="1392154"/>
                <a:gridCol w="1416158"/>
                <a:gridCol w="1560174"/>
                <a:gridCol w="1488166"/>
                <a:gridCol w="1488166"/>
              </a:tblGrid>
              <a:tr h="1992222">
                <a:tc>
                  <a:txBody>
                    <a:bodyPr/>
                    <a:lstStyle/>
                    <a:p>
                      <a:pPr algn="ctr">
                        <a:lnSpc>
                          <a:spcPct val="115000"/>
                        </a:lnSpc>
                        <a:spcAft>
                          <a:spcPts val="0"/>
                        </a:spcAft>
                      </a:pPr>
                      <a:r>
                        <a:rPr lang="ru-RU" sz="1800" b="1" dirty="0" smtClean="0"/>
                        <a:t>Категория</a:t>
                      </a:r>
                      <a:r>
                        <a:rPr lang="ru-RU" sz="1800" b="1" baseline="0" dirty="0" smtClean="0"/>
                        <a:t> </a:t>
                      </a:r>
                      <a:r>
                        <a:rPr lang="ru-RU" sz="1800" b="1" dirty="0" smtClean="0"/>
                        <a:t>сравнения</a:t>
                      </a:r>
                      <a:endParaRPr lang="ru-RU" sz="1800" b="1" dirty="0"/>
                    </a:p>
                  </a:txBody>
                  <a:tcPr marL="68580" marR="68580" marT="0" marB="0" anchor="ctr"/>
                </a:tc>
                <a:tc>
                  <a:txBody>
                    <a:bodyPr/>
                    <a:lstStyle/>
                    <a:p>
                      <a:pPr algn="ctr">
                        <a:lnSpc>
                          <a:spcPct val="115000"/>
                        </a:lnSpc>
                        <a:spcAft>
                          <a:spcPts val="0"/>
                        </a:spcAft>
                      </a:pPr>
                      <a:r>
                        <a:rPr lang="ru-RU" sz="1800" b="1" dirty="0" smtClean="0"/>
                        <a:t>Цвет</a:t>
                      </a:r>
                      <a:endParaRPr lang="ru-RU" sz="1800" b="1" dirty="0"/>
                    </a:p>
                  </a:txBody>
                  <a:tcPr marL="68580" marR="68580" marT="0" marB="0" anchor="ctr"/>
                </a:tc>
                <a:tc>
                  <a:txBody>
                    <a:bodyPr/>
                    <a:lstStyle/>
                    <a:p>
                      <a:pPr algn="ctr">
                        <a:lnSpc>
                          <a:spcPct val="115000"/>
                        </a:lnSpc>
                        <a:spcAft>
                          <a:spcPts val="0"/>
                        </a:spcAft>
                      </a:pPr>
                      <a:r>
                        <a:rPr lang="ru-RU" sz="1800" b="1" dirty="0" smtClean="0"/>
                        <a:t>Запах</a:t>
                      </a:r>
                    </a:p>
                  </a:txBody>
                  <a:tcPr marL="68580" marR="68580" marT="0" marB="0" anchor="ctr"/>
                </a:tc>
                <a:tc>
                  <a:txBody>
                    <a:bodyPr/>
                    <a:lstStyle/>
                    <a:p>
                      <a:pPr algn="ctr">
                        <a:lnSpc>
                          <a:spcPct val="115000"/>
                        </a:lnSpc>
                        <a:spcAft>
                          <a:spcPts val="0"/>
                        </a:spcAft>
                      </a:pPr>
                      <a:r>
                        <a:rPr lang="ru-RU" sz="1800" b="1" dirty="0" smtClean="0"/>
                        <a:t>Консистенция</a:t>
                      </a:r>
                      <a:endParaRPr lang="ru-RU" sz="1800" b="1" dirty="0"/>
                    </a:p>
                  </a:txBody>
                  <a:tcPr marL="68580" marR="68580" marT="0" marB="0" anchor="ctr"/>
                </a:tc>
                <a:tc>
                  <a:txBody>
                    <a:bodyPr/>
                    <a:lstStyle/>
                    <a:p>
                      <a:pPr algn="ctr">
                        <a:lnSpc>
                          <a:spcPct val="115000"/>
                        </a:lnSpc>
                        <a:spcAft>
                          <a:spcPts val="0"/>
                        </a:spcAft>
                      </a:pPr>
                      <a:r>
                        <a:rPr lang="ru-RU" sz="1800" b="1" dirty="0" smtClean="0"/>
                        <a:t>Влажность</a:t>
                      </a:r>
                      <a:endParaRPr lang="ru-RU" sz="1800" b="1" dirty="0"/>
                    </a:p>
                  </a:txBody>
                  <a:tcPr marL="68580" marR="68580" marT="0" marB="0" anchor="ctr"/>
                </a:tc>
                <a:tc>
                  <a:txBody>
                    <a:bodyPr/>
                    <a:lstStyle/>
                    <a:p>
                      <a:pPr algn="ctr">
                        <a:lnSpc>
                          <a:spcPct val="115000"/>
                        </a:lnSpc>
                        <a:spcAft>
                          <a:spcPts val="0"/>
                        </a:spcAft>
                      </a:pPr>
                      <a:r>
                        <a:rPr lang="ru-RU" sz="1800" b="1" dirty="0" smtClean="0"/>
                        <a:t>Подъёмная</a:t>
                      </a:r>
                    </a:p>
                    <a:p>
                      <a:pPr algn="ctr">
                        <a:lnSpc>
                          <a:spcPct val="115000"/>
                        </a:lnSpc>
                        <a:spcAft>
                          <a:spcPts val="0"/>
                        </a:spcAft>
                      </a:pPr>
                      <a:r>
                        <a:rPr lang="ru-RU" sz="1800" b="1" dirty="0" smtClean="0"/>
                        <a:t>сила</a:t>
                      </a:r>
                      <a:endParaRPr lang="ru-RU" sz="1800" b="1" dirty="0"/>
                    </a:p>
                  </a:txBody>
                  <a:tcPr marL="68580" marR="68580" marT="0" marB="0" anchor="ctr"/>
                </a:tc>
              </a:tr>
              <a:tr h="1992222">
                <a:tc>
                  <a:txBody>
                    <a:bodyPr/>
                    <a:lstStyle/>
                    <a:p>
                      <a:pPr algn="ctr">
                        <a:lnSpc>
                          <a:spcPct val="115000"/>
                        </a:lnSpc>
                        <a:spcAft>
                          <a:spcPts val="0"/>
                        </a:spcAft>
                      </a:pPr>
                      <a:r>
                        <a:rPr lang="ru-RU" sz="1800" b="1" dirty="0" smtClean="0"/>
                        <a:t>Прессованные</a:t>
                      </a:r>
                      <a:r>
                        <a:rPr lang="ru-RU" sz="1800" b="1" baseline="0" dirty="0" smtClean="0"/>
                        <a:t> </a:t>
                      </a:r>
                      <a:r>
                        <a:rPr lang="ru-RU" sz="1800" b="1" dirty="0" smtClean="0"/>
                        <a:t>дрожжи</a:t>
                      </a:r>
                      <a:endParaRPr lang="ru-RU" sz="1800" b="1" dirty="0"/>
                    </a:p>
                  </a:txBody>
                  <a:tcPr marL="68580" marR="68580" marT="0" marB="0" anchor="ctr"/>
                </a:tc>
                <a:tc>
                  <a:txBody>
                    <a:bodyPr/>
                    <a:lstStyle/>
                    <a:p>
                      <a:pPr algn="ctr">
                        <a:lnSpc>
                          <a:spcPct val="115000"/>
                        </a:lnSpc>
                        <a:spcAft>
                          <a:spcPts val="0"/>
                        </a:spcAft>
                      </a:pPr>
                      <a:endParaRPr lang="ru-RU" sz="1800" b="1"/>
                    </a:p>
                  </a:txBody>
                  <a:tcPr marL="68580" marR="68580" marT="0" marB="0" anchor="ctr"/>
                </a:tc>
                <a:tc>
                  <a:txBody>
                    <a:bodyPr/>
                    <a:lstStyle/>
                    <a:p>
                      <a:pPr algn="ctr">
                        <a:lnSpc>
                          <a:spcPct val="115000"/>
                        </a:lnSpc>
                        <a:spcAft>
                          <a:spcPts val="0"/>
                        </a:spcAft>
                      </a:pPr>
                      <a:endParaRPr lang="ru-RU" sz="1800" b="1"/>
                    </a:p>
                  </a:txBody>
                  <a:tcPr marL="68580" marR="68580" marT="0" marB="0" anchor="ctr"/>
                </a:tc>
                <a:tc>
                  <a:txBody>
                    <a:bodyPr/>
                    <a:lstStyle/>
                    <a:p>
                      <a:pPr algn="ctr">
                        <a:lnSpc>
                          <a:spcPct val="115000"/>
                        </a:lnSpc>
                        <a:spcAft>
                          <a:spcPts val="0"/>
                        </a:spcAft>
                      </a:pPr>
                      <a:endParaRPr lang="ru-RU" sz="1800" b="1"/>
                    </a:p>
                  </a:txBody>
                  <a:tcPr marL="68580" marR="68580" marT="0" marB="0" anchor="ctr"/>
                </a:tc>
                <a:tc>
                  <a:txBody>
                    <a:bodyPr/>
                    <a:lstStyle/>
                    <a:p>
                      <a:pPr algn="ctr">
                        <a:lnSpc>
                          <a:spcPct val="115000"/>
                        </a:lnSpc>
                        <a:spcAft>
                          <a:spcPts val="0"/>
                        </a:spcAft>
                      </a:pPr>
                      <a:endParaRPr lang="ru-RU" sz="1800" b="1" dirty="0"/>
                    </a:p>
                  </a:txBody>
                  <a:tcPr marL="68580" marR="68580" marT="0" marB="0" anchor="ctr"/>
                </a:tc>
                <a:tc>
                  <a:txBody>
                    <a:bodyPr/>
                    <a:lstStyle/>
                    <a:p>
                      <a:pPr algn="ctr">
                        <a:lnSpc>
                          <a:spcPct val="115000"/>
                        </a:lnSpc>
                        <a:spcAft>
                          <a:spcPts val="0"/>
                        </a:spcAft>
                      </a:pPr>
                      <a:endParaRPr lang="ru-RU" sz="1800" b="1" dirty="0"/>
                    </a:p>
                  </a:txBody>
                  <a:tcPr marL="68580" marR="68580" marT="0" marB="0" anchor="ctr"/>
                </a:tc>
              </a:tr>
              <a:tr h="1992222">
                <a:tc>
                  <a:txBody>
                    <a:bodyPr/>
                    <a:lstStyle/>
                    <a:p>
                      <a:pPr algn="ctr">
                        <a:lnSpc>
                          <a:spcPct val="115000"/>
                        </a:lnSpc>
                        <a:spcAft>
                          <a:spcPts val="0"/>
                        </a:spcAft>
                      </a:pPr>
                      <a:r>
                        <a:rPr lang="ru-RU" sz="1800" b="1" dirty="0" smtClean="0"/>
                        <a:t>Сухие</a:t>
                      </a:r>
                      <a:endParaRPr lang="ru-RU" sz="1800" b="1" baseline="0" dirty="0" smtClean="0"/>
                    </a:p>
                    <a:p>
                      <a:pPr algn="ctr">
                        <a:lnSpc>
                          <a:spcPct val="115000"/>
                        </a:lnSpc>
                        <a:spcAft>
                          <a:spcPts val="0"/>
                        </a:spcAft>
                      </a:pPr>
                      <a:r>
                        <a:rPr lang="ru-RU" sz="1800" b="1" baseline="0" dirty="0" smtClean="0"/>
                        <a:t>дрожжи</a:t>
                      </a:r>
                      <a:endParaRPr lang="ru-RU" sz="1800" b="1" dirty="0"/>
                    </a:p>
                  </a:txBody>
                  <a:tcPr marL="68580" marR="68580" marT="0" marB="0" anchor="ctr"/>
                </a:tc>
                <a:tc>
                  <a:txBody>
                    <a:bodyPr/>
                    <a:lstStyle/>
                    <a:p>
                      <a:pPr algn="ctr">
                        <a:lnSpc>
                          <a:spcPct val="115000"/>
                        </a:lnSpc>
                        <a:spcAft>
                          <a:spcPts val="0"/>
                        </a:spcAft>
                      </a:pPr>
                      <a:endParaRPr lang="ru-RU" sz="1800" b="1" dirty="0"/>
                    </a:p>
                  </a:txBody>
                  <a:tcPr marL="68580" marR="68580" marT="0" marB="0" anchor="ctr"/>
                </a:tc>
                <a:tc>
                  <a:txBody>
                    <a:bodyPr/>
                    <a:lstStyle/>
                    <a:p>
                      <a:pPr algn="ctr">
                        <a:lnSpc>
                          <a:spcPct val="115000"/>
                        </a:lnSpc>
                        <a:spcAft>
                          <a:spcPts val="0"/>
                        </a:spcAft>
                      </a:pPr>
                      <a:endParaRPr lang="ru-RU" sz="1800" b="1"/>
                    </a:p>
                  </a:txBody>
                  <a:tcPr marL="68580" marR="68580" marT="0" marB="0" anchor="ctr"/>
                </a:tc>
                <a:tc>
                  <a:txBody>
                    <a:bodyPr/>
                    <a:lstStyle/>
                    <a:p>
                      <a:pPr algn="ctr">
                        <a:lnSpc>
                          <a:spcPct val="115000"/>
                        </a:lnSpc>
                        <a:spcAft>
                          <a:spcPts val="0"/>
                        </a:spcAft>
                      </a:pPr>
                      <a:endParaRPr lang="ru-RU" sz="1800" b="1"/>
                    </a:p>
                  </a:txBody>
                  <a:tcPr marL="68580" marR="68580" marT="0" marB="0" anchor="ctr"/>
                </a:tc>
                <a:tc>
                  <a:txBody>
                    <a:bodyPr/>
                    <a:lstStyle/>
                    <a:p>
                      <a:pPr algn="ctr">
                        <a:lnSpc>
                          <a:spcPct val="115000"/>
                        </a:lnSpc>
                        <a:spcAft>
                          <a:spcPts val="0"/>
                        </a:spcAft>
                      </a:pPr>
                      <a:endParaRPr lang="ru-RU" sz="1800" b="1" dirty="0"/>
                    </a:p>
                  </a:txBody>
                  <a:tcPr marL="68580" marR="68580" marT="0" marB="0" anchor="ctr"/>
                </a:tc>
                <a:tc>
                  <a:txBody>
                    <a:bodyPr/>
                    <a:lstStyle/>
                    <a:p>
                      <a:pPr algn="ctr">
                        <a:lnSpc>
                          <a:spcPct val="115000"/>
                        </a:lnSpc>
                        <a:spcAft>
                          <a:spcPts val="0"/>
                        </a:spcAft>
                      </a:pPr>
                      <a:endParaRPr lang="ru-RU" sz="1800" b="1" dirty="0"/>
                    </a:p>
                  </a:txBody>
                  <a:tcPr marL="68580" marR="68580" marT="0" marB="0" anchor="ctr"/>
                </a:tc>
              </a:tr>
            </a:tbl>
          </a:graphicData>
        </a:graphic>
      </p:graphicFrame>
      <p:sp>
        <p:nvSpPr>
          <p:cNvPr id="4" name="Заголовок 3"/>
          <p:cNvSpPr>
            <a:spLocks noGrp="1"/>
          </p:cNvSpPr>
          <p:nvPr>
            <p:ph type="title"/>
          </p:nvPr>
        </p:nvSpPr>
        <p:spPr>
          <a:xfrm>
            <a:off x="0" y="0"/>
            <a:ext cx="8532440" cy="620712"/>
          </a:xfrm>
        </p:spPr>
        <p:txBody>
          <a:bodyPr rtlCol="0">
            <a:normAutofit fontScale="90000"/>
          </a:bodyPr>
          <a:lstStyle/>
          <a:p>
            <a:pPr eaLnBrk="1" fontAlgn="auto" hangingPunct="1">
              <a:spcAft>
                <a:spcPts val="0"/>
              </a:spcAft>
              <a:defRPr/>
            </a:pPr>
            <a:r>
              <a:rPr lang="ru-RU" b="1" spc="600" dirty="0" smtClean="0"/>
              <a:t>КОНЦЕПТУАЛЬНАЯ ТАБЛИЦА</a:t>
            </a:r>
          </a:p>
        </p:txBody>
      </p:sp>
      <p:sp>
        <p:nvSpPr>
          <p:cNvPr id="5" name="4-конечная звезда 4">
            <a:hlinkClick r:id="rId2" action="ppaction://hlinksldjump"/>
          </p:cNvPr>
          <p:cNvSpPr/>
          <p:nvPr/>
        </p:nvSpPr>
        <p:spPr>
          <a:xfrm>
            <a:off x="8460432" y="44624"/>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7776864" cy="1274400"/>
          </a:xfrm>
        </p:spPr>
        <p:style>
          <a:lnRef idx="3">
            <a:schemeClr val="lt1"/>
          </a:lnRef>
          <a:fillRef idx="1">
            <a:schemeClr val="accent3"/>
          </a:fillRef>
          <a:effectRef idx="1">
            <a:schemeClr val="accent3"/>
          </a:effectRef>
          <a:fontRef idx="minor">
            <a:schemeClr val="lt1"/>
          </a:fontRef>
        </p:style>
        <p:txBody>
          <a:bodyPr>
            <a:noAutofit/>
          </a:bodyPr>
          <a:lstStyle/>
          <a:p>
            <a:pPr algn="ctr"/>
            <a:r>
              <a:rPr lang="ru-RU" sz="2000" dirty="0" smtClean="0">
                <a:solidFill>
                  <a:schemeClr val="tx2"/>
                </a:solidFill>
              </a:rPr>
              <a:t/>
            </a:r>
            <a:br>
              <a:rPr lang="ru-RU" sz="2000" dirty="0" smtClean="0">
                <a:solidFill>
                  <a:schemeClr val="tx2"/>
                </a:solidFill>
              </a:rPr>
            </a:br>
            <a:r>
              <a:rPr lang="ru-RU" sz="2000" dirty="0" smtClean="0">
                <a:solidFill>
                  <a:schemeClr val="tx2"/>
                </a:solidFill>
              </a:rPr>
              <a:t/>
            </a:r>
            <a:br>
              <a:rPr lang="ru-RU" sz="2000" dirty="0" smtClean="0">
                <a:solidFill>
                  <a:schemeClr val="tx2"/>
                </a:solidFill>
              </a:rPr>
            </a:br>
            <a:r>
              <a:rPr lang="ru-RU" sz="2000" spc="300" dirty="0" smtClean="0">
                <a:solidFill>
                  <a:schemeClr val="tx2"/>
                </a:solidFill>
              </a:rPr>
              <a:t>Урок с использованием технологии развития критического мышления</a:t>
            </a:r>
            <a:br>
              <a:rPr lang="ru-RU" sz="2000" spc="300" dirty="0" smtClean="0">
                <a:solidFill>
                  <a:schemeClr val="tx2"/>
                </a:solidFill>
              </a:rPr>
            </a:br>
            <a:r>
              <a:rPr lang="ru-RU" sz="1400" b="0" cap="none" spc="300" dirty="0" smtClean="0">
                <a:solidFill>
                  <a:schemeClr val="tx1"/>
                </a:solidFill>
              </a:rPr>
              <a:t>Для обучающихся по специальности повар-кондитер</a:t>
            </a:r>
            <a:r>
              <a:rPr lang="ru-RU" sz="2000" spc="300" dirty="0" smtClean="0">
                <a:solidFill>
                  <a:schemeClr val="tx2"/>
                </a:solidFill>
              </a:rPr>
              <a:t/>
            </a:r>
            <a:br>
              <a:rPr lang="ru-RU" sz="2000" spc="300" dirty="0" smtClean="0">
                <a:solidFill>
                  <a:schemeClr val="tx2"/>
                </a:solidFill>
              </a:rPr>
            </a:br>
            <a:endParaRPr lang="ru-RU" sz="2000" spc="300" dirty="0"/>
          </a:p>
        </p:txBody>
      </p:sp>
      <p:sp>
        <p:nvSpPr>
          <p:cNvPr id="3" name="Содержимое 2"/>
          <p:cNvSpPr>
            <a:spLocks noGrp="1"/>
          </p:cNvSpPr>
          <p:nvPr>
            <p:ph idx="1"/>
          </p:nvPr>
        </p:nvSpPr>
        <p:spPr>
          <a:xfrm>
            <a:off x="179512" y="1556792"/>
            <a:ext cx="7776864" cy="5112568"/>
          </a:xfrm>
          <a:ln w="38100"/>
        </p:spPr>
        <p:style>
          <a:lnRef idx="1">
            <a:schemeClr val="accent3"/>
          </a:lnRef>
          <a:fillRef idx="2">
            <a:schemeClr val="accent3"/>
          </a:fillRef>
          <a:effectRef idx="1">
            <a:schemeClr val="accent3"/>
          </a:effectRef>
          <a:fontRef idx="minor">
            <a:schemeClr val="dk1"/>
          </a:fontRef>
        </p:style>
        <p:txBody>
          <a:bodyPr>
            <a:normAutofit/>
          </a:bodyPr>
          <a:lstStyle/>
          <a:p>
            <a:pPr marL="812800" indent="-812800" algn="ctr">
              <a:lnSpc>
                <a:spcPct val="90000"/>
              </a:lnSpc>
              <a:spcBef>
                <a:spcPct val="35000"/>
              </a:spcBef>
              <a:buFontTx/>
              <a:buNone/>
            </a:pPr>
            <a:r>
              <a:rPr lang="ru-RU" sz="2800" b="1" dirty="0" smtClean="0"/>
              <a:t>ЦЕЛИ УРОКА</a:t>
            </a:r>
          </a:p>
          <a:p>
            <a:pPr marL="812800" indent="-812800">
              <a:lnSpc>
                <a:spcPct val="90000"/>
              </a:lnSpc>
              <a:spcBef>
                <a:spcPct val="35000"/>
              </a:spcBef>
              <a:buFontTx/>
              <a:buNone/>
            </a:pPr>
            <a:r>
              <a:rPr lang="ru-RU" sz="2800" b="1" dirty="0" smtClean="0"/>
              <a:t>    </a:t>
            </a:r>
            <a:r>
              <a:rPr lang="en-US" sz="2800" b="1" dirty="0" smtClean="0"/>
              <a:t>I. </a:t>
            </a:r>
            <a:r>
              <a:rPr lang="ru-RU" sz="2800" b="1" dirty="0" smtClean="0"/>
              <a:t>Обучающая</a:t>
            </a:r>
          </a:p>
          <a:p>
            <a:pPr marL="1168400" lvl="1" indent="-711200">
              <a:lnSpc>
                <a:spcPct val="90000"/>
              </a:lnSpc>
              <a:spcBef>
                <a:spcPct val="35000"/>
              </a:spcBef>
              <a:buFont typeface="Wingdings" pitchFamily="2" charset="2"/>
              <a:buChar char="ь"/>
            </a:pPr>
            <a:r>
              <a:rPr lang="ru-RU" dirty="0" smtClean="0"/>
              <a:t>Систематизировать теоретические и практические знания в соответствии с алгоритмом ТРКМ.</a:t>
            </a:r>
          </a:p>
          <a:p>
            <a:pPr marL="1168400" lvl="1" indent="-711200">
              <a:lnSpc>
                <a:spcPct val="90000"/>
              </a:lnSpc>
              <a:spcBef>
                <a:spcPct val="35000"/>
              </a:spcBef>
              <a:buFontTx/>
              <a:buNone/>
            </a:pPr>
            <a:r>
              <a:rPr lang="en-US" sz="2800" b="1" dirty="0" smtClean="0">
                <a:solidFill>
                  <a:schemeClr val="tx1"/>
                </a:solidFill>
              </a:rPr>
              <a:t>II. </a:t>
            </a:r>
            <a:r>
              <a:rPr lang="ru-RU" sz="2800" b="1" dirty="0" smtClean="0">
                <a:solidFill>
                  <a:schemeClr val="tx1"/>
                </a:solidFill>
              </a:rPr>
              <a:t>Развивающая</a:t>
            </a:r>
          </a:p>
          <a:p>
            <a:pPr marL="1168400" lvl="1" indent="-711200">
              <a:lnSpc>
                <a:spcPct val="90000"/>
              </a:lnSpc>
              <a:spcBef>
                <a:spcPct val="35000"/>
              </a:spcBef>
              <a:buFont typeface="Wingdings" pitchFamily="2" charset="2"/>
              <a:buChar char="ь"/>
            </a:pPr>
            <a:r>
              <a:rPr lang="ru-RU" dirty="0" smtClean="0"/>
              <a:t>Актуализировать знания в рамках внутридисциплинарных связей.</a:t>
            </a:r>
          </a:p>
          <a:p>
            <a:pPr marL="1168400" lvl="1" indent="-711200">
              <a:lnSpc>
                <a:spcPct val="90000"/>
              </a:lnSpc>
              <a:spcBef>
                <a:spcPct val="35000"/>
              </a:spcBef>
              <a:buFontTx/>
              <a:buNone/>
            </a:pPr>
            <a:r>
              <a:rPr lang="en-US" sz="2800" b="1" dirty="0" smtClean="0">
                <a:solidFill>
                  <a:schemeClr val="tx1"/>
                </a:solidFill>
              </a:rPr>
              <a:t>III</a:t>
            </a:r>
            <a:r>
              <a:rPr lang="ru-RU" sz="2800" b="1" dirty="0" smtClean="0">
                <a:solidFill>
                  <a:schemeClr val="tx1"/>
                </a:solidFill>
              </a:rPr>
              <a:t>. Воспитывающая</a:t>
            </a:r>
          </a:p>
          <a:p>
            <a:pPr marL="1168400" lvl="1" indent="-711200">
              <a:lnSpc>
                <a:spcPct val="90000"/>
              </a:lnSpc>
              <a:spcBef>
                <a:spcPct val="35000"/>
              </a:spcBef>
              <a:buFont typeface="Wingdings" pitchFamily="2" charset="2"/>
              <a:buChar char="ь"/>
            </a:pPr>
            <a:r>
              <a:rPr lang="ru-RU" dirty="0" smtClean="0"/>
              <a:t>Повысить профессиональный уровень и стимулировать стремление к самообразованию.</a:t>
            </a:r>
          </a:p>
          <a:p>
            <a:pPr marL="1168400" lvl="1" indent="-711200">
              <a:lnSpc>
                <a:spcPct val="90000"/>
              </a:lnSpc>
              <a:buFontTx/>
              <a:buAutoNum type="arabicPeriod"/>
            </a:pPr>
            <a:endParaRPr lang="ru-RU" dirty="0" smtClean="0"/>
          </a:p>
          <a:p>
            <a:endParaRPr lang="ru-RU" dirty="0"/>
          </a:p>
        </p:txBody>
      </p:sp>
      <p:sp>
        <p:nvSpPr>
          <p:cNvPr id="4" name="4-конечная звезда 3">
            <a:hlinkClick r:id="rId2"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AutoShape 2"/>
          <p:cNvSpPr>
            <a:spLocks noChangeArrowheads="1"/>
          </p:cNvSpPr>
          <p:nvPr/>
        </p:nvSpPr>
        <p:spPr bwMode="auto">
          <a:xfrm>
            <a:off x="152400" y="2133600"/>
            <a:ext cx="1600200" cy="2590800"/>
          </a:xfrm>
          <a:prstGeom prst="moon">
            <a:avLst>
              <a:gd name="adj" fmla="val 87500"/>
            </a:avLst>
          </a:prstGeom>
          <a:solidFill>
            <a:srgbClr val="00B050"/>
          </a:solidFill>
          <a:ln w="9525">
            <a:solidFill>
              <a:schemeClr val="tx1"/>
            </a:solidFill>
            <a:miter lim="800000"/>
            <a:headEnd/>
            <a:tailEnd/>
          </a:ln>
        </p:spPr>
        <p:txBody>
          <a:bodyPr wrap="none" anchor="ctr"/>
          <a:lstStyle/>
          <a:p>
            <a:pPr algn="ctr"/>
            <a:endParaRPr lang="ru-RU" sz="2400" b="1"/>
          </a:p>
        </p:txBody>
      </p:sp>
      <p:sp>
        <p:nvSpPr>
          <p:cNvPr id="43011" name="AutoShape 3"/>
          <p:cNvSpPr>
            <a:spLocks noChangeArrowheads="1"/>
          </p:cNvSpPr>
          <p:nvPr/>
        </p:nvSpPr>
        <p:spPr bwMode="auto">
          <a:xfrm>
            <a:off x="1752600" y="762000"/>
            <a:ext cx="1600200" cy="5334000"/>
          </a:xfrm>
          <a:prstGeom prst="moon">
            <a:avLst>
              <a:gd name="adj" fmla="val 38194"/>
            </a:avLst>
          </a:prstGeom>
          <a:solidFill>
            <a:srgbClr val="00B050"/>
          </a:solidFill>
          <a:ln w="9525">
            <a:solidFill>
              <a:schemeClr val="tx1"/>
            </a:solidFill>
            <a:miter lim="800000"/>
            <a:headEnd/>
            <a:tailEnd/>
          </a:ln>
        </p:spPr>
        <p:txBody>
          <a:bodyPr rot="10800000" vert="eaVert" wrap="none" anchor="ctr"/>
          <a:lstStyle/>
          <a:p>
            <a:pPr algn="ctr"/>
            <a:r>
              <a:rPr lang="ru-RU" b="1" dirty="0"/>
              <a:t>ФАКТ                   ПРОБЛЕМА</a:t>
            </a:r>
          </a:p>
        </p:txBody>
      </p:sp>
      <p:sp>
        <p:nvSpPr>
          <p:cNvPr id="43012" name="AutoShape 4"/>
          <p:cNvSpPr>
            <a:spLocks noChangeArrowheads="1"/>
          </p:cNvSpPr>
          <p:nvPr/>
        </p:nvSpPr>
        <p:spPr bwMode="auto">
          <a:xfrm>
            <a:off x="7162800" y="2209800"/>
            <a:ext cx="1676400" cy="2438400"/>
          </a:xfrm>
          <a:prstGeom prst="moon">
            <a:avLst>
              <a:gd name="adj" fmla="val 58681"/>
            </a:avLst>
          </a:prstGeom>
          <a:solidFill>
            <a:srgbClr val="00B050"/>
          </a:solidFill>
          <a:ln w="9525">
            <a:solidFill>
              <a:schemeClr val="tx1"/>
            </a:solidFill>
            <a:miter lim="800000"/>
            <a:headEnd/>
            <a:tailEnd/>
          </a:ln>
        </p:spPr>
        <p:txBody>
          <a:bodyPr wrap="none" anchor="ctr"/>
          <a:lstStyle/>
          <a:p>
            <a:pPr algn="ctr"/>
            <a:endParaRPr lang="ru-RU" sz="2400" b="1"/>
          </a:p>
        </p:txBody>
      </p:sp>
      <p:sp>
        <p:nvSpPr>
          <p:cNvPr id="43013" name="AutoShape 15"/>
          <p:cNvSpPr>
            <a:spLocks noChangeArrowheads="1"/>
          </p:cNvSpPr>
          <p:nvPr/>
        </p:nvSpPr>
        <p:spPr bwMode="auto">
          <a:xfrm>
            <a:off x="2667000" y="762000"/>
            <a:ext cx="1600200" cy="5334000"/>
          </a:xfrm>
          <a:prstGeom prst="moon">
            <a:avLst>
              <a:gd name="adj" fmla="val 38194"/>
            </a:avLst>
          </a:prstGeom>
          <a:solidFill>
            <a:srgbClr val="00B050"/>
          </a:solidFill>
          <a:ln w="9525">
            <a:solidFill>
              <a:schemeClr val="tx1"/>
            </a:solidFill>
            <a:miter lim="800000"/>
            <a:headEnd/>
            <a:tailEnd/>
          </a:ln>
        </p:spPr>
        <p:txBody>
          <a:bodyPr rot="10800000" vert="eaVert" wrap="none" anchor="ctr"/>
          <a:lstStyle/>
          <a:p>
            <a:pPr algn="ctr"/>
            <a:r>
              <a:rPr lang="ru-RU" b="1"/>
              <a:t>ФАКТ                   ПРОБЛЕМА</a:t>
            </a:r>
          </a:p>
        </p:txBody>
      </p:sp>
      <p:sp>
        <p:nvSpPr>
          <p:cNvPr id="43014" name="AutoShape 16"/>
          <p:cNvSpPr>
            <a:spLocks noChangeArrowheads="1"/>
          </p:cNvSpPr>
          <p:nvPr/>
        </p:nvSpPr>
        <p:spPr bwMode="auto">
          <a:xfrm>
            <a:off x="3581400" y="762000"/>
            <a:ext cx="1600200" cy="5334000"/>
          </a:xfrm>
          <a:prstGeom prst="moon">
            <a:avLst>
              <a:gd name="adj" fmla="val 38194"/>
            </a:avLst>
          </a:prstGeom>
          <a:solidFill>
            <a:srgbClr val="00B050"/>
          </a:solidFill>
          <a:ln w="9525">
            <a:solidFill>
              <a:schemeClr val="tx1"/>
            </a:solidFill>
            <a:miter lim="800000"/>
            <a:headEnd/>
            <a:tailEnd/>
          </a:ln>
        </p:spPr>
        <p:txBody>
          <a:bodyPr rot="10800000" vert="eaVert" wrap="none" anchor="ctr"/>
          <a:lstStyle/>
          <a:p>
            <a:pPr algn="ctr"/>
            <a:r>
              <a:rPr lang="ru-RU" b="1"/>
              <a:t>ФАКТ                   ПРОБЛЕМА</a:t>
            </a:r>
          </a:p>
        </p:txBody>
      </p:sp>
      <p:sp>
        <p:nvSpPr>
          <p:cNvPr id="43015" name="AutoShape 17"/>
          <p:cNvSpPr>
            <a:spLocks noChangeArrowheads="1"/>
          </p:cNvSpPr>
          <p:nvPr/>
        </p:nvSpPr>
        <p:spPr bwMode="auto">
          <a:xfrm>
            <a:off x="4495800" y="762000"/>
            <a:ext cx="1600200" cy="5334000"/>
          </a:xfrm>
          <a:prstGeom prst="moon">
            <a:avLst>
              <a:gd name="adj" fmla="val 38194"/>
            </a:avLst>
          </a:prstGeom>
          <a:solidFill>
            <a:srgbClr val="00B050"/>
          </a:solidFill>
          <a:ln w="9525">
            <a:solidFill>
              <a:schemeClr val="tx1"/>
            </a:solidFill>
            <a:miter lim="800000"/>
            <a:headEnd/>
            <a:tailEnd/>
          </a:ln>
        </p:spPr>
        <p:txBody>
          <a:bodyPr rot="10800000" vert="eaVert" wrap="none" anchor="ctr"/>
          <a:lstStyle/>
          <a:p>
            <a:pPr algn="ctr"/>
            <a:r>
              <a:rPr lang="ru-RU" b="1"/>
              <a:t>ФАКТ                   ПРОБЛЕМА</a:t>
            </a:r>
          </a:p>
        </p:txBody>
      </p:sp>
      <p:sp>
        <p:nvSpPr>
          <p:cNvPr id="43016" name="AutoShape 18"/>
          <p:cNvSpPr>
            <a:spLocks noChangeArrowheads="1"/>
          </p:cNvSpPr>
          <p:nvPr/>
        </p:nvSpPr>
        <p:spPr bwMode="auto">
          <a:xfrm>
            <a:off x="5410200" y="762000"/>
            <a:ext cx="1600200" cy="5334000"/>
          </a:xfrm>
          <a:prstGeom prst="moon">
            <a:avLst>
              <a:gd name="adj" fmla="val 38194"/>
            </a:avLst>
          </a:prstGeom>
          <a:solidFill>
            <a:srgbClr val="00B050"/>
          </a:solidFill>
          <a:ln w="9525">
            <a:solidFill>
              <a:schemeClr val="tx1"/>
            </a:solidFill>
            <a:miter lim="800000"/>
            <a:headEnd/>
            <a:tailEnd/>
          </a:ln>
        </p:spPr>
        <p:txBody>
          <a:bodyPr rot="10800000" vert="eaVert" wrap="none" anchor="ctr"/>
          <a:lstStyle/>
          <a:p>
            <a:pPr algn="ctr"/>
            <a:r>
              <a:rPr lang="ru-RU" b="1"/>
              <a:t>ФАКТ                   ПРОБЛЕМА</a:t>
            </a:r>
          </a:p>
        </p:txBody>
      </p:sp>
      <p:sp>
        <p:nvSpPr>
          <p:cNvPr id="43017" name="AutoShape 19"/>
          <p:cNvSpPr>
            <a:spLocks noChangeArrowheads="1"/>
          </p:cNvSpPr>
          <p:nvPr/>
        </p:nvSpPr>
        <p:spPr bwMode="auto">
          <a:xfrm>
            <a:off x="6324600" y="762000"/>
            <a:ext cx="1600200" cy="5334000"/>
          </a:xfrm>
          <a:prstGeom prst="moon">
            <a:avLst>
              <a:gd name="adj" fmla="val 38194"/>
            </a:avLst>
          </a:prstGeom>
          <a:solidFill>
            <a:srgbClr val="00B050"/>
          </a:solidFill>
          <a:ln w="9525">
            <a:solidFill>
              <a:schemeClr val="tx1"/>
            </a:solidFill>
            <a:miter lim="800000"/>
            <a:headEnd/>
            <a:tailEnd/>
          </a:ln>
        </p:spPr>
        <p:txBody>
          <a:bodyPr rot="10800000" vert="eaVert" wrap="none" anchor="ctr"/>
          <a:lstStyle/>
          <a:p>
            <a:pPr algn="ctr"/>
            <a:r>
              <a:rPr lang="ru-RU" b="1"/>
              <a:t>ФАКТ                   ПРОБЛЕМА</a:t>
            </a:r>
          </a:p>
        </p:txBody>
      </p:sp>
      <p:sp>
        <p:nvSpPr>
          <p:cNvPr id="43018" name="Line 22"/>
          <p:cNvSpPr>
            <a:spLocks noChangeShapeType="1"/>
          </p:cNvSpPr>
          <p:nvPr/>
        </p:nvSpPr>
        <p:spPr bwMode="auto">
          <a:xfrm>
            <a:off x="1524000" y="3429000"/>
            <a:ext cx="228600" cy="0"/>
          </a:xfrm>
          <a:prstGeom prst="line">
            <a:avLst/>
          </a:prstGeom>
          <a:noFill/>
          <a:ln w="38100">
            <a:solidFill>
              <a:schemeClr val="tx1"/>
            </a:solidFill>
            <a:round/>
            <a:headEnd/>
            <a:tailEnd/>
          </a:ln>
        </p:spPr>
        <p:txBody>
          <a:bodyPr/>
          <a:lstStyle/>
          <a:p>
            <a:endParaRPr lang="ru-RU"/>
          </a:p>
        </p:txBody>
      </p:sp>
      <p:sp>
        <p:nvSpPr>
          <p:cNvPr id="43019" name="Line 24"/>
          <p:cNvSpPr>
            <a:spLocks noChangeShapeType="1"/>
          </p:cNvSpPr>
          <p:nvPr/>
        </p:nvSpPr>
        <p:spPr bwMode="auto">
          <a:xfrm>
            <a:off x="2362200" y="3429000"/>
            <a:ext cx="304800" cy="0"/>
          </a:xfrm>
          <a:prstGeom prst="line">
            <a:avLst/>
          </a:prstGeom>
          <a:noFill/>
          <a:ln w="38100">
            <a:solidFill>
              <a:schemeClr val="tx1"/>
            </a:solidFill>
            <a:round/>
            <a:headEnd/>
            <a:tailEnd/>
          </a:ln>
        </p:spPr>
        <p:txBody>
          <a:bodyPr/>
          <a:lstStyle/>
          <a:p>
            <a:endParaRPr lang="ru-RU"/>
          </a:p>
        </p:txBody>
      </p:sp>
      <p:sp>
        <p:nvSpPr>
          <p:cNvPr id="43020" name="Line 25"/>
          <p:cNvSpPr>
            <a:spLocks noChangeShapeType="1"/>
          </p:cNvSpPr>
          <p:nvPr/>
        </p:nvSpPr>
        <p:spPr bwMode="auto">
          <a:xfrm>
            <a:off x="3276600" y="3429000"/>
            <a:ext cx="304800" cy="0"/>
          </a:xfrm>
          <a:prstGeom prst="line">
            <a:avLst/>
          </a:prstGeom>
          <a:noFill/>
          <a:ln w="38100">
            <a:solidFill>
              <a:schemeClr val="tx1"/>
            </a:solidFill>
            <a:round/>
            <a:headEnd/>
            <a:tailEnd/>
          </a:ln>
        </p:spPr>
        <p:txBody>
          <a:bodyPr/>
          <a:lstStyle/>
          <a:p>
            <a:endParaRPr lang="ru-RU"/>
          </a:p>
        </p:txBody>
      </p:sp>
      <p:sp>
        <p:nvSpPr>
          <p:cNvPr id="43021" name="Line 26"/>
          <p:cNvSpPr>
            <a:spLocks noChangeShapeType="1"/>
          </p:cNvSpPr>
          <p:nvPr/>
        </p:nvSpPr>
        <p:spPr bwMode="auto">
          <a:xfrm>
            <a:off x="4191000" y="3429000"/>
            <a:ext cx="304800" cy="0"/>
          </a:xfrm>
          <a:prstGeom prst="line">
            <a:avLst/>
          </a:prstGeom>
          <a:noFill/>
          <a:ln w="38100">
            <a:solidFill>
              <a:schemeClr val="tx1"/>
            </a:solidFill>
            <a:round/>
            <a:headEnd/>
            <a:tailEnd/>
          </a:ln>
        </p:spPr>
        <p:txBody>
          <a:bodyPr/>
          <a:lstStyle/>
          <a:p>
            <a:endParaRPr lang="ru-RU"/>
          </a:p>
        </p:txBody>
      </p:sp>
      <p:sp>
        <p:nvSpPr>
          <p:cNvPr id="43022" name="Line 27"/>
          <p:cNvSpPr>
            <a:spLocks noChangeShapeType="1"/>
          </p:cNvSpPr>
          <p:nvPr/>
        </p:nvSpPr>
        <p:spPr bwMode="auto">
          <a:xfrm>
            <a:off x="5105400" y="3429000"/>
            <a:ext cx="304800" cy="0"/>
          </a:xfrm>
          <a:prstGeom prst="line">
            <a:avLst/>
          </a:prstGeom>
          <a:noFill/>
          <a:ln w="38100">
            <a:solidFill>
              <a:schemeClr val="tx1"/>
            </a:solidFill>
            <a:round/>
            <a:headEnd/>
            <a:tailEnd/>
          </a:ln>
        </p:spPr>
        <p:txBody>
          <a:bodyPr/>
          <a:lstStyle/>
          <a:p>
            <a:endParaRPr lang="ru-RU"/>
          </a:p>
        </p:txBody>
      </p:sp>
      <p:sp>
        <p:nvSpPr>
          <p:cNvPr id="43023" name="Line 28"/>
          <p:cNvSpPr>
            <a:spLocks noChangeShapeType="1"/>
          </p:cNvSpPr>
          <p:nvPr/>
        </p:nvSpPr>
        <p:spPr bwMode="auto">
          <a:xfrm>
            <a:off x="6019800" y="3429000"/>
            <a:ext cx="304800" cy="0"/>
          </a:xfrm>
          <a:prstGeom prst="line">
            <a:avLst/>
          </a:prstGeom>
          <a:noFill/>
          <a:ln w="38100">
            <a:solidFill>
              <a:schemeClr val="tx1"/>
            </a:solidFill>
            <a:round/>
            <a:headEnd/>
            <a:tailEnd/>
          </a:ln>
        </p:spPr>
        <p:txBody>
          <a:bodyPr/>
          <a:lstStyle/>
          <a:p>
            <a:endParaRPr lang="ru-RU"/>
          </a:p>
        </p:txBody>
      </p:sp>
      <p:sp>
        <p:nvSpPr>
          <p:cNvPr id="43024" name="Line 29"/>
          <p:cNvSpPr>
            <a:spLocks noChangeShapeType="1"/>
          </p:cNvSpPr>
          <p:nvPr/>
        </p:nvSpPr>
        <p:spPr bwMode="auto">
          <a:xfrm>
            <a:off x="6934200" y="3429000"/>
            <a:ext cx="228600" cy="0"/>
          </a:xfrm>
          <a:prstGeom prst="line">
            <a:avLst/>
          </a:prstGeom>
          <a:noFill/>
          <a:ln w="38100">
            <a:solidFill>
              <a:schemeClr val="tx1"/>
            </a:solidFill>
            <a:round/>
            <a:headEnd/>
            <a:tailEnd/>
          </a:ln>
        </p:spPr>
        <p:txBody>
          <a:bodyPr/>
          <a:lstStyle/>
          <a:p>
            <a:endParaRPr lang="ru-RU"/>
          </a:p>
        </p:txBody>
      </p:sp>
      <p:sp>
        <p:nvSpPr>
          <p:cNvPr id="43025" name="Oval 31"/>
          <p:cNvSpPr>
            <a:spLocks noChangeArrowheads="1"/>
          </p:cNvSpPr>
          <p:nvPr/>
        </p:nvSpPr>
        <p:spPr bwMode="auto">
          <a:xfrm rot="2384257">
            <a:off x="885825" y="2476500"/>
            <a:ext cx="228600" cy="381000"/>
          </a:xfrm>
          <a:prstGeom prst="ellipse">
            <a:avLst/>
          </a:prstGeom>
          <a:solidFill>
            <a:schemeClr val="bg1"/>
          </a:solidFill>
          <a:ln w="9525">
            <a:solidFill>
              <a:schemeClr val="tx1"/>
            </a:solidFill>
            <a:round/>
            <a:headEnd/>
            <a:tailEnd/>
          </a:ln>
        </p:spPr>
        <p:txBody>
          <a:bodyPr wrap="none" anchor="ctr"/>
          <a:lstStyle/>
          <a:p>
            <a:endParaRPr lang="ru-RU"/>
          </a:p>
        </p:txBody>
      </p:sp>
      <p:sp>
        <p:nvSpPr>
          <p:cNvPr id="43026" name="Oval 32"/>
          <p:cNvSpPr>
            <a:spLocks noChangeArrowheads="1"/>
          </p:cNvSpPr>
          <p:nvPr/>
        </p:nvSpPr>
        <p:spPr bwMode="auto">
          <a:xfrm>
            <a:off x="914400" y="2667000"/>
            <a:ext cx="76200" cy="76200"/>
          </a:xfrm>
          <a:prstGeom prst="ellipse">
            <a:avLst/>
          </a:prstGeom>
          <a:solidFill>
            <a:schemeClr val="tx1"/>
          </a:solidFill>
          <a:ln w="9525">
            <a:solidFill>
              <a:schemeClr val="tx1"/>
            </a:solidFill>
            <a:round/>
            <a:headEnd/>
            <a:tailEnd/>
          </a:ln>
        </p:spPr>
        <p:txBody>
          <a:bodyPr wrap="none" anchor="ctr"/>
          <a:lstStyle/>
          <a:p>
            <a:endParaRPr lang="ru-RU"/>
          </a:p>
        </p:txBody>
      </p:sp>
      <p:sp>
        <p:nvSpPr>
          <p:cNvPr id="43027" name="AutoShape 33"/>
          <p:cNvSpPr>
            <a:spLocks noChangeArrowheads="1"/>
          </p:cNvSpPr>
          <p:nvPr/>
        </p:nvSpPr>
        <p:spPr bwMode="auto">
          <a:xfrm rot="-4346671">
            <a:off x="363538" y="3530600"/>
            <a:ext cx="685800" cy="533400"/>
          </a:xfrm>
          <a:prstGeom prst="lightningBolt">
            <a:avLst/>
          </a:prstGeom>
          <a:solidFill>
            <a:schemeClr val="bg1"/>
          </a:solidFill>
          <a:ln w="9525">
            <a:solidFill>
              <a:schemeClr val="tx1"/>
            </a:solidFill>
            <a:miter lim="800000"/>
            <a:headEnd/>
            <a:tailEnd/>
          </a:ln>
        </p:spPr>
        <p:txBody>
          <a:bodyPr wrap="none" anchor="ctr"/>
          <a:lstStyle/>
          <a:p>
            <a:endParaRPr lang="ru-RU"/>
          </a:p>
        </p:txBody>
      </p:sp>
      <p:sp>
        <p:nvSpPr>
          <p:cNvPr id="20" name="4-конечная звезда 19">
            <a:hlinkClick r:id="rId2"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Трапеция 33"/>
          <p:cNvSpPr/>
          <p:nvPr/>
        </p:nvSpPr>
        <p:spPr>
          <a:xfrm rot="7007726">
            <a:off x="2904465" y="1652895"/>
            <a:ext cx="2837204" cy="1244845"/>
          </a:xfrm>
          <a:prstGeom prst="trapezoid">
            <a:avLst>
              <a:gd name="adj" fmla="val 51061"/>
            </a:avLst>
          </a:prstGeom>
          <a:ln w="19050">
            <a:solidFill>
              <a:schemeClr val="tx1"/>
            </a:solidFill>
          </a:ln>
        </p:spPr>
        <p:style>
          <a:lnRef idx="1">
            <a:schemeClr val="accent6"/>
          </a:lnRef>
          <a:fillRef idx="2">
            <a:schemeClr val="accent6"/>
          </a:fillRef>
          <a:effectRef idx="1">
            <a:schemeClr val="accent6"/>
          </a:effectRef>
          <a:fontRef idx="minor">
            <a:schemeClr val="dk1"/>
          </a:fontRef>
        </p:style>
        <p:txBody>
          <a:bodyPr vert="vert270" rtlCol="0" anchor="ctr"/>
          <a:lstStyle/>
          <a:p>
            <a:pPr algn="ctr"/>
            <a:endParaRPr lang="ru-RU" dirty="0"/>
          </a:p>
        </p:txBody>
      </p:sp>
      <p:sp>
        <p:nvSpPr>
          <p:cNvPr id="35" name="TextBox 34"/>
          <p:cNvSpPr txBox="1"/>
          <p:nvPr/>
        </p:nvSpPr>
        <p:spPr>
          <a:xfrm rot="17861395">
            <a:off x="2838426" y="1598946"/>
            <a:ext cx="2749479" cy="1162113"/>
          </a:xfrm>
          <a:prstGeom prst="rect">
            <a:avLst/>
          </a:prstGeom>
          <a:noFill/>
        </p:spPr>
        <p:txBody>
          <a:bodyPr wrap="square" rtlCol="0">
            <a:spAutoFit/>
          </a:bodyPr>
          <a:lstStyle/>
          <a:p>
            <a:pPr algn="ctr">
              <a:lnSpc>
                <a:spcPct val="150000"/>
              </a:lnSpc>
            </a:pPr>
            <a:r>
              <a:rPr lang="ru-RU" sz="1600" b="1" spc="300" dirty="0" smtClean="0"/>
              <a:t>ЗАДЕРЖКА РАЗВИТИЯ</a:t>
            </a:r>
          </a:p>
          <a:p>
            <a:pPr algn="ctr">
              <a:lnSpc>
                <a:spcPct val="150000"/>
              </a:lnSpc>
            </a:pPr>
            <a:r>
              <a:rPr lang="ru-RU" sz="1600" b="1" spc="300" dirty="0" smtClean="0"/>
              <a:t>ДРОЖЖЕЙ</a:t>
            </a:r>
            <a:endParaRPr lang="ru-RU" sz="1600" b="1" spc="300" dirty="0"/>
          </a:p>
        </p:txBody>
      </p:sp>
      <p:sp>
        <p:nvSpPr>
          <p:cNvPr id="32" name="Трапеция 31"/>
          <p:cNvSpPr/>
          <p:nvPr/>
        </p:nvSpPr>
        <p:spPr>
          <a:xfrm rot="7007726">
            <a:off x="1396173" y="1689148"/>
            <a:ext cx="2837204" cy="1244845"/>
          </a:xfrm>
          <a:prstGeom prst="trapezoid">
            <a:avLst>
              <a:gd name="adj" fmla="val 51061"/>
            </a:avLst>
          </a:prstGeom>
          <a:ln w="19050">
            <a:solidFill>
              <a:schemeClr val="tx1"/>
            </a:solidFill>
          </a:ln>
        </p:spPr>
        <p:style>
          <a:lnRef idx="1">
            <a:schemeClr val="accent6"/>
          </a:lnRef>
          <a:fillRef idx="2">
            <a:schemeClr val="accent6"/>
          </a:fillRef>
          <a:effectRef idx="1">
            <a:schemeClr val="accent6"/>
          </a:effectRef>
          <a:fontRef idx="minor">
            <a:schemeClr val="dk1"/>
          </a:fontRef>
        </p:style>
        <p:txBody>
          <a:bodyPr vert="vert270" rtlCol="0" anchor="ctr"/>
          <a:lstStyle/>
          <a:p>
            <a:pPr algn="ctr"/>
            <a:endParaRPr lang="ru-RU" dirty="0"/>
          </a:p>
        </p:txBody>
      </p:sp>
      <p:sp>
        <p:nvSpPr>
          <p:cNvPr id="33" name="TextBox 32"/>
          <p:cNvSpPr txBox="1"/>
          <p:nvPr/>
        </p:nvSpPr>
        <p:spPr>
          <a:xfrm rot="17861395">
            <a:off x="1297381" y="1783567"/>
            <a:ext cx="2749479" cy="830997"/>
          </a:xfrm>
          <a:prstGeom prst="rect">
            <a:avLst/>
          </a:prstGeom>
          <a:noFill/>
        </p:spPr>
        <p:txBody>
          <a:bodyPr wrap="square" rtlCol="0">
            <a:spAutoFit/>
          </a:bodyPr>
          <a:lstStyle/>
          <a:p>
            <a:pPr algn="ctr"/>
            <a:r>
              <a:rPr lang="ru-RU" sz="1600" b="1" dirty="0" smtClean="0"/>
              <a:t>ПОНИЖЕННАЯ</a:t>
            </a:r>
            <a:r>
              <a:rPr lang="en-US" sz="1600" b="1" dirty="0" smtClean="0"/>
              <a:t> (10</a:t>
            </a:r>
            <a:r>
              <a:rPr lang="en-US" sz="1600" b="1" baseline="30000" dirty="0" smtClean="0"/>
              <a:t>o</a:t>
            </a:r>
            <a:r>
              <a:rPr lang="en-US" sz="1600" b="1" dirty="0" smtClean="0"/>
              <a:t>)</a:t>
            </a:r>
            <a:endParaRPr lang="ru-RU" sz="1600" b="1" dirty="0" smtClean="0"/>
          </a:p>
          <a:p>
            <a:pPr algn="ctr"/>
            <a:endParaRPr lang="ru-RU" sz="1600" b="1" dirty="0" smtClean="0"/>
          </a:p>
          <a:p>
            <a:pPr algn="ctr"/>
            <a:r>
              <a:rPr lang="ru-RU" sz="1600" b="1" dirty="0" smtClean="0"/>
              <a:t>ПОВЫШЕННАЯ (55</a:t>
            </a:r>
            <a:r>
              <a:rPr lang="ru-RU" sz="1600" b="1" baseline="30000" dirty="0" smtClean="0"/>
              <a:t>о</a:t>
            </a:r>
            <a:r>
              <a:rPr lang="ru-RU" sz="1600" b="1" dirty="0" smtClean="0"/>
              <a:t>) </a:t>
            </a:r>
            <a:r>
              <a:rPr lang="en-US" sz="1600" b="1" dirty="0" smtClean="0"/>
              <a:t>t</a:t>
            </a:r>
            <a:r>
              <a:rPr lang="en-US" sz="1600" b="1" baseline="30000" dirty="0" smtClean="0"/>
              <a:t>o</a:t>
            </a:r>
            <a:endParaRPr lang="ru-RU" sz="1600" b="1" baseline="30000" dirty="0"/>
          </a:p>
        </p:txBody>
      </p:sp>
      <p:sp>
        <p:nvSpPr>
          <p:cNvPr id="9" name="Прямоугольник 8"/>
          <p:cNvSpPr/>
          <p:nvPr/>
        </p:nvSpPr>
        <p:spPr>
          <a:xfrm>
            <a:off x="1403648" y="3356993"/>
            <a:ext cx="6408712" cy="144016"/>
          </a:xfrm>
          <a:prstGeom prst="rect">
            <a:avLst/>
          </a:prstGeom>
          <a:ln w="19050">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ru-RU"/>
          </a:p>
        </p:txBody>
      </p:sp>
      <p:sp>
        <p:nvSpPr>
          <p:cNvPr id="8" name="Нашивка 7"/>
          <p:cNvSpPr/>
          <p:nvPr/>
        </p:nvSpPr>
        <p:spPr>
          <a:xfrm rot="10800000">
            <a:off x="7308304" y="2780929"/>
            <a:ext cx="1512168" cy="1296144"/>
          </a:xfrm>
          <a:prstGeom prst="chevron">
            <a:avLst>
              <a:gd name="adj" fmla="val 49287"/>
            </a:avLst>
          </a:prstGeom>
          <a:ln w="19050">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ru-RU">
              <a:solidFill>
                <a:schemeClr val="tx1"/>
              </a:solidFill>
            </a:endParaRPr>
          </a:p>
        </p:txBody>
      </p:sp>
      <p:sp>
        <p:nvSpPr>
          <p:cNvPr id="12" name="Трапеция 11"/>
          <p:cNvSpPr/>
          <p:nvPr/>
        </p:nvSpPr>
        <p:spPr>
          <a:xfrm rot="7007726">
            <a:off x="5716653" y="1689150"/>
            <a:ext cx="2837204" cy="1244845"/>
          </a:xfrm>
          <a:prstGeom prst="trapezoid">
            <a:avLst>
              <a:gd name="adj" fmla="val 51061"/>
            </a:avLst>
          </a:prstGeom>
          <a:ln w="19050">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ru-RU"/>
          </a:p>
        </p:txBody>
      </p:sp>
      <p:sp>
        <p:nvSpPr>
          <p:cNvPr id="13" name="Трапеция 12"/>
          <p:cNvSpPr/>
          <p:nvPr/>
        </p:nvSpPr>
        <p:spPr>
          <a:xfrm rot="7007726">
            <a:off x="4276494" y="1689150"/>
            <a:ext cx="2837204" cy="1244845"/>
          </a:xfrm>
          <a:prstGeom prst="trapezoid">
            <a:avLst>
              <a:gd name="adj" fmla="val 51061"/>
            </a:avLst>
          </a:prstGeom>
          <a:ln w="19050">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ru-RU"/>
          </a:p>
        </p:txBody>
      </p:sp>
      <p:sp>
        <p:nvSpPr>
          <p:cNvPr id="14" name="Трапеция 13"/>
          <p:cNvSpPr/>
          <p:nvPr/>
        </p:nvSpPr>
        <p:spPr>
          <a:xfrm rot="7007726">
            <a:off x="2836333" y="1689149"/>
            <a:ext cx="2837204" cy="1244845"/>
          </a:xfrm>
          <a:prstGeom prst="trapezoid">
            <a:avLst>
              <a:gd name="adj" fmla="val 51061"/>
            </a:avLst>
          </a:prstGeom>
          <a:ln w="19050">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ru-RU"/>
          </a:p>
        </p:txBody>
      </p:sp>
      <p:sp>
        <p:nvSpPr>
          <p:cNvPr id="15" name="Трапеция 14"/>
          <p:cNvSpPr/>
          <p:nvPr/>
        </p:nvSpPr>
        <p:spPr>
          <a:xfrm rot="7007726">
            <a:off x="1396173" y="1689149"/>
            <a:ext cx="2837204" cy="1244845"/>
          </a:xfrm>
          <a:prstGeom prst="trapezoid">
            <a:avLst>
              <a:gd name="adj" fmla="val 51061"/>
            </a:avLst>
          </a:prstGeom>
          <a:ln w="19050">
            <a:solidFill>
              <a:schemeClr val="tx1"/>
            </a:solidFill>
          </a:ln>
        </p:spPr>
        <p:style>
          <a:lnRef idx="1">
            <a:schemeClr val="accent6"/>
          </a:lnRef>
          <a:fillRef idx="2">
            <a:schemeClr val="accent6"/>
          </a:fillRef>
          <a:effectRef idx="1">
            <a:schemeClr val="accent6"/>
          </a:effectRef>
          <a:fontRef idx="minor">
            <a:schemeClr val="dk1"/>
          </a:fontRef>
        </p:style>
        <p:txBody>
          <a:bodyPr vert="vert270" rtlCol="0" anchor="ctr"/>
          <a:lstStyle/>
          <a:p>
            <a:pPr algn="ctr"/>
            <a:endParaRPr lang="ru-RU" dirty="0"/>
          </a:p>
        </p:txBody>
      </p:sp>
      <p:sp>
        <p:nvSpPr>
          <p:cNvPr id="16" name="Трапеция 15"/>
          <p:cNvSpPr/>
          <p:nvPr/>
        </p:nvSpPr>
        <p:spPr>
          <a:xfrm rot="14592274" flipV="1">
            <a:off x="5716653" y="3921398"/>
            <a:ext cx="2837204" cy="1244845"/>
          </a:xfrm>
          <a:prstGeom prst="trapezoid">
            <a:avLst>
              <a:gd name="adj" fmla="val 51061"/>
            </a:avLst>
          </a:prstGeom>
          <a:ln w="19050">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lnSpc>
                <a:spcPct val="150000"/>
              </a:lnSpc>
            </a:pPr>
            <a:r>
              <a:rPr lang="ru-RU" sz="1600" b="1" spc="300" dirty="0" smtClean="0"/>
              <a:t>ПОНИЖЕННЫЙ ОБЪЁМ ТЕСТА</a:t>
            </a:r>
            <a:endParaRPr lang="ru-RU" sz="1600" b="1" spc="300" dirty="0"/>
          </a:p>
        </p:txBody>
      </p:sp>
      <p:sp>
        <p:nvSpPr>
          <p:cNvPr id="17" name="Трапеция 16"/>
          <p:cNvSpPr/>
          <p:nvPr/>
        </p:nvSpPr>
        <p:spPr>
          <a:xfrm rot="14592274" flipV="1">
            <a:off x="4276494" y="3921397"/>
            <a:ext cx="2837204" cy="1244845"/>
          </a:xfrm>
          <a:prstGeom prst="trapezoid">
            <a:avLst>
              <a:gd name="adj" fmla="val 51061"/>
            </a:avLst>
          </a:prstGeom>
          <a:ln w="19050">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ru-RU" sz="1600" b="1" spc="300" dirty="0" smtClean="0"/>
              <a:t>ТЕСТО</a:t>
            </a:r>
          </a:p>
          <a:p>
            <a:pPr algn="ctr">
              <a:lnSpc>
                <a:spcPct val="150000"/>
              </a:lnSpc>
            </a:pPr>
            <a:r>
              <a:rPr lang="ru-RU" sz="1600" b="1" spc="300" dirty="0" smtClean="0"/>
              <a:t>КИСЛОЕ</a:t>
            </a:r>
            <a:endParaRPr lang="ru-RU" sz="1600" b="1" spc="300" dirty="0"/>
          </a:p>
        </p:txBody>
      </p:sp>
      <p:sp>
        <p:nvSpPr>
          <p:cNvPr id="18" name="Трапеция 17"/>
          <p:cNvSpPr/>
          <p:nvPr/>
        </p:nvSpPr>
        <p:spPr>
          <a:xfrm rot="14592274" flipV="1">
            <a:off x="2836334" y="3921396"/>
            <a:ext cx="2837204" cy="1244845"/>
          </a:xfrm>
          <a:prstGeom prst="trapezoid">
            <a:avLst>
              <a:gd name="adj" fmla="val 51061"/>
            </a:avLst>
          </a:prstGeom>
          <a:ln w="19050">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ru-RU" sz="1600" b="1" spc="300" dirty="0" smtClean="0"/>
              <a:t>ТЕСТО СЛИШКОМ СЛАДКОЕ ИЛИ СОЛЁНОЕ</a:t>
            </a:r>
            <a:endParaRPr lang="ru-RU" sz="1600" b="1" spc="300" dirty="0"/>
          </a:p>
        </p:txBody>
      </p:sp>
      <p:sp>
        <p:nvSpPr>
          <p:cNvPr id="19" name="Трапеция 18"/>
          <p:cNvSpPr/>
          <p:nvPr/>
        </p:nvSpPr>
        <p:spPr>
          <a:xfrm rot="14592274" flipV="1">
            <a:off x="1396174" y="3921396"/>
            <a:ext cx="2837204" cy="1244845"/>
          </a:xfrm>
          <a:prstGeom prst="trapezoid">
            <a:avLst>
              <a:gd name="adj" fmla="val 51061"/>
            </a:avLst>
          </a:prstGeom>
          <a:ln w="19050">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ru-RU" sz="1600" b="1" spc="300" dirty="0" smtClean="0"/>
              <a:t>НЕ ИНТЕНСИВНОЕ БРОЖЕНИЕ</a:t>
            </a:r>
            <a:endParaRPr lang="ru-RU" sz="1600" b="1" spc="300" dirty="0"/>
          </a:p>
        </p:txBody>
      </p:sp>
      <p:sp>
        <p:nvSpPr>
          <p:cNvPr id="21" name="Хорда 20"/>
          <p:cNvSpPr/>
          <p:nvPr/>
        </p:nvSpPr>
        <p:spPr>
          <a:xfrm>
            <a:off x="179512" y="2348881"/>
            <a:ext cx="2808312" cy="2135607"/>
          </a:xfrm>
          <a:prstGeom prst="chord">
            <a:avLst>
              <a:gd name="adj1" fmla="val 5466837"/>
              <a:gd name="adj2" fmla="val 16200000"/>
            </a:avLst>
          </a:prstGeom>
          <a:ln w="19050">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ru-RU"/>
          </a:p>
        </p:txBody>
      </p:sp>
      <p:sp>
        <p:nvSpPr>
          <p:cNvPr id="22" name="Блок-схема: узел 21"/>
          <p:cNvSpPr/>
          <p:nvPr/>
        </p:nvSpPr>
        <p:spPr>
          <a:xfrm>
            <a:off x="755576" y="2708920"/>
            <a:ext cx="360040" cy="360040"/>
          </a:xfrm>
          <a:prstGeom prst="flowChartConnector">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Блок-схема: узел 23"/>
          <p:cNvSpPr/>
          <p:nvPr/>
        </p:nvSpPr>
        <p:spPr>
          <a:xfrm>
            <a:off x="827584" y="2852936"/>
            <a:ext cx="144016" cy="144016"/>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Сердце 26"/>
          <p:cNvSpPr/>
          <p:nvPr/>
        </p:nvSpPr>
        <p:spPr>
          <a:xfrm rot="14789781">
            <a:off x="194683" y="3534093"/>
            <a:ext cx="535534" cy="775679"/>
          </a:xfrm>
          <a:prstGeom prst="hear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TextBox 27"/>
          <p:cNvSpPr txBox="1"/>
          <p:nvPr/>
        </p:nvSpPr>
        <p:spPr>
          <a:xfrm rot="17861395">
            <a:off x="1330134" y="1712144"/>
            <a:ext cx="2749479" cy="1008225"/>
          </a:xfrm>
          <a:prstGeom prst="rect">
            <a:avLst/>
          </a:prstGeom>
          <a:noFill/>
        </p:spPr>
        <p:txBody>
          <a:bodyPr wrap="square" rtlCol="0">
            <a:spAutoFit/>
          </a:bodyPr>
          <a:lstStyle/>
          <a:p>
            <a:pPr algn="ctr">
              <a:lnSpc>
                <a:spcPct val="200000"/>
              </a:lnSpc>
            </a:pPr>
            <a:r>
              <a:rPr lang="ru-RU" sz="1600" b="1" dirty="0" smtClean="0"/>
              <a:t>НЕДОБРОКАЧЕСТВЕННЫЕ ДРОЖЖИ</a:t>
            </a:r>
            <a:endParaRPr lang="ru-RU" sz="1600" b="1" dirty="0"/>
          </a:p>
        </p:txBody>
      </p:sp>
      <p:sp>
        <p:nvSpPr>
          <p:cNvPr id="29" name="TextBox 28"/>
          <p:cNvSpPr txBox="1"/>
          <p:nvPr/>
        </p:nvSpPr>
        <p:spPr>
          <a:xfrm rot="17861395">
            <a:off x="2770294" y="1712144"/>
            <a:ext cx="2749479" cy="1008225"/>
          </a:xfrm>
          <a:prstGeom prst="rect">
            <a:avLst/>
          </a:prstGeom>
          <a:noFill/>
        </p:spPr>
        <p:txBody>
          <a:bodyPr wrap="square" rtlCol="0">
            <a:spAutoFit/>
          </a:bodyPr>
          <a:lstStyle/>
          <a:p>
            <a:pPr algn="ctr">
              <a:lnSpc>
                <a:spcPct val="200000"/>
              </a:lnSpc>
            </a:pPr>
            <a:r>
              <a:rPr lang="ru-RU" sz="1600" b="1" spc="300" dirty="0" smtClean="0"/>
              <a:t>ИЗБЫТОК СОЛИ </a:t>
            </a:r>
          </a:p>
          <a:p>
            <a:pPr algn="ctr">
              <a:lnSpc>
                <a:spcPct val="200000"/>
              </a:lnSpc>
            </a:pPr>
            <a:r>
              <a:rPr lang="ru-RU" sz="1600" b="1" spc="300" dirty="0" smtClean="0"/>
              <a:t>ИЛИ САХАРА</a:t>
            </a:r>
            <a:endParaRPr lang="ru-RU" sz="1600" b="1" spc="300" dirty="0"/>
          </a:p>
        </p:txBody>
      </p:sp>
      <p:sp>
        <p:nvSpPr>
          <p:cNvPr id="30" name="TextBox 29"/>
          <p:cNvSpPr txBox="1"/>
          <p:nvPr/>
        </p:nvSpPr>
        <p:spPr>
          <a:xfrm rot="17861395">
            <a:off x="4210455" y="1712143"/>
            <a:ext cx="2749479" cy="1008225"/>
          </a:xfrm>
          <a:prstGeom prst="rect">
            <a:avLst/>
          </a:prstGeom>
          <a:noFill/>
        </p:spPr>
        <p:txBody>
          <a:bodyPr wrap="square" rtlCol="0">
            <a:spAutoFit/>
          </a:bodyPr>
          <a:lstStyle/>
          <a:p>
            <a:pPr algn="ctr">
              <a:lnSpc>
                <a:spcPct val="200000"/>
              </a:lnSpc>
            </a:pPr>
            <a:r>
              <a:rPr lang="ru-RU" sz="1600" b="1" spc="300" dirty="0" smtClean="0"/>
              <a:t>ТЕСТО</a:t>
            </a:r>
          </a:p>
          <a:p>
            <a:pPr algn="ctr">
              <a:lnSpc>
                <a:spcPct val="200000"/>
              </a:lnSpc>
            </a:pPr>
            <a:r>
              <a:rPr lang="ru-RU" sz="1600" b="1" spc="300" dirty="0" smtClean="0"/>
              <a:t>ПЕРЕБРОДИЛО</a:t>
            </a:r>
            <a:endParaRPr lang="ru-RU" sz="1600" b="1" spc="300" dirty="0"/>
          </a:p>
        </p:txBody>
      </p:sp>
      <p:sp>
        <p:nvSpPr>
          <p:cNvPr id="31" name="TextBox 30"/>
          <p:cNvSpPr txBox="1"/>
          <p:nvPr/>
        </p:nvSpPr>
        <p:spPr>
          <a:xfrm rot="17861395">
            <a:off x="5681161" y="1693677"/>
            <a:ext cx="2749479" cy="1077218"/>
          </a:xfrm>
          <a:prstGeom prst="rect">
            <a:avLst/>
          </a:prstGeom>
          <a:noFill/>
        </p:spPr>
        <p:txBody>
          <a:bodyPr wrap="square" rtlCol="0">
            <a:spAutoFit/>
          </a:bodyPr>
          <a:lstStyle/>
          <a:p>
            <a:pPr algn="ctr">
              <a:lnSpc>
                <a:spcPct val="200000"/>
              </a:lnSpc>
            </a:pPr>
            <a:r>
              <a:rPr lang="ru-RU" sz="1600" b="1" spc="300" dirty="0" smtClean="0"/>
              <a:t>НЕДОСТАТОЧНАЯ</a:t>
            </a:r>
          </a:p>
          <a:p>
            <a:pPr algn="ctr">
              <a:lnSpc>
                <a:spcPct val="200000"/>
              </a:lnSpc>
            </a:pPr>
            <a:r>
              <a:rPr lang="ru-RU" sz="1600" b="1" spc="300" dirty="0" smtClean="0"/>
              <a:t>ОБМИНКА</a:t>
            </a:r>
            <a:endParaRPr lang="ru-RU" sz="1600" b="1" spc="300" dirty="0"/>
          </a:p>
        </p:txBody>
      </p:sp>
      <p:sp>
        <p:nvSpPr>
          <p:cNvPr id="36" name="4-конечная звезда 35">
            <a:hlinkClick r:id="rId2"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ppt_x"/>
                                          </p:val>
                                        </p:tav>
                                        <p:tav tm="100000">
                                          <p:val>
                                            <p:strVal val="#ppt_x"/>
                                          </p:val>
                                        </p:tav>
                                      </p:tavLst>
                                    </p:anim>
                                    <p:anim calcmode="lin" valueType="num">
                                      <p:cBhvr additive="base">
                                        <p:cTn id="8"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ppt_x"/>
                                          </p:val>
                                        </p:tav>
                                        <p:tav tm="100000">
                                          <p:val>
                                            <p:strVal val="#ppt_x"/>
                                          </p:val>
                                        </p:tav>
                                      </p:tavLst>
                                    </p:anim>
                                    <p:anim calcmode="lin" valueType="num">
                                      <p:cBhvr additive="base">
                                        <p:cTn id="14" dur="1000" fill="hold"/>
                                        <p:tgtEl>
                                          <p:spTgt spid="33"/>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1000" fill="hold"/>
                                        <p:tgtEl>
                                          <p:spTgt spid="32"/>
                                        </p:tgtEl>
                                        <p:attrNameLst>
                                          <p:attrName>ppt_x</p:attrName>
                                        </p:attrNameLst>
                                      </p:cBhvr>
                                      <p:tavLst>
                                        <p:tav tm="0">
                                          <p:val>
                                            <p:strVal val="#ppt_x"/>
                                          </p:val>
                                        </p:tav>
                                        <p:tav tm="100000">
                                          <p:val>
                                            <p:strVal val="#ppt_x"/>
                                          </p:val>
                                        </p:tav>
                                      </p:tavLst>
                                    </p:anim>
                                    <p:anim calcmode="lin" valueType="num">
                                      <p:cBhvr additive="base">
                                        <p:cTn id="18" dur="10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ppt_x"/>
                                          </p:val>
                                        </p:tav>
                                        <p:tav tm="100000">
                                          <p:val>
                                            <p:strVal val="#ppt_x"/>
                                          </p:val>
                                        </p:tav>
                                      </p:tavLst>
                                    </p:anim>
                                    <p:anim calcmode="lin" valueType="num">
                                      <p:cBhvr additive="base">
                                        <p:cTn id="24" dur="1000" fill="hold"/>
                                        <p:tgtEl>
                                          <p:spTgt spid="2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1000" fill="hold"/>
                                        <p:tgtEl>
                                          <p:spTgt spid="18"/>
                                        </p:tgtEl>
                                        <p:attrNameLst>
                                          <p:attrName>ppt_x</p:attrName>
                                        </p:attrNameLst>
                                      </p:cBhvr>
                                      <p:tavLst>
                                        <p:tav tm="0">
                                          <p:val>
                                            <p:strVal val="#ppt_x"/>
                                          </p:val>
                                        </p:tav>
                                        <p:tav tm="100000">
                                          <p:val>
                                            <p:strVal val="#ppt_x"/>
                                          </p:val>
                                        </p:tav>
                                      </p:tavLst>
                                    </p:anim>
                                    <p:anim calcmode="lin" valueType="num">
                                      <p:cBhvr additive="base">
                                        <p:cTn id="34"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1000" fill="hold"/>
                                        <p:tgtEl>
                                          <p:spTgt spid="35"/>
                                        </p:tgtEl>
                                        <p:attrNameLst>
                                          <p:attrName>ppt_x</p:attrName>
                                        </p:attrNameLst>
                                      </p:cBhvr>
                                      <p:tavLst>
                                        <p:tav tm="0">
                                          <p:val>
                                            <p:strVal val="#ppt_x"/>
                                          </p:val>
                                        </p:tav>
                                        <p:tav tm="100000">
                                          <p:val>
                                            <p:strVal val="#ppt_x"/>
                                          </p:val>
                                        </p:tav>
                                      </p:tavLst>
                                    </p:anim>
                                    <p:anim calcmode="lin" valueType="num">
                                      <p:cBhvr additive="base">
                                        <p:cTn id="40" dur="1000" fill="hold"/>
                                        <p:tgtEl>
                                          <p:spTgt spid="3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1000" fill="hold"/>
                                        <p:tgtEl>
                                          <p:spTgt spid="34"/>
                                        </p:tgtEl>
                                        <p:attrNameLst>
                                          <p:attrName>ppt_x</p:attrName>
                                        </p:attrNameLst>
                                      </p:cBhvr>
                                      <p:tavLst>
                                        <p:tav tm="0">
                                          <p:val>
                                            <p:strVal val="#ppt_x"/>
                                          </p:val>
                                        </p:tav>
                                        <p:tav tm="100000">
                                          <p:val>
                                            <p:strVal val="#ppt_x"/>
                                          </p:val>
                                        </p:tav>
                                      </p:tavLst>
                                    </p:anim>
                                    <p:anim calcmode="lin" valueType="num">
                                      <p:cBhvr additive="base">
                                        <p:cTn id="44" dur="10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1000" fill="hold"/>
                                        <p:tgtEl>
                                          <p:spTgt spid="29"/>
                                        </p:tgtEl>
                                        <p:attrNameLst>
                                          <p:attrName>ppt_x</p:attrName>
                                        </p:attrNameLst>
                                      </p:cBhvr>
                                      <p:tavLst>
                                        <p:tav tm="0">
                                          <p:val>
                                            <p:strVal val="#ppt_x"/>
                                          </p:val>
                                        </p:tav>
                                        <p:tav tm="100000">
                                          <p:val>
                                            <p:strVal val="#ppt_x"/>
                                          </p:val>
                                        </p:tav>
                                      </p:tavLst>
                                    </p:anim>
                                    <p:anim calcmode="lin" valueType="num">
                                      <p:cBhvr additive="base">
                                        <p:cTn id="50" dur="10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additive="base">
                                        <p:cTn id="53" dur="1000" fill="hold"/>
                                        <p:tgtEl>
                                          <p:spTgt spid="14"/>
                                        </p:tgtEl>
                                        <p:attrNameLst>
                                          <p:attrName>ppt_x</p:attrName>
                                        </p:attrNameLst>
                                      </p:cBhvr>
                                      <p:tavLst>
                                        <p:tav tm="0">
                                          <p:val>
                                            <p:strVal val="#ppt_x"/>
                                          </p:val>
                                        </p:tav>
                                        <p:tav tm="100000">
                                          <p:val>
                                            <p:strVal val="#ppt_x"/>
                                          </p:val>
                                        </p:tav>
                                      </p:tavLst>
                                    </p:anim>
                                    <p:anim calcmode="lin" valueType="num">
                                      <p:cBhvr additive="base">
                                        <p:cTn id="54"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additive="base">
                                        <p:cTn id="59" dur="1000" fill="hold"/>
                                        <p:tgtEl>
                                          <p:spTgt spid="17"/>
                                        </p:tgtEl>
                                        <p:attrNameLst>
                                          <p:attrName>ppt_x</p:attrName>
                                        </p:attrNameLst>
                                      </p:cBhvr>
                                      <p:tavLst>
                                        <p:tav tm="0">
                                          <p:val>
                                            <p:strVal val="#ppt_x"/>
                                          </p:val>
                                        </p:tav>
                                        <p:tav tm="100000">
                                          <p:val>
                                            <p:strVal val="#ppt_x"/>
                                          </p:val>
                                        </p:tav>
                                      </p:tavLst>
                                    </p:anim>
                                    <p:anim calcmode="lin" valueType="num">
                                      <p:cBhvr additive="base">
                                        <p:cTn id="60" dur="10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30"/>
                                        </p:tgtEl>
                                        <p:attrNameLst>
                                          <p:attrName>style.visibility</p:attrName>
                                        </p:attrNameLst>
                                      </p:cBhvr>
                                      <p:to>
                                        <p:strVal val="visible"/>
                                      </p:to>
                                    </p:set>
                                    <p:anim calcmode="lin" valueType="num">
                                      <p:cBhvr additive="base">
                                        <p:cTn id="65" dur="1000" fill="hold"/>
                                        <p:tgtEl>
                                          <p:spTgt spid="30"/>
                                        </p:tgtEl>
                                        <p:attrNameLst>
                                          <p:attrName>ppt_x</p:attrName>
                                        </p:attrNameLst>
                                      </p:cBhvr>
                                      <p:tavLst>
                                        <p:tav tm="0">
                                          <p:val>
                                            <p:strVal val="#ppt_x"/>
                                          </p:val>
                                        </p:tav>
                                        <p:tav tm="100000">
                                          <p:val>
                                            <p:strVal val="#ppt_x"/>
                                          </p:val>
                                        </p:tav>
                                      </p:tavLst>
                                    </p:anim>
                                    <p:anim calcmode="lin" valueType="num">
                                      <p:cBhvr additive="base">
                                        <p:cTn id="66" dur="1000" fill="hold"/>
                                        <p:tgtEl>
                                          <p:spTgt spid="30"/>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3"/>
                                        </p:tgtEl>
                                        <p:attrNameLst>
                                          <p:attrName>style.visibility</p:attrName>
                                        </p:attrNameLst>
                                      </p:cBhvr>
                                      <p:to>
                                        <p:strVal val="visible"/>
                                      </p:to>
                                    </p:set>
                                    <p:anim calcmode="lin" valueType="num">
                                      <p:cBhvr additive="base">
                                        <p:cTn id="69" dur="1000" fill="hold"/>
                                        <p:tgtEl>
                                          <p:spTgt spid="13"/>
                                        </p:tgtEl>
                                        <p:attrNameLst>
                                          <p:attrName>ppt_x</p:attrName>
                                        </p:attrNameLst>
                                      </p:cBhvr>
                                      <p:tavLst>
                                        <p:tav tm="0">
                                          <p:val>
                                            <p:strVal val="#ppt_x"/>
                                          </p:val>
                                        </p:tav>
                                        <p:tav tm="100000">
                                          <p:val>
                                            <p:strVal val="#ppt_x"/>
                                          </p:val>
                                        </p:tav>
                                      </p:tavLst>
                                    </p:anim>
                                    <p:anim calcmode="lin" valueType="num">
                                      <p:cBhvr additive="base">
                                        <p:cTn id="70"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additive="base">
                                        <p:cTn id="75" dur="1000" fill="hold"/>
                                        <p:tgtEl>
                                          <p:spTgt spid="16"/>
                                        </p:tgtEl>
                                        <p:attrNameLst>
                                          <p:attrName>ppt_x</p:attrName>
                                        </p:attrNameLst>
                                      </p:cBhvr>
                                      <p:tavLst>
                                        <p:tav tm="0">
                                          <p:val>
                                            <p:strVal val="#ppt_x"/>
                                          </p:val>
                                        </p:tav>
                                        <p:tav tm="100000">
                                          <p:val>
                                            <p:strVal val="#ppt_x"/>
                                          </p:val>
                                        </p:tav>
                                      </p:tavLst>
                                    </p:anim>
                                    <p:anim calcmode="lin" valueType="num">
                                      <p:cBhvr additive="base">
                                        <p:cTn id="76" dur="10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31"/>
                                        </p:tgtEl>
                                        <p:attrNameLst>
                                          <p:attrName>style.visibility</p:attrName>
                                        </p:attrNameLst>
                                      </p:cBhvr>
                                      <p:to>
                                        <p:strVal val="visible"/>
                                      </p:to>
                                    </p:set>
                                    <p:anim calcmode="lin" valueType="num">
                                      <p:cBhvr additive="base">
                                        <p:cTn id="81" dur="1000" fill="hold"/>
                                        <p:tgtEl>
                                          <p:spTgt spid="31"/>
                                        </p:tgtEl>
                                        <p:attrNameLst>
                                          <p:attrName>ppt_x</p:attrName>
                                        </p:attrNameLst>
                                      </p:cBhvr>
                                      <p:tavLst>
                                        <p:tav tm="0">
                                          <p:val>
                                            <p:strVal val="#ppt_x"/>
                                          </p:val>
                                        </p:tav>
                                        <p:tav tm="100000">
                                          <p:val>
                                            <p:strVal val="#ppt_x"/>
                                          </p:val>
                                        </p:tav>
                                      </p:tavLst>
                                    </p:anim>
                                    <p:anim calcmode="lin" valueType="num">
                                      <p:cBhvr additive="base">
                                        <p:cTn id="82" dur="1000" fill="hold"/>
                                        <p:tgtEl>
                                          <p:spTgt spid="31"/>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2"/>
                                        </p:tgtEl>
                                        <p:attrNameLst>
                                          <p:attrName>style.visibility</p:attrName>
                                        </p:attrNameLst>
                                      </p:cBhvr>
                                      <p:to>
                                        <p:strVal val="visible"/>
                                      </p:to>
                                    </p:set>
                                    <p:anim calcmode="lin" valueType="num">
                                      <p:cBhvr additive="base">
                                        <p:cTn id="85" dur="1000" fill="hold"/>
                                        <p:tgtEl>
                                          <p:spTgt spid="12"/>
                                        </p:tgtEl>
                                        <p:attrNameLst>
                                          <p:attrName>ppt_x</p:attrName>
                                        </p:attrNameLst>
                                      </p:cBhvr>
                                      <p:tavLst>
                                        <p:tav tm="0">
                                          <p:val>
                                            <p:strVal val="#ppt_x"/>
                                          </p:val>
                                        </p:tav>
                                        <p:tav tm="100000">
                                          <p:val>
                                            <p:strVal val="#ppt_x"/>
                                          </p:val>
                                        </p:tav>
                                      </p:tavLst>
                                    </p:anim>
                                    <p:anim calcmode="lin" valueType="num">
                                      <p:cBhvr additive="base">
                                        <p:cTn id="86"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2" grpId="0" animBg="1"/>
      <p:bldP spid="33" grpId="0"/>
      <p:bldP spid="12" grpId="0" animBg="1"/>
      <p:bldP spid="13" grpId="0" animBg="1"/>
      <p:bldP spid="14" grpId="0" animBg="1"/>
      <p:bldP spid="15" grpId="0" animBg="1"/>
      <p:bldP spid="16" grpId="0" animBg="1"/>
      <p:bldP spid="17" grpId="0" animBg="1"/>
      <p:bldP spid="18" grpId="0" animBg="1"/>
      <p:bldP spid="19" grpId="0" animBg="1"/>
      <p:bldP spid="28" grpId="0"/>
      <p:bldP spid="29" grpId="0"/>
      <p:bldP spid="30" grpId="0"/>
      <p:bldP spid="3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0" y="0"/>
            <a:ext cx="9144000" cy="533400"/>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ru-RU" sz="3600" b="1" spc="300" dirty="0" smtClean="0"/>
              <a:t>ДРОЖЖЕВЫЕ ГРИБКИ-САХАРОМИЦЕТЫ</a:t>
            </a:r>
            <a:endParaRPr lang="ru-RU" sz="3600" b="1" spc="300" dirty="0"/>
          </a:p>
        </p:txBody>
      </p:sp>
      <p:sp>
        <p:nvSpPr>
          <p:cNvPr id="51203" name="Rectangle 3"/>
          <p:cNvSpPr>
            <a:spLocks noGrp="1" noChangeArrowheads="1"/>
          </p:cNvSpPr>
          <p:nvPr>
            <p:ph type="body" idx="1"/>
          </p:nvPr>
        </p:nvSpPr>
        <p:spPr>
          <a:xfrm>
            <a:off x="0" y="609600"/>
            <a:ext cx="9144000" cy="6248400"/>
          </a:xfrm>
        </p:spPr>
        <p:txBody>
          <a:bodyPr anchor="ctr">
            <a:normAutofit fontScale="85000" lnSpcReduction="20000"/>
          </a:bodyPr>
          <a:lstStyle/>
          <a:p>
            <a:pPr algn="just">
              <a:lnSpc>
                <a:spcPct val="120000"/>
              </a:lnSpc>
              <a:buFont typeface="Wingdings" pitchFamily="2" charset="2"/>
              <a:buNone/>
            </a:pPr>
            <a:r>
              <a:rPr lang="ru-RU" sz="2000" b="1" spc="300" dirty="0">
                <a:effectLst>
                  <a:outerShdw blurRad="38100" dist="38100" dir="2700000" algn="tl">
                    <a:srgbClr val="FFFFFF"/>
                  </a:outerShdw>
                </a:effectLst>
              </a:rPr>
              <a:t> </a:t>
            </a:r>
            <a:r>
              <a:rPr lang="ru-RU" sz="2000" b="1" spc="300" dirty="0" smtClean="0">
                <a:effectLst>
                  <a:outerShdw blurRad="38100" dist="38100" dir="2700000" algn="tl">
                    <a:srgbClr val="FFFFFF"/>
                  </a:outerShdw>
                </a:effectLst>
              </a:rPr>
              <a:t>  </a:t>
            </a:r>
            <a:r>
              <a:rPr lang="ru-RU" sz="2800" b="1" spc="300" dirty="0" smtClean="0">
                <a:effectLst>
                  <a:outerShdw blurRad="38100" dist="38100" dir="2700000" algn="tl">
                    <a:srgbClr val="FFFFFF"/>
                  </a:outerShdw>
                </a:effectLst>
              </a:rPr>
              <a:t>ГРИБКОВЫЕ СТИМУЛЯТОРЫ ПИЩЕВОЙ АКТИВНОСТИ, УПОТРЕБЛЯЕМЫЕ В ПИЩЕВОЙ ПРОМЫШЛЕННОСТИ И В КУЛИНАРИИ ПРИ ПРИГОТОВЛЕНИИ НАПИТКОВ, ХЛЕБНЫХ, МУЧНЫХ И ОТЧАСТИ КОНДИТЕРСКИХ ИЗДЕЛИЙ ГЛАВНЫМ ОБРАЗОМ КАК РАЗРЫХЛИТЕЛЬ ТЕСТА С ЦЕЛЬЮ УВЕЛИЧЕНИЯ ЕГО ОБЪЕМА И УЛУЧШЕНИЯ КАЧЕСТВА (ПЫШНОСТИ, МЯГКОСТИ, УСВОЯЕМОСТИ). ДО КОНЦА XIX В., ПОКА НЕ БЫЛИ ИЗОБРЕТЕНЫ СОВРЕМЕННЫЕ СТАНДАРТНЫЕ ПРЕССОВАННЫЕ ДРОЖЖИ, ИЗГОТАВЛИВАЛИСЬ КАЖДЫЙ РАЗ ЗАНОВО ПЕРЕД КУЛИНАРНЫМ ДЕЙСТВИЕМ ПРИ ПОМОЩИ ЗАКВАСОК. САМО СЛОВО ДРОЖЖИ ИМЕЕТ ЧРЕЗВЫЧАЙНО ДРЕВНЕЕ ПРОИСХОЖДЕНИЕ В РУССКОМ ЯЗЫКЕ И ЯВЛЯЕТСЯ ПЕРЕВОДОМ С ДРЕВНЕГРЕЧЕСКОГО СЛОВА, ОЗНАЧАЮЩЕГО «БЕСПОКОЙСТВО», «СМЯТЕНИЕ». </a:t>
            </a:r>
            <a:endParaRPr lang="ru-RU" sz="2800" b="1" spc="300" dirty="0">
              <a:effectLst>
                <a:outerShdw blurRad="38100" dist="38100" dir="2700000" algn="tl">
                  <a:srgbClr val="FFFFFF"/>
                </a:outerShdw>
              </a:effectLst>
            </a:endParaRPr>
          </a:p>
        </p:txBody>
      </p:sp>
      <p:sp>
        <p:nvSpPr>
          <p:cNvPr id="4" name="4-конечная звезда 3">
            <a:hlinkClick r:id="rId2" action="ppaction://hlinksldjump"/>
          </p:cNvPr>
          <p:cNvSpPr/>
          <p:nvPr/>
        </p:nvSpPr>
        <p:spPr>
          <a:xfrm>
            <a:off x="8676456" y="6381328"/>
            <a:ext cx="432048" cy="432048"/>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type="body" idx="1"/>
          </p:nvPr>
        </p:nvSpPr>
        <p:spPr>
          <a:xfrm>
            <a:off x="0" y="609600"/>
            <a:ext cx="9144000" cy="6248400"/>
          </a:xfrm>
        </p:spPr>
        <p:txBody>
          <a:bodyPr anchor="ctr">
            <a:normAutofit fontScale="92500" lnSpcReduction="10000"/>
          </a:bodyPr>
          <a:lstStyle/>
          <a:p>
            <a:pPr algn="just">
              <a:lnSpc>
                <a:spcPct val="110000"/>
              </a:lnSpc>
              <a:buFont typeface="Wingdings" pitchFamily="2" charset="2"/>
              <a:buNone/>
            </a:pPr>
            <a:r>
              <a:rPr lang="ru-RU" sz="2400" b="1" spc="300" dirty="0" smtClean="0">
                <a:effectLst>
                  <a:outerShdw blurRad="38100" dist="38100" dir="2700000" algn="tl">
                    <a:srgbClr val="FFFFFF"/>
                  </a:outerShdw>
                </a:effectLst>
              </a:rPr>
              <a:t>	В НАСТОЯЩЕЕ ВРЕМЯ ПРЕССОВАННЫЕ СВЕЖИЕ ДРОЖЖИ ВЫПУСКАЮТ ЗАВОДЫ СПИРТОВОЙ ПРОМЫШЛЕННОСТИ, ЖИДКИЕ ПИВНЫЕ ДРОЖЖИ — ПИВНЫЕ ЗАВОДЫ, И, КРОМЕ ТОГО, ИМЕЮТСЯ СУХИЕ ДРОЖЖИ БЕССРОЧНОГО УПОТРЕБЛЕНИЯ, СИЛА КОТОРЫХ ПРИМЕРНО ВДВОЕ СЛАБЕЕ СВЕЖИХ ПРЕССОВАННЫХ ДРОЖЖЕЙ. </a:t>
            </a:r>
            <a:br>
              <a:rPr lang="ru-RU" sz="2400" b="1" spc="300" dirty="0" smtClean="0">
                <a:effectLst>
                  <a:outerShdw blurRad="38100" dist="38100" dir="2700000" algn="tl">
                    <a:srgbClr val="FFFFFF"/>
                  </a:outerShdw>
                </a:effectLst>
              </a:rPr>
            </a:br>
            <a:r>
              <a:rPr lang="ru-RU" sz="2400" b="1" spc="300" dirty="0" smtClean="0">
                <a:effectLst>
                  <a:outerShdw blurRad="38100" dist="38100" dir="2700000" algn="tl">
                    <a:srgbClr val="FFFFFF"/>
                  </a:outerShdw>
                </a:effectLst>
              </a:rPr>
              <a:t>ПОСКОЛЬКУ ДЛЯ ДОСТИЖЕНИЯ НЕОБХОДИМОГО ЭФФЕКТА НЕЛЬЗЯ ПОЙТИ НА ПРИМЕНЕНИЕ ВДВОЕ БОЛЬШЕЙ ДОЗЫ СУХИХ ДРОЖЖЕЙ, ИБО ЭТО ВЫЗОВЕТ УХУДШЕНИЕ ВКУСА ВЫПЕЧЕННЫХ ИЗДЕЛИЙ (ПОЯВИТСЯ ЗАПАХ ДРОЖЖЕЙ), ТО ПРИБЕГАЮТ К СЛЕДУЮЩЕМУ ПРИЕМУ: НА СУХИХ ДРОЖЖАХ ГОТОВЯТ ОПАРУ, ПОВЫШАЯ ТЕМ САМЫМ ПОДЪЕМНУЮ СИЛУ ДРОЖЖЕЙ, А ЗАТЕМ ВНОСЯТ ЭТУ ОПАРУ В ТЕСТО, ЧТО ДАЕТ ТОТ ЖЕ ЭФФЕКТ ПРИ ТОЙ ЖЕ ДОЗЕ СУХИХ ДРОЖЖЕЙ, ЧТО И ПРЕССОВАННЫХ.</a:t>
            </a:r>
            <a:endParaRPr lang="ru-RU" sz="2400" b="1" spc="300" dirty="0">
              <a:effectLst>
                <a:outerShdw blurRad="38100" dist="38100" dir="2700000" algn="tl">
                  <a:srgbClr val="FFFFFF"/>
                </a:outerShdw>
              </a:effectLst>
            </a:endParaRPr>
          </a:p>
        </p:txBody>
      </p:sp>
      <p:sp>
        <p:nvSpPr>
          <p:cNvPr id="5" name="Rectangle 2"/>
          <p:cNvSpPr txBox="1">
            <a:spLocks noChangeArrowheads="1"/>
          </p:cNvSpPr>
          <p:nvPr/>
        </p:nvSpPr>
        <p:spPr>
          <a:xfrm>
            <a:off x="0" y="0"/>
            <a:ext cx="9144000" cy="533400"/>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3600" b="1" i="0" u="none" strike="noStrike" kern="1200" cap="none" spc="300" normalizeH="0" baseline="0" noProof="0" smtClean="0">
                <a:ln>
                  <a:noFill/>
                </a:ln>
                <a:solidFill>
                  <a:schemeClr val="dk1"/>
                </a:solidFill>
                <a:effectLst/>
                <a:uLnTx/>
                <a:uFillTx/>
                <a:latin typeface="+mn-lt"/>
                <a:ea typeface="+mn-ea"/>
                <a:cs typeface="+mn-cs"/>
              </a:rPr>
              <a:t>ДРОЖЖЕВЫЕ ГРИБКИ-САХАРОМИЦЕТЫ</a:t>
            </a:r>
            <a:endParaRPr kumimoji="0" lang="ru-RU" sz="3600" b="1" i="0" u="none" strike="noStrike" kern="1200" cap="none" spc="300" normalizeH="0" baseline="0" noProof="0" dirty="0" smtClean="0">
              <a:ln>
                <a:noFill/>
              </a:ln>
              <a:solidFill>
                <a:schemeClr val="dk1"/>
              </a:solidFill>
              <a:effectLst/>
              <a:uLnTx/>
              <a:uFillTx/>
              <a:latin typeface="+mn-lt"/>
              <a:ea typeface="+mn-ea"/>
              <a:cs typeface="+mn-cs"/>
            </a:endParaRPr>
          </a:p>
        </p:txBody>
      </p:sp>
      <p:sp>
        <p:nvSpPr>
          <p:cNvPr id="6" name="4-конечная звезда 5">
            <a:hlinkClick r:id="rId2" action="ppaction://hlinksldjump"/>
          </p:cNvPr>
          <p:cNvSpPr/>
          <p:nvPr/>
        </p:nvSpPr>
        <p:spPr>
          <a:xfrm>
            <a:off x="8604448" y="6309320"/>
            <a:ext cx="504056" cy="504056"/>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4"/>
          <p:cNvSpPr>
            <a:spLocks noGrp="1" noChangeArrowheads="1"/>
          </p:cNvSpPr>
          <p:nvPr>
            <p:ph type="title"/>
          </p:nvPr>
        </p:nvSpPr>
        <p:spPr>
          <a:xfrm>
            <a:off x="0" y="0"/>
            <a:ext cx="9144000" cy="990600"/>
          </a:xfrm>
        </p:spPr>
        <p:txBody>
          <a:bodyPr>
            <a:normAutofit fontScale="90000"/>
          </a:bodyPr>
          <a:lstStyle/>
          <a:p>
            <a:r>
              <a:rPr lang="ru-RU" sz="3600">
                <a:effectLst>
                  <a:outerShdw blurRad="38100" dist="38100" dir="2700000" algn="tl">
                    <a:srgbClr val="FFFFFF"/>
                  </a:outerShdw>
                </a:effectLst>
              </a:rPr>
              <a:t>Органолептическая оценка прессованных дрожжей</a:t>
            </a:r>
          </a:p>
        </p:txBody>
      </p:sp>
      <p:sp>
        <p:nvSpPr>
          <p:cNvPr id="53253" name="Rectangle 5"/>
          <p:cNvSpPr>
            <a:spLocks noGrp="1" noChangeArrowheads="1"/>
          </p:cNvSpPr>
          <p:nvPr>
            <p:ph type="body" sz="half" idx="1"/>
          </p:nvPr>
        </p:nvSpPr>
        <p:spPr>
          <a:xfrm>
            <a:off x="-228600" y="1143000"/>
            <a:ext cx="5029200" cy="5715000"/>
          </a:xfrm>
        </p:spPr>
        <p:txBody>
          <a:bodyPr/>
          <a:lstStyle/>
          <a:p>
            <a:pPr>
              <a:lnSpc>
                <a:spcPct val="90000"/>
              </a:lnSpc>
              <a:buFont typeface="Wingdings" pitchFamily="2" charset="2"/>
              <a:buNone/>
            </a:pPr>
            <a:r>
              <a:rPr lang="ru-RU" sz="2400">
                <a:effectLst>
                  <a:outerShdw blurRad="38100" dist="38100" dir="2700000" algn="tl">
                    <a:srgbClr val="FFFFFF"/>
                  </a:outerShdw>
                </a:effectLst>
              </a:rPr>
              <a:t>    Цвет дрожжей должен быть серым с желтоватым оттенком. Тёмные пятна на поверхности недопустимы. </a:t>
            </a:r>
          </a:p>
          <a:p>
            <a:pPr>
              <a:lnSpc>
                <a:spcPct val="90000"/>
              </a:lnSpc>
              <a:buFont typeface="Wingdings" pitchFamily="2" charset="2"/>
              <a:buNone/>
            </a:pPr>
            <a:r>
              <a:rPr lang="ru-RU" sz="2400">
                <a:effectLst>
                  <a:outerShdw blurRad="38100" dist="38100" dir="2700000" algn="tl">
                    <a:srgbClr val="FFFFFF"/>
                  </a:outerShdw>
                </a:effectLst>
              </a:rPr>
              <a:t>    Вкус у дрожжей должен быть определённым без постороннего привкуса.</a:t>
            </a:r>
          </a:p>
          <a:p>
            <a:pPr>
              <a:lnSpc>
                <a:spcPct val="90000"/>
              </a:lnSpc>
              <a:buFont typeface="Wingdings" pitchFamily="2" charset="2"/>
              <a:buNone/>
            </a:pPr>
            <a:r>
              <a:rPr lang="ru-RU" sz="2400">
                <a:effectLst>
                  <a:outerShdw blurRad="38100" dist="38100" dir="2700000" algn="tl">
                    <a:srgbClr val="FFFFFF"/>
                  </a:outerShdw>
                </a:effectLst>
              </a:rPr>
              <a:t>    Запах слегка напоминает фруктовый. Запах плесени недопустим.</a:t>
            </a:r>
          </a:p>
          <a:p>
            <a:pPr>
              <a:lnSpc>
                <a:spcPct val="90000"/>
              </a:lnSpc>
              <a:buFont typeface="Wingdings" pitchFamily="2" charset="2"/>
              <a:buNone/>
            </a:pPr>
            <a:r>
              <a:rPr lang="ru-RU" sz="2400">
                <a:effectLst>
                  <a:outerShdw blurRad="38100" dist="38100" dir="2700000" algn="tl">
                    <a:srgbClr val="FFFFFF"/>
                  </a:outerShdw>
                </a:effectLst>
              </a:rPr>
              <a:t>    Консистенция дрожжей должна быть плотной и однородной. Они должны крошиться, а не мазаться.</a:t>
            </a:r>
          </a:p>
          <a:p>
            <a:pPr>
              <a:lnSpc>
                <a:spcPct val="90000"/>
              </a:lnSpc>
              <a:buFont typeface="Wingdings" pitchFamily="2" charset="2"/>
              <a:buNone/>
            </a:pPr>
            <a:r>
              <a:rPr lang="ru-RU" sz="2400">
                <a:effectLst>
                  <a:outerShdw blurRad="38100" dist="38100" dir="2700000" algn="tl">
                    <a:srgbClr val="FFFFFF"/>
                  </a:outerShdw>
                </a:effectLst>
              </a:rPr>
              <a:t>    Хорошее качество гарантирует подъемную силу дрожжей.</a:t>
            </a:r>
          </a:p>
        </p:txBody>
      </p:sp>
      <p:pic>
        <p:nvPicPr>
          <p:cNvPr id="53255" name="Picture 7" descr="Изображение (101)"/>
          <p:cNvPicPr>
            <a:picLocks noChangeAspect="1" noChangeArrowheads="1"/>
          </p:cNvPicPr>
          <p:nvPr/>
        </p:nvPicPr>
        <p:blipFill>
          <a:blip r:embed="rId2" cstate="print"/>
          <a:srcRect/>
          <a:stretch>
            <a:fillRect/>
          </a:stretch>
        </p:blipFill>
        <p:spPr bwMode="auto">
          <a:xfrm>
            <a:off x="4800600" y="1219200"/>
            <a:ext cx="4170363" cy="5486400"/>
          </a:xfrm>
          <a:prstGeom prst="rect">
            <a:avLst/>
          </a:prstGeom>
          <a:noFill/>
        </p:spPr>
      </p:pic>
      <p:sp>
        <p:nvSpPr>
          <p:cNvPr id="5" name="4-конечная звезда 4">
            <a:hlinkClick r:id="rId3" action="ppaction://hlinksldjump"/>
          </p:cNvPr>
          <p:cNvSpPr/>
          <p:nvPr/>
        </p:nvSpPr>
        <p:spPr>
          <a:xfrm>
            <a:off x="8316416" y="5949280"/>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88640"/>
            <a:ext cx="7632848" cy="864096"/>
          </a:xfrm>
        </p:spPr>
        <p:style>
          <a:lnRef idx="2">
            <a:schemeClr val="accent4">
              <a:shade val="50000"/>
            </a:schemeClr>
          </a:lnRef>
          <a:fillRef idx="1">
            <a:schemeClr val="accent4"/>
          </a:fillRef>
          <a:effectRef idx="0">
            <a:schemeClr val="accent4"/>
          </a:effectRef>
          <a:fontRef idx="minor">
            <a:schemeClr val="lt1"/>
          </a:fontRef>
        </p:style>
        <p:txBody>
          <a:bodyPr>
            <a:normAutofit/>
          </a:bodyPr>
          <a:lstStyle/>
          <a:p>
            <a:r>
              <a:rPr lang="ru-RU" sz="3600" spc="600" dirty="0" smtClean="0">
                <a:effectLst>
                  <a:outerShdw blurRad="38100" dist="38100" dir="2700000" algn="tl">
                    <a:srgbClr val="000000">
                      <a:alpha val="43137"/>
                    </a:srgbClr>
                  </a:outerShdw>
                </a:effectLst>
              </a:rPr>
              <a:t>ЦЕЛЬ БРОЖЕНИЯ теста-</a:t>
            </a:r>
            <a:endParaRPr lang="ru-RU" sz="3600" spc="600"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0" y="1124744"/>
            <a:ext cx="8172400" cy="5733256"/>
          </a:xfrm>
        </p:spPr>
        <p:txBody>
          <a:bodyPr>
            <a:normAutofit fontScale="92500"/>
          </a:bodyPr>
          <a:lstStyle/>
          <a:p>
            <a:pPr>
              <a:buNone/>
            </a:pPr>
            <a:r>
              <a:rPr lang="ru-RU" dirty="0" smtClean="0"/>
              <a:t>	Приведение теста в состояние, при котором оно по газообразующей способности и реологическим свойствам будет наилучшим для разделки и выпечки. Не менее важно накопление при этом в тесте веществ, обусловливающих вкус и аромат, свойственные хлебу из хорошо выбродившего теста. Разрыхление теста углекислым газом (диоксидом  углерода), позволяющее получить хлеб с хорошо разрыхлённым пористым мякишем, становится основной задачей процесса брожения на стадиях расстойки и выпечки хлеба. Сумму процессов, приводящих тесто в результате брожения и обминок в состояние, оптимальное для разделки и выпечки, объединяют общим понятием «созревание теста».</a:t>
            </a:r>
            <a:endParaRPr lang="ru-RU" dirty="0"/>
          </a:p>
        </p:txBody>
      </p:sp>
      <p:sp>
        <p:nvSpPr>
          <p:cNvPr id="4" name="4-конечная звезда 3">
            <a:hlinkClick r:id="rId2"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172400" cy="836712"/>
          </a:xfrm>
        </p:spPr>
        <p:txBody>
          <a:bodyPr anchor="ctr">
            <a:normAutofit/>
          </a:bodyPr>
          <a:lstStyle/>
          <a:p>
            <a:pPr algn="ctr"/>
            <a:r>
              <a:rPr lang="ru-RU" sz="4000" spc="600" dirty="0" smtClean="0"/>
              <a:t>СПИСОК ИСТОЧНИКОВ</a:t>
            </a:r>
            <a:endParaRPr lang="ru-RU" sz="4000" spc="600" dirty="0"/>
          </a:p>
        </p:txBody>
      </p:sp>
      <p:sp>
        <p:nvSpPr>
          <p:cNvPr id="3" name="Содержимое 2"/>
          <p:cNvSpPr>
            <a:spLocks noGrp="1"/>
          </p:cNvSpPr>
          <p:nvPr>
            <p:ph idx="1"/>
          </p:nvPr>
        </p:nvSpPr>
        <p:spPr>
          <a:xfrm>
            <a:off x="0" y="836712"/>
            <a:ext cx="8172400" cy="6021288"/>
          </a:xfrm>
        </p:spPr>
        <p:txBody>
          <a:bodyPr/>
          <a:lstStyle/>
          <a:p>
            <a:r>
              <a:rPr lang="ru-RU" dirty="0" smtClean="0"/>
              <a:t>Анфимова Н. А. Кулинария: Учебник / Н. А. Анфимова. – 8-е изд., стер. – М.: Издательский центр «Академия», 2012. – 400 с.</a:t>
            </a:r>
          </a:p>
          <a:p>
            <a:r>
              <a:rPr lang="ru-RU" dirty="0" smtClean="0"/>
              <a:t>Мармузова Л. В. Основы микробиологии, санитарии и гигиены в пищевой промышленности: Учебник / Л. В. Мармузова. – 6-е изд., стер. – М.: Издательский центр «Академия», 2012. – 160 с.</a:t>
            </a:r>
          </a:p>
          <a:p>
            <a:r>
              <a:rPr lang="ru-RU" dirty="0" smtClean="0"/>
              <a:t>Мармузова Л. В. Технология хлебопекарного производства: сырьё и материалы: Учебник / Л. В. Мармузова. – 3-е изд., стер. – М.: Издательский центр «Академия», 2012. – 288 с.</a:t>
            </a:r>
          </a:p>
          <a:p>
            <a:r>
              <a:rPr lang="ru-RU" dirty="0" smtClean="0"/>
              <a:t>Сайт «Здоровые семьи»: </a:t>
            </a:r>
            <a:r>
              <a:rPr lang="en-US" dirty="0" smtClean="0"/>
              <a:t>http://healthy-families.ru/</a:t>
            </a:r>
            <a:endParaRPr lang="ru-RU"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21192896">
            <a:off x="4411414" y="346444"/>
            <a:ext cx="4553891" cy="2160240"/>
          </a:xfrm>
        </p:spPr>
        <p:style>
          <a:lnRef idx="3">
            <a:schemeClr val="lt1"/>
          </a:lnRef>
          <a:fillRef idx="1">
            <a:schemeClr val="accent5"/>
          </a:fillRef>
          <a:effectRef idx="1">
            <a:schemeClr val="accent5"/>
          </a:effectRef>
          <a:fontRef idx="minor">
            <a:schemeClr val="lt1"/>
          </a:fontRef>
        </p:style>
        <p:txBody>
          <a:bodyPr>
            <a:normAutofit fontScale="90000"/>
            <a:scene3d>
              <a:camera prst="orthographicFront"/>
              <a:lightRig rig="balanced" dir="t">
                <a:rot lat="0" lon="0" rev="2100000"/>
              </a:lightRig>
            </a:scene3d>
            <a:sp3d extrusionH="57150" prstMaterial="metal">
              <a:bevelT w="38100" h="25400"/>
              <a:contourClr>
                <a:schemeClr val="bg2"/>
              </a:contourClr>
            </a:sp3d>
          </a:bodyPr>
          <a:lstStyle/>
          <a:p>
            <a:r>
              <a:rPr lang="ru-RU" cap="none" spc="300" dirty="0" smtClean="0">
                <a:ln w="50800"/>
                <a:solidFill>
                  <a:schemeClr val="bg1">
                    <a:shade val="50000"/>
                  </a:schemeClr>
                </a:solidFill>
              </a:rPr>
              <a:t>В ПРИРОДЕ ДРОЖЖИ НАХОДЯТСЯ ВСЮДУ, ГДЕ ЕСТЬ САХАРОСОДЕРЖАЩИЕ ЖИДКОСТИ</a:t>
            </a:r>
            <a:endParaRPr lang="ru-RU" cap="none" spc="300" dirty="0">
              <a:ln w="50800"/>
              <a:solidFill>
                <a:schemeClr val="bg1">
                  <a:shade val="50000"/>
                </a:schemeClr>
              </a:solidFill>
            </a:endParaRPr>
          </a:p>
        </p:txBody>
      </p:sp>
      <p:sp>
        <p:nvSpPr>
          <p:cNvPr id="3" name="Текст 2"/>
          <p:cNvSpPr>
            <a:spLocks noGrp="1"/>
          </p:cNvSpPr>
          <p:nvPr>
            <p:ph type="body" sz="half" idx="2"/>
          </p:nvPr>
        </p:nvSpPr>
        <p:spPr/>
        <p:style>
          <a:lnRef idx="1">
            <a:schemeClr val="accent4"/>
          </a:lnRef>
          <a:fillRef idx="3">
            <a:schemeClr val="accent4"/>
          </a:fillRef>
          <a:effectRef idx="2">
            <a:schemeClr val="accent4"/>
          </a:effectRef>
          <a:fontRef idx="minor">
            <a:schemeClr val="lt1"/>
          </a:fontRef>
        </p:style>
        <p:txBody>
          <a:bodyPr>
            <a:normAutofit/>
            <a:scene3d>
              <a:camera prst="orthographicFront"/>
              <a:lightRig rig="balanced" dir="t">
                <a:rot lat="0" lon="0" rev="2100000"/>
              </a:lightRig>
            </a:scene3d>
            <a:sp3d extrusionH="57150" prstMaterial="metal">
              <a:bevelT w="38100" h="25400"/>
              <a:contourClr>
                <a:schemeClr val="bg2"/>
              </a:contourClr>
            </a:sp3d>
          </a:bodyPr>
          <a:lstStyle/>
          <a:p>
            <a:r>
              <a:rPr lang="ru-RU" sz="1800" b="1" spc="300" dirty="0" smtClean="0">
                <a:ln w="50800"/>
                <a:solidFill>
                  <a:schemeClr val="bg1">
                    <a:shade val="50000"/>
                  </a:schemeClr>
                </a:solidFill>
              </a:rPr>
              <a:t>В НЕКТАРЕ ЦВЕТОВ,</a:t>
            </a:r>
          </a:p>
          <a:p>
            <a:r>
              <a:rPr lang="ru-RU" sz="1800" b="1" spc="300" dirty="0" smtClean="0">
                <a:ln w="50800"/>
                <a:solidFill>
                  <a:schemeClr val="bg1">
                    <a:shade val="50000"/>
                  </a:schemeClr>
                </a:solidFill>
              </a:rPr>
              <a:t>НА ПЛОДАХ И ЯГОДАХ</a:t>
            </a:r>
          </a:p>
          <a:p>
            <a:r>
              <a:rPr lang="ru-RU" sz="1800" b="1" spc="300" dirty="0" smtClean="0">
                <a:ln w="50800"/>
                <a:solidFill>
                  <a:schemeClr val="bg1">
                    <a:shade val="50000"/>
                  </a:schemeClr>
                </a:solidFill>
              </a:rPr>
              <a:t>ЛИСТЬЯХ РАСТЕНИЙ,</a:t>
            </a:r>
          </a:p>
          <a:p>
            <a:r>
              <a:rPr lang="ru-RU" sz="1800" b="1" spc="300" dirty="0" smtClean="0">
                <a:ln w="50800"/>
                <a:solidFill>
                  <a:schemeClr val="bg1">
                    <a:shade val="50000"/>
                  </a:schemeClr>
                </a:solidFill>
              </a:rPr>
              <a:t>В ПОЧВЕ САДОВ И ВИНОГРАДНИКОВ</a:t>
            </a:r>
          </a:p>
          <a:p>
            <a:endParaRPr lang="ru-RU" sz="1800" b="1" spc="300" dirty="0">
              <a:ln w="50800"/>
              <a:solidFill>
                <a:schemeClr val="bg1">
                  <a:shade val="50000"/>
                </a:schemeClr>
              </a:solidFill>
            </a:endParaRPr>
          </a:p>
        </p:txBody>
      </p:sp>
      <p:pic>
        <p:nvPicPr>
          <p:cNvPr id="2050" name="Picture 2" descr="C:\Users\User\Desktop\Александра\Изображения\Микробы\Виноградник.jpg"/>
          <p:cNvPicPr>
            <a:picLocks noChangeAspect="1" noChangeArrowheads="1"/>
          </p:cNvPicPr>
          <p:nvPr/>
        </p:nvPicPr>
        <p:blipFill>
          <a:blip r:embed="rId2" cstate="print"/>
          <a:srcRect/>
          <a:stretch>
            <a:fillRect/>
          </a:stretch>
        </p:blipFill>
        <p:spPr bwMode="auto">
          <a:xfrm rot="21330406">
            <a:off x="711464" y="798796"/>
            <a:ext cx="3672959" cy="489727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4-конечная звезда 4">
            <a:hlinkClick r:id="rId3"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320040"/>
            <a:ext cx="7776864" cy="876712"/>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r>
              <a:rPr lang="ru-RU" sz="5400" spc="600" dirty="0" smtClean="0">
                <a:effectLst>
                  <a:outerShdw blurRad="38100" dist="38100" dir="2700000" algn="tl">
                    <a:srgbClr val="000000">
                      <a:alpha val="43137"/>
                    </a:srgbClr>
                  </a:outerShdw>
                </a:effectLst>
              </a:rPr>
              <a:t>Д Р О Ж Ж И</a:t>
            </a:r>
            <a:r>
              <a:rPr lang="ru-RU" spc="600" dirty="0" smtClean="0"/>
              <a:t> </a:t>
            </a:r>
            <a:endParaRPr lang="ru-RU" spc="600" dirty="0"/>
          </a:p>
        </p:txBody>
      </p:sp>
      <p:sp>
        <p:nvSpPr>
          <p:cNvPr id="3" name="Содержимое 2"/>
          <p:cNvSpPr>
            <a:spLocks noGrp="1"/>
          </p:cNvSpPr>
          <p:nvPr>
            <p:ph idx="1"/>
          </p:nvPr>
        </p:nvSpPr>
        <p:spPr>
          <a:xfrm>
            <a:off x="251520" y="1340768"/>
            <a:ext cx="7776864" cy="5256584"/>
          </a:xfrm>
          <a:ln w="38100"/>
        </p:spPr>
        <p:style>
          <a:lnRef idx="1">
            <a:schemeClr val="accent3"/>
          </a:lnRef>
          <a:fillRef idx="2">
            <a:schemeClr val="accent3"/>
          </a:fillRef>
          <a:effectRef idx="1">
            <a:schemeClr val="accent3"/>
          </a:effectRef>
          <a:fontRef idx="minor">
            <a:schemeClr val="dk1"/>
          </a:fontRef>
        </p:style>
        <p:txBody>
          <a:bodyPr>
            <a:normAutofit/>
          </a:bodyPr>
          <a:lstStyle/>
          <a:p>
            <a:r>
              <a:rPr lang="ru-RU" sz="3200" spc="300" dirty="0" smtClean="0"/>
              <a:t>Одноклеточные грибы, не образуют мицелия</a:t>
            </a:r>
          </a:p>
          <a:p>
            <a:r>
              <a:rPr lang="ru-RU" sz="3200" spc="300" dirty="0" smtClean="0"/>
              <a:t>Относятся к классу сумчатых грибов – аскомицетов</a:t>
            </a:r>
          </a:p>
          <a:p>
            <a:r>
              <a:rPr lang="ru-RU" sz="3200" spc="300" dirty="0" smtClean="0"/>
              <a:t>Размножаются – типичным способом бесполого размножения -  почкованием</a:t>
            </a:r>
          </a:p>
          <a:p>
            <a:r>
              <a:rPr lang="ru-RU" sz="3200" spc="300" dirty="0" smtClean="0"/>
              <a:t>В брожении теста из пшеничной и ржаной муки принимают участие дрожжи –сахаромицеты.</a:t>
            </a:r>
            <a:endParaRPr lang="ru-RU" sz="3200" spc="300" dirty="0"/>
          </a:p>
        </p:txBody>
      </p:sp>
      <p:sp>
        <p:nvSpPr>
          <p:cNvPr id="4" name="4-конечная звезда 3">
            <a:hlinkClick r:id="rId2"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Desktop\Александра\Изображения\Микробы\Дрожжевая клетка (3).jpg"/>
          <p:cNvPicPr>
            <a:picLocks noChangeAspect="1" noChangeArrowheads="1"/>
          </p:cNvPicPr>
          <p:nvPr/>
        </p:nvPicPr>
        <p:blipFill>
          <a:blip r:embed="rId2" cstate="print"/>
          <a:srcRect/>
          <a:stretch>
            <a:fillRect/>
          </a:stretch>
        </p:blipFill>
        <p:spPr bwMode="auto">
          <a:xfrm>
            <a:off x="1691680" y="129016"/>
            <a:ext cx="5472608" cy="6599966"/>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3" name="Прямоугольник 2"/>
          <p:cNvSpPr/>
          <p:nvPr/>
        </p:nvSpPr>
        <p:spPr>
          <a:xfrm rot="20513489">
            <a:off x="172938" y="3321859"/>
            <a:ext cx="3620909" cy="4528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FFFF00"/>
                </a:solidFill>
              </a:rPr>
              <a:t>ДРОЖЖИ  САХАРОМИЦЕТЫ</a:t>
            </a:r>
            <a:endParaRPr lang="ru-RU" dirty="0">
              <a:solidFill>
                <a:srgbClr val="FFFF00"/>
              </a:solidFill>
            </a:endParaRPr>
          </a:p>
        </p:txBody>
      </p:sp>
      <p:sp>
        <p:nvSpPr>
          <p:cNvPr id="4" name="4-конечная звезда 3">
            <a:hlinkClick r:id="rId3"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44008" y="116632"/>
            <a:ext cx="4392488" cy="2520280"/>
          </a:xfrm>
          <a:ln w="57150">
            <a:solidFill>
              <a:schemeClr val="accent1">
                <a:lumMod val="50000"/>
              </a:schemeClr>
            </a:solidFill>
          </a:ln>
        </p:spPr>
        <p:style>
          <a:lnRef idx="0">
            <a:schemeClr val="accent5"/>
          </a:lnRef>
          <a:fillRef idx="3">
            <a:schemeClr val="accent5"/>
          </a:fillRef>
          <a:effectRef idx="3">
            <a:schemeClr val="accent5"/>
          </a:effectRef>
          <a:fontRef idx="minor">
            <a:schemeClr val="lt1"/>
          </a:fontRef>
        </p:style>
        <p:txBody>
          <a:bodyPr>
            <a:normAutofit fontScale="90000"/>
          </a:bodyPr>
          <a:lstStyle/>
          <a:p>
            <a:pPr algn="ctr"/>
            <a:r>
              <a:rPr lang="ru-RU" sz="2000" cap="none" spc="600" dirty="0" smtClean="0">
                <a:solidFill>
                  <a:schemeClr val="bg1"/>
                </a:solidFill>
                <a:effectLst>
                  <a:outerShdw blurRad="38100" dist="38100" dir="2700000" algn="tl">
                    <a:srgbClr val="000000">
                      <a:alpha val="43137"/>
                    </a:srgbClr>
                  </a:outerShdw>
                </a:effectLst>
              </a:rPr>
              <a:t>ДРОЖЖИ ИМЕЮТ ОГРОМНОЕ ЗНАЧЕНИЕ В ПИЩЕВОЙ ПРОМЫШЛЕННОСТИ БЛАГОДАРЯ СПОСОБНОСТИ СБРАЖИВАТЬ САХАР В СПИРТ И УГЛЕКИСЛЫЙ </a:t>
            </a:r>
            <a:r>
              <a:rPr lang="ru-RU" sz="1800" cap="none" spc="600" dirty="0" smtClean="0">
                <a:solidFill>
                  <a:schemeClr val="bg1"/>
                </a:solidFill>
                <a:effectLst>
                  <a:outerShdw blurRad="38100" dist="38100" dir="2700000" algn="tl">
                    <a:srgbClr val="000000">
                      <a:alpha val="43137"/>
                    </a:srgbClr>
                  </a:outerShdw>
                </a:effectLst>
              </a:rPr>
              <a:t>ГАЗ</a:t>
            </a:r>
            <a:endParaRPr lang="ru-RU" sz="1800" cap="none" dirty="0">
              <a:solidFill>
                <a:schemeClr val="bg1"/>
              </a:solidFill>
              <a:effectLst>
                <a:outerShdw blurRad="38100" dist="38100" dir="2700000" algn="tl">
                  <a:srgbClr val="000000">
                    <a:alpha val="43137"/>
                  </a:srgbClr>
                </a:outerShdw>
              </a:effectLst>
            </a:endParaRPr>
          </a:p>
        </p:txBody>
      </p:sp>
      <p:sp>
        <p:nvSpPr>
          <p:cNvPr id="3" name="Текст 2"/>
          <p:cNvSpPr>
            <a:spLocks noGrp="1"/>
          </p:cNvSpPr>
          <p:nvPr>
            <p:ph type="body" sz="half" idx="2"/>
          </p:nvPr>
        </p:nvSpPr>
        <p:spPr>
          <a:xfrm rot="864398">
            <a:off x="5055811" y="3271140"/>
            <a:ext cx="3948430" cy="1171659"/>
          </a:xfrm>
          <a:ln w="57150"/>
        </p:spPr>
        <p:style>
          <a:lnRef idx="1">
            <a:schemeClr val="accent4"/>
          </a:lnRef>
          <a:fillRef idx="3">
            <a:schemeClr val="accent4"/>
          </a:fillRef>
          <a:effectRef idx="2">
            <a:schemeClr val="accent4"/>
          </a:effectRef>
          <a:fontRef idx="minor">
            <a:schemeClr val="lt1"/>
          </a:fontRef>
        </p:style>
        <p:txBody>
          <a:bodyPr>
            <a:normAutofit/>
          </a:bodyPr>
          <a:lstStyle/>
          <a:p>
            <a:r>
              <a:rPr lang="ru-RU" sz="1600" b="1" spc="300" dirty="0" smtClean="0">
                <a:solidFill>
                  <a:schemeClr val="bg1"/>
                </a:solidFill>
                <a:effectLst>
                  <a:outerShdw blurRad="38100" dist="38100" dir="2700000" algn="tl">
                    <a:srgbClr val="000000">
                      <a:alpha val="43137"/>
                    </a:srgbClr>
                  </a:outerShdw>
                </a:effectLst>
              </a:rPr>
              <a:t>ЗА ЭТУ СПОСОБНОСТЬ ИХ ЧАСТО НАЗЫВАЮТ САХАРНЫМИ ГРИБАМИ, ИЛИ САХАРОМИЦЕТАМИ</a:t>
            </a:r>
            <a:endParaRPr lang="ru-RU" sz="1600" b="1" dirty="0">
              <a:solidFill>
                <a:schemeClr val="bg1"/>
              </a:solidFill>
              <a:effectLst>
                <a:outerShdw blurRad="38100" dist="38100" dir="2700000" algn="tl">
                  <a:srgbClr val="000000">
                    <a:alpha val="43137"/>
                  </a:srgbClr>
                </a:outerShdw>
              </a:effectLst>
            </a:endParaRPr>
          </a:p>
        </p:txBody>
      </p:sp>
      <p:pic>
        <p:nvPicPr>
          <p:cNvPr id="3074" name="Picture 2" descr="C:\Users\User\Desktop\Александра\Изображения\Микробы\Дрожжевая клетка (2).jpg"/>
          <p:cNvPicPr>
            <a:picLocks noChangeAspect="1" noChangeArrowheads="1"/>
          </p:cNvPicPr>
          <p:nvPr/>
        </p:nvPicPr>
        <p:blipFill>
          <a:blip r:embed="rId2" cstate="print"/>
          <a:srcRect/>
          <a:stretch>
            <a:fillRect/>
          </a:stretch>
        </p:blipFill>
        <p:spPr bwMode="auto">
          <a:xfrm rot="21352509">
            <a:off x="465123" y="1716329"/>
            <a:ext cx="4250239" cy="431883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4-конечная звезда 5">
            <a:hlinkClick r:id="rId3"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092736"/>
          </a:xfrm>
        </p:spPr>
        <p:style>
          <a:lnRef idx="3">
            <a:schemeClr val="lt1"/>
          </a:lnRef>
          <a:fillRef idx="1">
            <a:schemeClr val="accent4"/>
          </a:fillRef>
          <a:effectRef idx="1">
            <a:schemeClr val="accent4"/>
          </a:effectRef>
          <a:fontRef idx="minor">
            <a:schemeClr val="lt1"/>
          </a:fontRef>
        </p:style>
        <p:txBody>
          <a:bodyPr>
            <a:normAutofit fontScale="90000"/>
          </a:bodyPr>
          <a:lstStyle/>
          <a:p>
            <a:pPr algn="ctr"/>
            <a:r>
              <a:rPr lang="ru-RU" spc="600" dirty="0" smtClean="0"/>
              <a:t>СТРОЕНИЕ   ДРОЖЖЕВОЙ КЛЕТКИ</a:t>
            </a:r>
            <a:endParaRPr lang="ru-RU" dirty="0"/>
          </a:p>
        </p:txBody>
      </p:sp>
      <p:sp>
        <p:nvSpPr>
          <p:cNvPr id="3" name="Текст 2"/>
          <p:cNvSpPr>
            <a:spLocks noGrp="1"/>
          </p:cNvSpPr>
          <p:nvPr>
            <p:ph type="body" idx="1"/>
          </p:nvPr>
        </p:nvSpPr>
        <p:spPr/>
        <p:style>
          <a:lnRef idx="2">
            <a:schemeClr val="accent4"/>
          </a:lnRef>
          <a:fillRef idx="1">
            <a:schemeClr val="lt1"/>
          </a:fillRef>
          <a:effectRef idx="0">
            <a:schemeClr val="accent4"/>
          </a:effectRef>
          <a:fontRef idx="minor">
            <a:schemeClr val="dk1"/>
          </a:fontRef>
        </p:style>
        <p:txBody>
          <a:bodyPr>
            <a:normAutofit fontScale="85000" lnSpcReduction="20000"/>
          </a:bodyPr>
          <a:lstStyle/>
          <a:p>
            <a:r>
              <a:rPr lang="ru-RU" dirty="0" smtClean="0"/>
              <a:t>Дрожжевые клетки отделены от внешней среды клеточной стенкой</a:t>
            </a:r>
            <a:endParaRPr lang="ru-RU" dirty="0"/>
          </a:p>
        </p:txBody>
      </p:sp>
      <p:sp>
        <p:nvSpPr>
          <p:cNvPr id="4" name="Текст 3"/>
          <p:cNvSpPr>
            <a:spLocks noGrp="1"/>
          </p:cNvSpPr>
          <p:nvPr>
            <p:ph type="body" sz="half" idx="3"/>
          </p:nvPr>
        </p:nvSpPr>
        <p:spPr>
          <a:xfrm>
            <a:off x="4178808" y="5517232"/>
            <a:ext cx="3520440" cy="807368"/>
          </a:xfrm>
        </p:spPr>
        <p:style>
          <a:lnRef idx="2">
            <a:schemeClr val="accent4"/>
          </a:lnRef>
          <a:fillRef idx="1">
            <a:schemeClr val="lt1"/>
          </a:fillRef>
          <a:effectRef idx="0">
            <a:schemeClr val="accent4"/>
          </a:effectRef>
          <a:fontRef idx="minor">
            <a:schemeClr val="dk1"/>
          </a:fontRef>
        </p:style>
        <p:txBody>
          <a:bodyPr>
            <a:normAutofit fontScale="77500" lnSpcReduction="20000"/>
          </a:bodyPr>
          <a:lstStyle/>
          <a:p>
            <a:r>
              <a:rPr lang="ru-RU" dirty="0" smtClean="0"/>
              <a:t>Функциями ядра является регулирование процессов обмена веществ, химических процессов, передача наследственных признаков.</a:t>
            </a:r>
            <a:endParaRPr lang="ru-RU" dirty="0"/>
          </a:p>
        </p:txBody>
      </p:sp>
      <p:sp>
        <p:nvSpPr>
          <p:cNvPr id="6" name="Содержимое 5"/>
          <p:cNvSpPr>
            <a:spLocks noGrp="1"/>
          </p:cNvSpPr>
          <p:nvPr>
            <p:ph sz="quarter" idx="4"/>
          </p:nvPr>
        </p:nvSpPr>
        <p:spPr>
          <a:xfrm>
            <a:off x="4178808" y="1700808"/>
            <a:ext cx="3520440" cy="3672408"/>
          </a:xfrm>
        </p:spPr>
        <p:style>
          <a:lnRef idx="1">
            <a:schemeClr val="accent4"/>
          </a:lnRef>
          <a:fillRef idx="2">
            <a:schemeClr val="accent4"/>
          </a:fillRef>
          <a:effectRef idx="1">
            <a:schemeClr val="accent4"/>
          </a:effectRef>
          <a:fontRef idx="minor">
            <a:schemeClr val="dk1"/>
          </a:fontRef>
        </p:style>
        <p:txBody>
          <a:bodyPr>
            <a:normAutofit fontScale="40000" lnSpcReduction="20000"/>
          </a:bodyPr>
          <a:lstStyle/>
          <a:p>
            <a:pPr>
              <a:buNone/>
            </a:pPr>
            <a:r>
              <a:rPr lang="ru-RU" dirty="0" smtClean="0">
                <a:latin typeface="Arial Black" pitchFamily="34" charset="0"/>
              </a:rPr>
              <a:t> </a:t>
            </a:r>
          </a:p>
          <a:p>
            <a:r>
              <a:rPr lang="ru-RU" b="1" dirty="0" smtClean="0">
                <a:latin typeface="Arial Black" pitchFamily="34" charset="0"/>
              </a:rPr>
              <a:t>1. </a:t>
            </a:r>
            <a:r>
              <a:rPr lang="ru-RU" sz="2500" spc="300" dirty="0" smtClean="0">
                <a:latin typeface="Arial Black" pitchFamily="34" charset="0"/>
              </a:rPr>
              <a:t>- ПЛАЗМАТИЧЕСКАЯ  МЕМБРАНА</a:t>
            </a:r>
          </a:p>
          <a:p>
            <a:r>
              <a:rPr lang="ru-RU" sz="2500" b="1" spc="300" dirty="0" smtClean="0">
                <a:latin typeface="Arial Black" pitchFamily="34" charset="0"/>
              </a:rPr>
              <a:t>2.</a:t>
            </a:r>
            <a:r>
              <a:rPr lang="ru-RU" sz="2500" spc="300" dirty="0" smtClean="0">
                <a:latin typeface="Arial Black" pitchFamily="34" charset="0"/>
              </a:rPr>
              <a:t> – КЛЕТОЧНАЯ СТЕНКА </a:t>
            </a:r>
          </a:p>
          <a:p>
            <a:r>
              <a:rPr lang="ru-RU" sz="2500" b="1" spc="300" dirty="0" smtClean="0">
                <a:latin typeface="Arial Black" pitchFamily="34" charset="0"/>
              </a:rPr>
              <a:t>3. - </a:t>
            </a:r>
            <a:r>
              <a:rPr lang="ru-RU" sz="2500" spc="300" dirty="0" smtClean="0">
                <a:latin typeface="Arial Black" pitchFamily="34" charset="0"/>
              </a:rPr>
              <a:t>МИТОХОНДРИЯ</a:t>
            </a:r>
          </a:p>
          <a:p>
            <a:r>
              <a:rPr lang="ru-RU" sz="2500" b="1" spc="300" dirty="0" smtClean="0">
                <a:latin typeface="Arial Black" pitchFamily="34" charset="0"/>
              </a:rPr>
              <a:t>4.</a:t>
            </a:r>
            <a:r>
              <a:rPr lang="ru-RU" sz="2500" spc="300" dirty="0" smtClean="0">
                <a:latin typeface="Arial Black" pitchFamily="34" charset="0"/>
              </a:rPr>
              <a:t>- ЦИТОПЛАЗМА</a:t>
            </a:r>
          </a:p>
          <a:p>
            <a:r>
              <a:rPr lang="ru-RU" sz="2500" spc="300" dirty="0" smtClean="0">
                <a:latin typeface="Arial Black" pitchFamily="34" charset="0"/>
              </a:rPr>
              <a:t>5. – РИБОСОМЫ</a:t>
            </a:r>
          </a:p>
          <a:p>
            <a:r>
              <a:rPr lang="ru-RU" sz="2500" spc="300" dirty="0" smtClean="0">
                <a:latin typeface="Arial Black" pitchFamily="34" charset="0"/>
              </a:rPr>
              <a:t> 6. – ЯДРО</a:t>
            </a:r>
          </a:p>
          <a:p>
            <a:r>
              <a:rPr lang="ru-RU" sz="2500" spc="300" dirty="0" smtClean="0">
                <a:latin typeface="Arial Black" pitchFamily="34" charset="0"/>
              </a:rPr>
              <a:t> </a:t>
            </a:r>
            <a:r>
              <a:rPr lang="ru-RU" sz="2500" b="1" spc="300" dirty="0" smtClean="0">
                <a:latin typeface="Arial Black" pitchFamily="34" charset="0"/>
              </a:rPr>
              <a:t>7. - </a:t>
            </a:r>
            <a:r>
              <a:rPr lang="ru-RU" sz="2500" spc="300" dirty="0" smtClean="0">
                <a:latin typeface="Arial Black" pitchFamily="34" charset="0"/>
              </a:rPr>
              <a:t>ВКЛЮЧЕНИЯ (КАПЛИ ЖИРА)</a:t>
            </a:r>
          </a:p>
          <a:p>
            <a:r>
              <a:rPr lang="ru-RU" sz="2500" spc="300" dirty="0" smtClean="0">
                <a:latin typeface="Arial Black" pitchFamily="34" charset="0"/>
              </a:rPr>
              <a:t> 8. - ВКЛЮЧЕНИЯ (ВОЛЮТИН)</a:t>
            </a:r>
          </a:p>
          <a:p>
            <a:r>
              <a:rPr lang="ru-RU" sz="2500" spc="300" dirty="0" smtClean="0">
                <a:latin typeface="Arial Black" pitchFamily="34" charset="0"/>
              </a:rPr>
              <a:t> 9. – ВАКУОЛЬ</a:t>
            </a:r>
          </a:p>
          <a:p>
            <a:r>
              <a:rPr lang="ru-RU" sz="2500" spc="300" dirty="0" smtClean="0">
                <a:latin typeface="Arial Black" pitchFamily="34" charset="0"/>
              </a:rPr>
              <a:t>10 - КОМПЛЕКС ГОЛЬДЖИ </a:t>
            </a:r>
          </a:p>
          <a:p>
            <a:r>
              <a:rPr lang="ru-RU" sz="2500" b="1" spc="300" dirty="0" smtClean="0">
                <a:latin typeface="Arial Black" pitchFamily="34" charset="0"/>
              </a:rPr>
              <a:t>11.</a:t>
            </a:r>
            <a:r>
              <a:rPr lang="ru-RU" sz="2500" spc="300" dirty="0" smtClean="0">
                <a:latin typeface="Arial Black" pitchFamily="34" charset="0"/>
              </a:rPr>
              <a:t> - ГРАНУЛЯРНЫЙ ЭНДОПЛАЗМАТИЧЕСКИЙ РЕТИКУЛУМ</a:t>
            </a:r>
          </a:p>
          <a:p>
            <a:r>
              <a:rPr lang="ru-RU" sz="2500" b="1" spc="300" dirty="0" smtClean="0">
                <a:latin typeface="Arial Black" pitchFamily="34" charset="0"/>
              </a:rPr>
              <a:t>12.</a:t>
            </a:r>
            <a:r>
              <a:rPr lang="ru-RU" sz="2500" spc="300" dirty="0" smtClean="0">
                <a:latin typeface="Arial Black" pitchFamily="34" charset="0"/>
              </a:rPr>
              <a:t> - АГРАНУЛЯРНЫЙ ЭНДОПЛАЗМАТИЧЕСКИЙ РЕТИКУЛУМ</a:t>
            </a:r>
          </a:p>
          <a:p>
            <a:r>
              <a:rPr lang="ru-RU" sz="2500" b="1" spc="300" dirty="0" smtClean="0">
                <a:latin typeface="Arial Black" pitchFamily="34" charset="0"/>
              </a:rPr>
              <a:t>13.</a:t>
            </a:r>
            <a:r>
              <a:rPr lang="ru-RU" sz="2500" spc="300" dirty="0" smtClean="0">
                <a:latin typeface="Arial Black" pitchFamily="34" charset="0"/>
              </a:rPr>
              <a:t>- ВАКУОЛИ. </a:t>
            </a:r>
          </a:p>
          <a:p>
            <a:endParaRPr lang="ru-RU" dirty="0">
              <a:latin typeface="Arial Black" pitchFamily="34" charset="0"/>
            </a:endParaRPr>
          </a:p>
        </p:txBody>
      </p:sp>
      <p:pic>
        <p:nvPicPr>
          <p:cNvPr id="1025" name="Picture 1" descr="C:\Users\User\Desktop\Александра\Изображения\Микробы\Дрожжевая клетка.jpg"/>
          <p:cNvPicPr>
            <a:picLocks noGrp="1" noChangeAspect="1" noChangeArrowheads="1"/>
          </p:cNvPicPr>
          <p:nvPr>
            <p:ph sz="quarter" idx="2"/>
          </p:nvPr>
        </p:nvPicPr>
        <p:blipFill>
          <a:blip r:embed="rId2" cstate="print"/>
          <a:srcRect/>
          <a:stretch>
            <a:fillRect/>
          </a:stretch>
        </p:blipFill>
        <p:spPr bwMode="auto">
          <a:xfrm>
            <a:off x="457200" y="1700808"/>
            <a:ext cx="3521075" cy="3916481"/>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7" name="4-конечная звезда 6">
            <a:hlinkClick r:id="rId3"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21128724">
            <a:off x="5004048" y="1143000"/>
            <a:ext cx="3960440" cy="557808"/>
          </a:xfrm>
        </p:spPr>
        <p:style>
          <a:lnRef idx="3">
            <a:schemeClr val="lt1"/>
          </a:lnRef>
          <a:fillRef idx="1">
            <a:schemeClr val="accent4"/>
          </a:fillRef>
          <a:effectRef idx="1">
            <a:schemeClr val="accent4"/>
          </a:effectRef>
          <a:fontRef idx="minor">
            <a:schemeClr val="lt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r>
              <a:rPr lang="ru-RU" sz="3200" cap="none" dirty="0" smtClean="0">
                <a:ln w="50800"/>
                <a:solidFill>
                  <a:schemeClr val="bg1">
                    <a:shade val="50000"/>
                  </a:schemeClr>
                </a:solidFill>
              </a:rPr>
              <a:t>ФОРМЫ ДРОЖЖЕЙ</a:t>
            </a:r>
            <a:endParaRPr lang="ru-RU" sz="3200" cap="none" dirty="0">
              <a:ln w="50800"/>
              <a:solidFill>
                <a:schemeClr val="bg1">
                  <a:shade val="50000"/>
                </a:schemeClr>
              </a:solidFill>
            </a:endParaRPr>
          </a:p>
        </p:txBody>
      </p:sp>
      <p:sp>
        <p:nvSpPr>
          <p:cNvPr id="3" name="Текст 2"/>
          <p:cNvSpPr>
            <a:spLocks noGrp="1"/>
          </p:cNvSpPr>
          <p:nvPr>
            <p:ph type="body" sz="half" idx="2"/>
          </p:nvPr>
        </p:nvSpPr>
        <p:spPr>
          <a:xfrm rot="1012869">
            <a:off x="5389098" y="3283634"/>
            <a:ext cx="3429000" cy="1009462"/>
          </a:xfrm>
        </p:spPr>
        <p:style>
          <a:lnRef idx="1">
            <a:schemeClr val="accent3"/>
          </a:lnRef>
          <a:fillRef idx="2">
            <a:schemeClr val="accent3"/>
          </a:fillRef>
          <a:effectRef idx="1">
            <a:schemeClr val="accent3"/>
          </a:effectRef>
          <a:fontRef idx="minor">
            <a:schemeClr val="dk1"/>
          </a:fontRef>
        </p:style>
        <p:txBody>
          <a:bodyPr/>
          <a:lstStyle/>
          <a:p>
            <a:pPr algn="ctr"/>
            <a:r>
              <a:rPr lang="ru-RU" sz="2000" b="1" spc="300" dirty="0" smtClean="0">
                <a:solidFill>
                  <a:schemeClr val="bg1"/>
                </a:solidFill>
                <a:effectLst>
                  <a:outerShdw blurRad="38100" dist="38100" dir="2700000" algn="tl">
                    <a:srgbClr val="000000">
                      <a:alpha val="43137"/>
                    </a:srgbClr>
                  </a:outerShdw>
                </a:effectLst>
              </a:rPr>
              <a:t>ОВАЛЬНЫЕ</a:t>
            </a:r>
          </a:p>
          <a:p>
            <a:pPr algn="ctr"/>
            <a:r>
              <a:rPr lang="ru-RU" sz="2000" b="1" spc="300" dirty="0" smtClean="0">
                <a:solidFill>
                  <a:schemeClr val="bg1"/>
                </a:solidFill>
                <a:effectLst>
                  <a:outerShdw blurRad="38100" dist="38100" dir="2700000" algn="tl">
                    <a:srgbClr val="000000">
                      <a:alpha val="43137"/>
                    </a:srgbClr>
                  </a:outerShdw>
                </a:effectLst>
              </a:rPr>
              <a:t>ОКРУГЛЫЕ </a:t>
            </a:r>
          </a:p>
          <a:p>
            <a:pPr algn="ctr"/>
            <a:r>
              <a:rPr lang="ru-RU" sz="2000" b="1" spc="300" dirty="0" smtClean="0">
                <a:solidFill>
                  <a:schemeClr val="bg1"/>
                </a:solidFill>
                <a:effectLst>
                  <a:outerShdw blurRad="38100" dist="38100" dir="2700000" algn="tl">
                    <a:srgbClr val="000000">
                      <a:alpha val="43137"/>
                    </a:srgbClr>
                  </a:outerShdw>
                </a:effectLst>
              </a:rPr>
              <a:t>ЭЛЛИПТИЧЕСКИЕ</a:t>
            </a:r>
          </a:p>
          <a:p>
            <a:pPr algn="ctr"/>
            <a:endParaRPr lang="ru-RU" b="1" spc="300" dirty="0">
              <a:solidFill>
                <a:schemeClr val="bg1"/>
              </a:solidFill>
              <a:effectLst>
                <a:outerShdw blurRad="38100" dist="38100" dir="2700000" algn="tl">
                  <a:srgbClr val="000000">
                    <a:alpha val="43137"/>
                  </a:srgbClr>
                </a:outerShdw>
              </a:effectLst>
            </a:endParaRPr>
          </a:p>
        </p:txBody>
      </p:sp>
      <p:pic>
        <p:nvPicPr>
          <p:cNvPr id="1027" name="Picture 3" descr="C:\Users\User\Desktop\Александра\Изображения\Микробы\Брожение.jpg"/>
          <p:cNvPicPr>
            <a:picLocks noChangeAspect="1" noChangeArrowheads="1"/>
          </p:cNvPicPr>
          <p:nvPr/>
        </p:nvPicPr>
        <p:blipFill>
          <a:blip r:embed="rId2" cstate="print"/>
          <a:srcRect/>
          <a:stretch>
            <a:fillRect/>
          </a:stretch>
        </p:blipFill>
        <p:spPr bwMode="auto">
          <a:xfrm rot="21327833">
            <a:off x="479836" y="1039114"/>
            <a:ext cx="4407570" cy="429738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4-конечная звезда 4">
            <a:hlinkClick r:id="rId3" action="ppaction://hlinksldjump"/>
          </p:cNvPr>
          <p:cNvSpPr/>
          <p:nvPr/>
        </p:nvSpPr>
        <p:spPr>
          <a:xfrm>
            <a:off x="8388424" y="6021288"/>
            <a:ext cx="576064" cy="648072"/>
          </a:xfrm>
          <a:prstGeom prst="star4">
            <a:avLst>
              <a:gd name="adj" fmla="val 183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638</TotalTime>
  <Words>1105</Words>
  <Application>Microsoft Office PowerPoint</Application>
  <PresentationFormat>Экран (4:3)</PresentationFormat>
  <Paragraphs>183</Paragraphs>
  <Slides>36</Slides>
  <Notes>1</Notes>
  <HiddenSlides>0</HiddenSlides>
  <MMClips>0</MMClips>
  <ScaleCrop>false</ScaleCrop>
  <HeadingPairs>
    <vt:vector size="4" baseType="variant">
      <vt:variant>
        <vt:lpstr>Тема</vt:lpstr>
      </vt:variant>
      <vt:variant>
        <vt:i4>2</vt:i4>
      </vt:variant>
      <vt:variant>
        <vt:lpstr>Заголовки слайдов</vt:lpstr>
      </vt:variant>
      <vt:variant>
        <vt:i4>36</vt:i4>
      </vt:variant>
    </vt:vector>
  </HeadingPairs>
  <TitlesOfParts>
    <vt:vector size="38" baseType="lpstr">
      <vt:lpstr>Изящная</vt:lpstr>
      <vt:lpstr>Тема Office</vt:lpstr>
      <vt:lpstr>ГБОУ НПО ПРОФЕССИОНАЛЬНЫЙ ЛИЦЕЙ КУЛИНАРНОГО МАСТЕРСТВА</vt:lpstr>
      <vt:lpstr>ПЛАН   ЗАНЯТИЯ</vt:lpstr>
      <vt:lpstr>  Урок с использованием технологии развития критического мышления Для обучающихся по специальности повар-кондитер </vt:lpstr>
      <vt:lpstr>В ПРИРОДЕ ДРОЖЖИ НАХОДЯТСЯ ВСЮДУ, ГДЕ ЕСТЬ САХАРОСОДЕРЖАЩИЕ ЖИДКОСТИ</vt:lpstr>
      <vt:lpstr>Д Р О Ж Ж И </vt:lpstr>
      <vt:lpstr>Слайд 6</vt:lpstr>
      <vt:lpstr>ДРОЖЖИ ИМЕЮТ ОГРОМНОЕ ЗНАЧЕНИЕ В ПИЩЕВОЙ ПРОМЫШЛЕННОСТИ БЛАГОДАРЯ СПОСОБНОСТИ СБРАЖИВАТЬ САХАР В СПИРТ И УГЛЕКИСЛЫЙ ГАЗ</vt:lpstr>
      <vt:lpstr>СТРОЕНИЕ   ДРОЖЖЕВОЙ КЛЕТКИ</vt:lpstr>
      <vt:lpstr>ФОРМЫ ДРОЖЖЕЙ</vt:lpstr>
      <vt:lpstr>Ф О Р М Ы   Д Р О Ж Ж Е Й</vt:lpstr>
      <vt:lpstr>ЦИКЛ  РАЗВИТИЯ  ДРОЖЖЕЙ</vt:lpstr>
      <vt:lpstr>РАЗНОВИДНОСТИ   ДРОЖЖЕЙ</vt:lpstr>
      <vt:lpstr>1. Дикие дрожжи не способны участвовать в брожении теста.  2. Размножаясь, они отнимают питательные вещества у бродильной микрофлоры.   3. Источниками обсеменения пшеничных полуфабрикатов дикими дрожжами являются прессованные дрожжи, содержащие от15 до 45% посторонних дрожжей, А также мука и молочная сыворотка.</vt:lpstr>
      <vt:lpstr>РАЗНОВИДНОСТИ   ПЕКАРСКИХ ДРОЖЖЕЙ</vt:lpstr>
      <vt:lpstr>Слайд 15</vt:lpstr>
      <vt:lpstr>ОБЩЕЕ</vt:lpstr>
      <vt:lpstr>ДРОЖЖИ</vt:lpstr>
      <vt:lpstr> РАЗРЫХЛЯЮЩЕЕ ДЕЙСТВИЕ ДРОЖЖЕЙ ОСНОВАНО НА ТОМ, ЧТО В ПРОЦЕССЕ СВОЕЙ ЖИЗНИ ОНИ ВЫДЕЛЯЮТ УГЛЕКИСЛЫЙ ГАЗ,  который способствует брожению теста  Для  жизнедеятельности дрожжей необходим простой  сахар – глюкоза </vt:lpstr>
      <vt:lpstr>1. КАКоЙ вид ДРОЖЖЕЙ эффективнее использовать для приготовления теста?  2. Какое Влияние оказывают дрожжи на процесс брожения теста?</vt:lpstr>
      <vt:lpstr>1. Дрожжи крупноклеточные ОРГАНИЗМЫ, приспособлены к повышенной кислотности теста и к его кислотообразующей микрофлоре. 2. Дрожжи сбраживают глюкозу, фруктозу, сахарозу, мальтозу, простые декстрины, не сбраживают лактозу, крахмал, клетчатку.  3. Дрожжи усваивают этиловый спирт, молочную кислоту И уксусную кислоту. 4. Дрожжевая клетка состоит из оболочки, цитоплазматической мембраны и цитоплазмы. Размер клетки составляет в среднем 8-10 мкм. 5.В зависимости от наличия кислорода в культуральной среде хлебопекарные дрожжи могут перестраиваться на спиртовое брожение или на анаэробное потребление углеводов. 6.Подавление процесса спиртового брожения в присутствии кислорода получило название «эффекта Пастера» и выражается количественно сравнением величины сбраживания гексозы в анаэробных и аэробных условиях. </vt:lpstr>
      <vt:lpstr>ПРОЦЕСС БРОЖЕНИЯ СОСТОИТ ИЗ ДВУХ СТАДИЙ:</vt:lpstr>
      <vt:lpstr>1. ПОД ДЕЙСТВИЕМ ФЕРМЕНТОВ КРАХМАЛ РАСЩЕПЛЯЕТСЯ ДО ПРОСТОГО САХАРА – ГЛЮКОЗЫ  2. САХАРОЗА  ПОД ДЕЙСТВИЕМ ФЕРМЕНТОВ РАСПАДАЕТСЯ НА ГЛЮКОЗУ (98%) И ФРУКТОЗУ (2%)  3. ПОЛУЧЕННАЯ ГЛЮКОЗА ПОПАДАЕТ В ДРОЖЖЕВУЮ КЛЕТКУ,В НЕЙ ПРОИСХОДИТ НЕСКОЛЬКО СЛОЖНЫХ РЕАКЦИЙ,  В РЕЗУЛЬТАТЕ КОТОРЫХ ИЗ ГЛЮКОЗЫ ОБРАЗУЕТСЯ СПИРТ И УГЛЕКИСЛЫЙ ГАЗ - ЭТО ОСНОВНОЕ СПИРТОВОЕ БРОЖЕНИЕ:  С6Н12О6 = 2С2Н5ОН + 2СО2 </vt:lpstr>
      <vt:lpstr>Слайд 23</vt:lpstr>
      <vt:lpstr>УСЛОВИЯ ПРОЦЕССА БРОЖЕНИЯ</vt:lpstr>
      <vt:lpstr>ТАБЛИЦА «БЛИЦ ИНСЕРТ»</vt:lpstr>
      <vt:lpstr>ТАБЛИЦА «БЛИЦ ИНСЕРТ»</vt:lpstr>
      <vt:lpstr>Слайд 27</vt:lpstr>
      <vt:lpstr>КОНЦЕПТУАЛЬНАЯ ТАБЛИЦА</vt:lpstr>
      <vt:lpstr>КОНЦЕПТУАЛЬНАЯ ТАБЛИЦА</vt:lpstr>
      <vt:lpstr>Слайд 30</vt:lpstr>
      <vt:lpstr>Слайд 31</vt:lpstr>
      <vt:lpstr>ДРОЖЖЕВЫЕ ГРИБКИ-САХАРОМИЦЕТЫ</vt:lpstr>
      <vt:lpstr>Слайд 33</vt:lpstr>
      <vt:lpstr>Органолептическая оценка прессованных дрожжей</vt:lpstr>
      <vt:lpstr>ЦЕЛЬ БРОЖЕНИЯ теста-</vt:lpstr>
      <vt:lpstr>СПИСОК ИСТОЧНИКОВ</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2012-11-25T17:19:06Z</dcterms:created>
  <dcterms:modified xsi:type="dcterms:W3CDTF">2012-12-23T18:30:06Z</dcterms:modified>
</cp:coreProperties>
</file>