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821230-8195-47F9-A5AA-D0C4605779C8}" type="doc">
      <dgm:prSet loTypeId="urn:microsoft.com/office/officeart/2005/8/layout/matrix2" loCatId="matrix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1552FAD-5DF3-435C-B782-FE616FF54A97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ПРОДУКЦИЯ ЦЕХА ПОСЛЕ ИЗГОТОВЛЕНИЯИ ПОРЦИОНИРОВАНИЯ НЕ ПОДВЕРГАЕТСЯ ВТОРИЧНОЙ ТЕПЛОВОЙ ОБРАБОТКИ, ПОЭТОМУ В ЦЕХЕ  ДОСТАТОЧНО ДОЛЖНО БЫТЬ ХОЛОДИЛЬНОГО ОБОРУДОВАНИЯ</a:t>
          </a:r>
        </a:p>
      </dgm:t>
    </dgm:pt>
    <dgm:pt modelId="{5D2CD6E1-0E20-480F-BF5A-186DC78BCA4B}" type="parTrans" cxnId="{E9152F61-0B55-4CBA-B6FB-724469F31D77}">
      <dgm:prSet/>
      <dgm:spPr/>
      <dgm:t>
        <a:bodyPr/>
        <a:lstStyle/>
        <a:p>
          <a:endParaRPr lang="ru-RU"/>
        </a:p>
      </dgm:t>
    </dgm:pt>
    <dgm:pt modelId="{9F9FB2C7-47AF-4886-9EF5-4E7CA07B4289}" type="sibTrans" cxnId="{E9152F61-0B55-4CBA-B6FB-724469F31D77}">
      <dgm:prSet/>
      <dgm:spPr/>
      <dgm:t>
        <a:bodyPr/>
        <a:lstStyle/>
        <a:p>
          <a:endParaRPr lang="ru-RU"/>
        </a:p>
      </dgm:t>
    </dgm:pt>
    <dgm:pt modelId="{459EA113-0F5D-4DBA-8139-B34C6B8A5405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СТРОГОЕ СОБЛЮДЕНИЕ САНИТАРНЫХ ПРАВИЛ ПРИ ОРГАНИЗАЦИИ ПРОИЗВОДСТВЕННОГО ПРОЦЕССА И ЛИЧНОЙ ГИГИЕНЫ ПОВАРАМИ</a:t>
          </a:r>
        </a:p>
      </dgm:t>
    </dgm:pt>
    <dgm:pt modelId="{E52BF898-116F-4220-BB21-4B14AB46C1FB}" type="parTrans" cxnId="{9FACE508-D317-405F-91E6-8D5F64FA8A34}">
      <dgm:prSet/>
      <dgm:spPr/>
      <dgm:t>
        <a:bodyPr/>
        <a:lstStyle/>
        <a:p>
          <a:endParaRPr lang="ru-RU"/>
        </a:p>
      </dgm:t>
    </dgm:pt>
    <dgm:pt modelId="{9CF22871-DEEA-4780-B6FD-C27862C17B7F}" type="sibTrans" cxnId="{9FACE508-D317-405F-91E6-8D5F64FA8A34}">
      <dgm:prSet/>
      <dgm:spPr/>
      <dgm:t>
        <a:bodyPr/>
        <a:lstStyle/>
        <a:p>
          <a:endParaRPr lang="ru-RU"/>
        </a:p>
      </dgm:t>
    </dgm:pt>
    <dgm:pt modelId="{460C82FE-9A0D-4281-A2B4-173F202AEA95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ИЗГОТОВЛЕНИЕ ХОЛОДНЫХ БЛЮД, ДОЛЖНО БЫТЬ В ТАКОМ КОЛИЧЕСТВЕ, ЧТОБЫ  РЕАЛИЗОВАТЬ В КОРОТКИЙ СРОК, ПРИ </a:t>
          </a:r>
          <a:r>
            <a: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</a:t>
          </a:r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10-14</a:t>
          </a:r>
          <a:r>
            <a:rPr lang="ru-RU" sz="12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0</a:t>
          </a:r>
          <a:r>
            <a: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</a:t>
          </a:r>
          <a:endParaRPr lang="ru-RU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697799-0A7E-4CE1-9529-CF16155EC638}" type="parTrans" cxnId="{F92C8452-3312-47A3-8CF5-953A0EA49932}">
      <dgm:prSet/>
      <dgm:spPr/>
      <dgm:t>
        <a:bodyPr/>
        <a:lstStyle/>
        <a:p>
          <a:endParaRPr lang="ru-RU"/>
        </a:p>
      </dgm:t>
    </dgm:pt>
    <dgm:pt modelId="{3D47E232-0DC7-4BDD-AEAC-A6E5FDD4A91B}" type="sibTrans" cxnId="{F92C8452-3312-47A3-8CF5-953A0EA49932}">
      <dgm:prSet/>
      <dgm:spPr/>
      <dgm:t>
        <a:bodyPr/>
        <a:lstStyle/>
        <a:p>
          <a:endParaRPr lang="ru-RU"/>
        </a:p>
      </dgm:t>
    </dgm:pt>
    <dgm:pt modelId="{1F7AAEE2-0125-47BE-923D-B2A4CA70B8BA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ЗАПРАВКА САЛАТОВ И ВИНЕГРЕТОВ НЕПОСРЕДСТВЕННО ПЕРЕД ОТПУСКОМ, НЕ ДОПУСКАЕТСЯ РЕАЛИЗАЦИ ПРОДУКЦИИ ОСТАВШЕЙСЯ ОТ ПРЕДЫДУЩЕГО ДНЯ</a:t>
          </a:r>
        </a:p>
      </dgm:t>
    </dgm:pt>
    <dgm:pt modelId="{18397100-9335-4364-94F8-052151AD59D7}" type="parTrans" cxnId="{C57F4395-7C68-46E3-8EEA-E1C7A5A015C6}">
      <dgm:prSet/>
      <dgm:spPr/>
      <dgm:t>
        <a:bodyPr/>
        <a:lstStyle/>
        <a:p>
          <a:endParaRPr lang="ru-RU"/>
        </a:p>
      </dgm:t>
    </dgm:pt>
    <dgm:pt modelId="{3A51CD32-BB50-4941-814A-DFFCEF27D992}" type="sibTrans" cxnId="{C57F4395-7C68-46E3-8EEA-E1C7A5A015C6}">
      <dgm:prSet/>
      <dgm:spPr/>
      <dgm:t>
        <a:bodyPr/>
        <a:lstStyle/>
        <a:p>
          <a:endParaRPr lang="ru-RU"/>
        </a:p>
      </dgm:t>
    </dgm:pt>
    <dgm:pt modelId="{127DDD50-22FA-427F-8215-32715AA5D05A}" type="pres">
      <dgm:prSet presAssocID="{58821230-8195-47F9-A5AA-D0C4605779C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09B241-171E-49BA-BA42-6FF8C7176508}" type="pres">
      <dgm:prSet presAssocID="{58821230-8195-47F9-A5AA-D0C4605779C8}" presName="axisShape" presStyleLbl="bgShp" presStyleIdx="0" presStyleCnt="1" custScaleX="121127"/>
      <dgm:spPr/>
      <dgm:t>
        <a:bodyPr/>
        <a:lstStyle/>
        <a:p>
          <a:endParaRPr lang="ru-RU"/>
        </a:p>
      </dgm:t>
    </dgm:pt>
    <dgm:pt modelId="{D367EFF8-826D-4760-A44A-5B810CBE073B}" type="pres">
      <dgm:prSet presAssocID="{58821230-8195-47F9-A5AA-D0C4605779C8}" presName="rect1" presStyleLbl="node1" presStyleIdx="0" presStyleCnt="4" custScaleX="107852" custScaleY="1078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1BFBF-49F2-45DC-AE76-8E8D58BABF64}" type="pres">
      <dgm:prSet presAssocID="{58821230-8195-47F9-A5AA-D0C4605779C8}" presName="rect2" presStyleLbl="node1" presStyleIdx="1" presStyleCnt="4" custScaleX="107852" custScaleY="107852" custLinFactNeighborX="2218" custLinFactNeighborY="17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547D9-7A1E-475B-8126-E787B32C480C}" type="pres">
      <dgm:prSet presAssocID="{58821230-8195-47F9-A5AA-D0C4605779C8}" presName="rect3" presStyleLbl="node1" presStyleIdx="2" presStyleCnt="4" custScaleX="107852" custScaleY="1078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52DDE-2A38-440F-8863-E9702F3B40C0}" type="pres">
      <dgm:prSet presAssocID="{58821230-8195-47F9-A5AA-D0C4605779C8}" presName="rect4" presStyleLbl="node1" presStyleIdx="3" presStyleCnt="4" custScaleX="107852" custScaleY="1078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55D31D-2F15-4F41-A319-E5E2DA37E282}" type="presOf" srcId="{1F7AAEE2-0125-47BE-923D-B2A4CA70B8BA}" destId="{ED552DDE-2A38-440F-8863-E9702F3B40C0}" srcOrd="0" destOrd="0" presId="urn:microsoft.com/office/officeart/2005/8/layout/matrix2"/>
    <dgm:cxn modelId="{CE21CAB7-60AE-4078-A927-0A09A08894CC}" type="presOf" srcId="{58821230-8195-47F9-A5AA-D0C4605779C8}" destId="{127DDD50-22FA-427F-8215-32715AA5D05A}" srcOrd="0" destOrd="0" presId="urn:microsoft.com/office/officeart/2005/8/layout/matrix2"/>
    <dgm:cxn modelId="{E9152F61-0B55-4CBA-B6FB-724469F31D77}" srcId="{58821230-8195-47F9-A5AA-D0C4605779C8}" destId="{81552FAD-5DF3-435C-B782-FE616FF54A97}" srcOrd="0" destOrd="0" parTransId="{5D2CD6E1-0E20-480F-BF5A-186DC78BCA4B}" sibTransId="{9F9FB2C7-47AF-4886-9EF5-4E7CA07B4289}"/>
    <dgm:cxn modelId="{C57F4395-7C68-46E3-8EEA-E1C7A5A015C6}" srcId="{58821230-8195-47F9-A5AA-D0C4605779C8}" destId="{1F7AAEE2-0125-47BE-923D-B2A4CA70B8BA}" srcOrd="3" destOrd="0" parTransId="{18397100-9335-4364-94F8-052151AD59D7}" sibTransId="{3A51CD32-BB50-4941-814A-DFFCEF27D992}"/>
    <dgm:cxn modelId="{9FACE508-D317-405F-91E6-8D5F64FA8A34}" srcId="{58821230-8195-47F9-A5AA-D0C4605779C8}" destId="{459EA113-0F5D-4DBA-8139-B34C6B8A5405}" srcOrd="1" destOrd="0" parTransId="{E52BF898-116F-4220-BB21-4B14AB46C1FB}" sibTransId="{9CF22871-DEEA-4780-B6FD-C27862C17B7F}"/>
    <dgm:cxn modelId="{F3B27E14-9C7D-4913-B263-852FC91E0F8B}" type="presOf" srcId="{460C82FE-9A0D-4281-A2B4-173F202AEA95}" destId="{A70547D9-7A1E-475B-8126-E787B32C480C}" srcOrd="0" destOrd="0" presId="urn:microsoft.com/office/officeart/2005/8/layout/matrix2"/>
    <dgm:cxn modelId="{EF60229B-8C20-4343-9534-F391B192C48A}" type="presOf" srcId="{81552FAD-5DF3-435C-B782-FE616FF54A97}" destId="{D367EFF8-826D-4760-A44A-5B810CBE073B}" srcOrd="0" destOrd="0" presId="urn:microsoft.com/office/officeart/2005/8/layout/matrix2"/>
    <dgm:cxn modelId="{F92C8452-3312-47A3-8CF5-953A0EA49932}" srcId="{58821230-8195-47F9-A5AA-D0C4605779C8}" destId="{460C82FE-9A0D-4281-A2B4-173F202AEA95}" srcOrd="2" destOrd="0" parTransId="{0D697799-0A7E-4CE1-9529-CF16155EC638}" sibTransId="{3D47E232-0DC7-4BDD-AEAC-A6E5FDD4A91B}"/>
    <dgm:cxn modelId="{8B097BF6-A96D-4B82-837A-665BC55E1BA6}" type="presOf" srcId="{459EA113-0F5D-4DBA-8139-B34C6B8A5405}" destId="{E031BFBF-49F2-45DC-AE76-8E8D58BABF64}" srcOrd="0" destOrd="0" presId="urn:microsoft.com/office/officeart/2005/8/layout/matrix2"/>
    <dgm:cxn modelId="{34A42974-2F30-48A0-9A85-DC220032FA82}" type="presParOf" srcId="{127DDD50-22FA-427F-8215-32715AA5D05A}" destId="{CE09B241-171E-49BA-BA42-6FF8C7176508}" srcOrd="0" destOrd="0" presId="urn:microsoft.com/office/officeart/2005/8/layout/matrix2"/>
    <dgm:cxn modelId="{642E9945-9079-4969-A16D-43D82525A312}" type="presParOf" srcId="{127DDD50-22FA-427F-8215-32715AA5D05A}" destId="{D367EFF8-826D-4760-A44A-5B810CBE073B}" srcOrd="1" destOrd="0" presId="urn:microsoft.com/office/officeart/2005/8/layout/matrix2"/>
    <dgm:cxn modelId="{7C0D4E64-0F94-47F8-A91D-AAD698B9482C}" type="presParOf" srcId="{127DDD50-22FA-427F-8215-32715AA5D05A}" destId="{E031BFBF-49F2-45DC-AE76-8E8D58BABF64}" srcOrd="2" destOrd="0" presId="urn:microsoft.com/office/officeart/2005/8/layout/matrix2"/>
    <dgm:cxn modelId="{30902732-7207-45C6-A857-1B35E53635B1}" type="presParOf" srcId="{127DDD50-22FA-427F-8215-32715AA5D05A}" destId="{A70547D9-7A1E-475B-8126-E787B32C480C}" srcOrd="3" destOrd="0" presId="urn:microsoft.com/office/officeart/2005/8/layout/matrix2"/>
    <dgm:cxn modelId="{6C74E7AE-7DB0-49B7-8DBC-83A6542E57DC}" type="presParOf" srcId="{127DDD50-22FA-427F-8215-32715AA5D05A}" destId="{ED552DDE-2A38-440F-8863-E9702F3B40C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CBE144-5FB3-4977-8378-42B854A86ACB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93CFB849-59CE-43F2-A13F-04853FD26E7E}">
      <dgm:prSet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нарезают овощи, смешивают компоненты и заправлют салаты </a:t>
          </a:r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B25D52-F169-4B42-8872-BD6E8EF86C6D}" type="parTrans" cxnId="{8D1D4AD9-3FFE-4D32-B024-ED848905F3F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28EFAE-7DE0-47E4-B3BA-A81991EEA2F5}" type="sibTrans" cxnId="{8D1D4AD9-3FFE-4D32-B024-ED848905F3FB}">
      <dgm:prSet/>
      <dgm:spPr/>
      <dgm:t>
        <a:bodyPr/>
        <a:lstStyle/>
        <a:p>
          <a:endParaRPr lang="ru-RU" b="1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1D6936-5EFB-4D5F-A6A7-02A0744F0E48}">
      <dgm:prSet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порционируют и оформляют салаты перед отпуском в торговый зал</a:t>
          </a:r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04A6D6-F7DF-4516-A417-686E159E3C20}" type="parTrans" cxnId="{51B23AE4-229C-43ED-AAB2-715B51506A8E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C990D8-603A-49E9-915F-ADA9252B941E}" type="sibTrans" cxnId="{51B23AE4-229C-43ED-AAB2-715B51506A8E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482FDE-C5C1-47F7-A744-9755D84EA815}" type="pres">
      <dgm:prSet presAssocID="{6DCBE144-5FB3-4977-8378-42B854A86ACB}" presName="Name0" presStyleCnt="0">
        <dgm:presLayoutVars>
          <dgm:dir/>
          <dgm:resizeHandles val="exact"/>
        </dgm:presLayoutVars>
      </dgm:prSet>
      <dgm:spPr/>
    </dgm:pt>
    <dgm:pt modelId="{EDF3B6C0-0985-411E-BE5E-EF893EE568E6}" type="pres">
      <dgm:prSet presAssocID="{93CFB849-59CE-43F2-A13F-04853FD26E7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5A0B3-4089-4EA5-8E37-F06E7DB63745}" type="pres">
      <dgm:prSet presAssocID="{2728EFAE-7DE0-47E4-B3BA-A81991EEA2F5}" presName="sibTrans" presStyleLbl="sibTrans2D1" presStyleIdx="0" presStyleCnt="1" custScaleX="117887" custScaleY="79210"/>
      <dgm:spPr/>
      <dgm:t>
        <a:bodyPr/>
        <a:lstStyle/>
        <a:p>
          <a:endParaRPr lang="ru-RU"/>
        </a:p>
      </dgm:t>
    </dgm:pt>
    <dgm:pt modelId="{709FA8D6-7062-4728-883B-D23ADCCB9717}" type="pres">
      <dgm:prSet presAssocID="{2728EFAE-7DE0-47E4-B3BA-A81991EEA2F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C59AB88D-8AE0-420C-8525-7E7F678A62DB}" type="pres">
      <dgm:prSet presAssocID="{361D6936-5EFB-4D5F-A6A7-02A0744F0E4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E429CE-9F8B-4BF1-9175-D3BFB9A84102}" type="presOf" srcId="{93CFB849-59CE-43F2-A13F-04853FD26E7E}" destId="{EDF3B6C0-0985-411E-BE5E-EF893EE568E6}" srcOrd="0" destOrd="0" presId="urn:microsoft.com/office/officeart/2005/8/layout/process1"/>
    <dgm:cxn modelId="{51B23AE4-229C-43ED-AAB2-715B51506A8E}" srcId="{6DCBE144-5FB3-4977-8378-42B854A86ACB}" destId="{361D6936-5EFB-4D5F-A6A7-02A0744F0E48}" srcOrd="1" destOrd="0" parTransId="{5304A6D6-F7DF-4516-A417-686E159E3C20}" sibTransId="{CCC990D8-603A-49E9-915F-ADA9252B941E}"/>
    <dgm:cxn modelId="{9D65A0CD-028D-4CC5-8907-B7B3C7740B2C}" type="presOf" srcId="{2728EFAE-7DE0-47E4-B3BA-A81991EEA2F5}" destId="{3F25A0B3-4089-4EA5-8E37-F06E7DB63745}" srcOrd="0" destOrd="0" presId="urn:microsoft.com/office/officeart/2005/8/layout/process1"/>
    <dgm:cxn modelId="{BBA9078D-7E4F-4222-A75E-9D1B6C10651F}" type="presOf" srcId="{361D6936-5EFB-4D5F-A6A7-02A0744F0E48}" destId="{C59AB88D-8AE0-420C-8525-7E7F678A62DB}" srcOrd="0" destOrd="0" presId="urn:microsoft.com/office/officeart/2005/8/layout/process1"/>
    <dgm:cxn modelId="{23E2D7A5-5D33-4750-8CCE-F5F2BCC01872}" type="presOf" srcId="{6DCBE144-5FB3-4977-8378-42B854A86ACB}" destId="{62482FDE-C5C1-47F7-A744-9755D84EA815}" srcOrd="0" destOrd="0" presId="urn:microsoft.com/office/officeart/2005/8/layout/process1"/>
    <dgm:cxn modelId="{F6F42F08-EF9E-407A-B08A-C2BE6B0070B1}" type="presOf" srcId="{2728EFAE-7DE0-47E4-B3BA-A81991EEA2F5}" destId="{709FA8D6-7062-4728-883B-D23ADCCB9717}" srcOrd="1" destOrd="0" presId="urn:microsoft.com/office/officeart/2005/8/layout/process1"/>
    <dgm:cxn modelId="{8D1D4AD9-3FFE-4D32-B024-ED848905F3FB}" srcId="{6DCBE144-5FB3-4977-8378-42B854A86ACB}" destId="{93CFB849-59CE-43F2-A13F-04853FD26E7E}" srcOrd="0" destOrd="0" parTransId="{E0B25D52-F169-4B42-8872-BD6E8EF86C6D}" sibTransId="{2728EFAE-7DE0-47E4-B3BA-A81991EEA2F5}"/>
    <dgm:cxn modelId="{758A21A4-7A5D-46AC-A267-DC0F7850AA86}" type="presParOf" srcId="{62482FDE-C5C1-47F7-A744-9755D84EA815}" destId="{EDF3B6C0-0985-411E-BE5E-EF893EE568E6}" srcOrd="0" destOrd="0" presId="urn:microsoft.com/office/officeart/2005/8/layout/process1"/>
    <dgm:cxn modelId="{A1A618AE-C00C-4AB8-A4B3-7BEAE9164417}" type="presParOf" srcId="{62482FDE-C5C1-47F7-A744-9755D84EA815}" destId="{3F25A0B3-4089-4EA5-8E37-F06E7DB63745}" srcOrd="1" destOrd="0" presId="urn:microsoft.com/office/officeart/2005/8/layout/process1"/>
    <dgm:cxn modelId="{549E2810-9955-4738-897A-0137C2220EEB}" type="presParOf" srcId="{3F25A0B3-4089-4EA5-8E37-F06E7DB63745}" destId="{709FA8D6-7062-4728-883B-D23ADCCB9717}" srcOrd="0" destOrd="0" presId="urn:microsoft.com/office/officeart/2005/8/layout/process1"/>
    <dgm:cxn modelId="{764C4995-F3F8-45A9-9F94-E56D59E17299}" type="presParOf" srcId="{62482FDE-C5C1-47F7-A744-9755D84EA815}" destId="{C59AB88D-8AE0-420C-8525-7E7F678A62D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214216-A793-4633-B421-382028461CF5}" type="doc">
      <dgm:prSet loTypeId="urn:microsoft.com/office/officeart/2005/8/layout/default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A430996-4621-4C07-8650-0D4CE4ED0923}">
      <dgm:prSet phldrT="[Текст]" custT="1"/>
      <dgm:spPr/>
      <dgm:t>
        <a:bodyPr/>
        <a:lstStyle/>
        <a:p>
          <a:r>
            <a:rPr lang="ru-RU" sz="1600" b="1" dirty="0"/>
            <a:t>По приготовлению холодных блюд и закусок, заливных </a:t>
          </a:r>
          <a:r>
            <a:rPr lang="ru-RU" sz="1600" b="1" dirty="0" smtClean="0"/>
            <a:t>блюд</a:t>
          </a:r>
          <a:endParaRPr lang="ru-RU" sz="1600" b="1" dirty="0"/>
        </a:p>
      </dgm:t>
    </dgm:pt>
    <dgm:pt modelId="{675C1A33-5752-444A-BF49-9BA258927B04}" type="parTrans" cxnId="{2EA88154-8596-48CF-A1F5-EBD4CBF50380}">
      <dgm:prSet/>
      <dgm:spPr/>
      <dgm:t>
        <a:bodyPr/>
        <a:lstStyle/>
        <a:p>
          <a:endParaRPr lang="ru-RU" sz="800"/>
        </a:p>
      </dgm:t>
    </dgm:pt>
    <dgm:pt modelId="{7CD42652-82BD-49C7-A4E2-2AA9DAA01B41}" type="sibTrans" cxnId="{2EA88154-8596-48CF-A1F5-EBD4CBF50380}">
      <dgm:prSet/>
      <dgm:spPr/>
      <dgm:t>
        <a:bodyPr/>
        <a:lstStyle/>
        <a:p>
          <a:endParaRPr lang="ru-RU" sz="800"/>
        </a:p>
      </dgm:t>
    </dgm:pt>
    <dgm:pt modelId="{1D283BB4-4AAA-4176-A82F-0AEB00E20F52}">
      <dgm:prSet phldrT="[Текст]" custT="1"/>
      <dgm:spPr/>
      <dgm:t>
        <a:bodyPr/>
        <a:lstStyle/>
        <a:p>
          <a:r>
            <a:rPr lang="ru-RU" sz="1600" b="1" dirty="0"/>
            <a:t>Приготовление </a:t>
          </a:r>
          <a:r>
            <a:rPr lang="ru-RU" sz="1600" b="1" dirty="0" smtClean="0"/>
            <a:t>бутербродов</a:t>
          </a:r>
          <a:endParaRPr lang="ru-RU" sz="1600" b="1" dirty="0"/>
        </a:p>
      </dgm:t>
    </dgm:pt>
    <dgm:pt modelId="{499E2CF2-2094-4D95-91A1-DB8908445CB1}" type="parTrans" cxnId="{224C0514-6B91-44E7-95C1-E916C442E002}">
      <dgm:prSet/>
      <dgm:spPr/>
      <dgm:t>
        <a:bodyPr/>
        <a:lstStyle/>
        <a:p>
          <a:endParaRPr lang="ru-RU" sz="800"/>
        </a:p>
      </dgm:t>
    </dgm:pt>
    <dgm:pt modelId="{5B713C9A-0859-4713-A059-FA01BA0D6A71}" type="sibTrans" cxnId="{224C0514-6B91-44E7-95C1-E916C442E002}">
      <dgm:prSet/>
      <dgm:spPr/>
      <dgm:t>
        <a:bodyPr/>
        <a:lstStyle/>
        <a:p>
          <a:endParaRPr lang="ru-RU" sz="800"/>
        </a:p>
      </dgm:t>
    </dgm:pt>
    <dgm:pt modelId="{A605936C-8191-451A-9B91-33E2555BA0D8}">
      <dgm:prSet phldrT="[Текст]" custT="1"/>
      <dgm:spPr/>
      <dgm:t>
        <a:bodyPr/>
        <a:lstStyle/>
        <a:p>
          <a:r>
            <a:rPr lang="ru-RU" sz="1600" b="1" dirty="0"/>
            <a:t>Приготовление сладких </a:t>
          </a:r>
          <a:r>
            <a:rPr lang="ru-RU" sz="1600" b="1" dirty="0" smtClean="0"/>
            <a:t>блюд</a:t>
          </a:r>
          <a:endParaRPr lang="ru-RU" sz="1600" b="1" dirty="0"/>
        </a:p>
      </dgm:t>
    </dgm:pt>
    <dgm:pt modelId="{420CB5F0-3B12-4719-A56C-984CDCE96DAF}" type="parTrans" cxnId="{1B1B975A-D76D-448D-BDE3-6C07EA6D1F5F}">
      <dgm:prSet/>
      <dgm:spPr/>
      <dgm:t>
        <a:bodyPr/>
        <a:lstStyle/>
        <a:p>
          <a:endParaRPr lang="ru-RU" sz="800"/>
        </a:p>
      </dgm:t>
    </dgm:pt>
    <dgm:pt modelId="{612ECFAC-AB47-42D6-BA66-813E23EA14B9}" type="sibTrans" cxnId="{1B1B975A-D76D-448D-BDE3-6C07EA6D1F5F}">
      <dgm:prSet/>
      <dgm:spPr/>
      <dgm:t>
        <a:bodyPr/>
        <a:lstStyle/>
        <a:p>
          <a:endParaRPr lang="ru-RU" sz="800"/>
        </a:p>
      </dgm:t>
    </dgm:pt>
    <dgm:pt modelId="{2EAC4C39-EF67-436C-A32D-4019C29B4538}">
      <dgm:prSet custT="1"/>
      <dgm:spPr/>
      <dgm:t>
        <a:bodyPr/>
        <a:lstStyle/>
        <a:p>
          <a:r>
            <a:rPr lang="ru-RU" sz="1600" b="1" dirty="0"/>
            <a:t>Приготовление салатов из свежей зелени и </a:t>
          </a:r>
          <a:r>
            <a:rPr lang="ru-RU" sz="1600" b="1" dirty="0" smtClean="0"/>
            <a:t>овощей</a:t>
          </a:r>
          <a:endParaRPr lang="ru-RU" sz="1600" b="1" dirty="0"/>
        </a:p>
      </dgm:t>
    </dgm:pt>
    <dgm:pt modelId="{E9E65564-4599-453A-856F-D7DAC1B1912E}" type="parTrans" cxnId="{22AFDE76-58C5-4792-AE95-9E66FB31E277}">
      <dgm:prSet/>
      <dgm:spPr/>
      <dgm:t>
        <a:bodyPr/>
        <a:lstStyle/>
        <a:p>
          <a:endParaRPr lang="ru-RU" sz="800"/>
        </a:p>
      </dgm:t>
    </dgm:pt>
    <dgm:pt modelId="{8E182C79-6D1B-4B76-B6D6-BC57387323E4}" type="sibTrans" cxnId="{22AFDE76-58C5-4792-AE95-9E66FB31E277}">
      <dgm:prSet/>
      <dgm:spPr/>
      <dgm:t>
        <a:bodyPr/>
        <a:lstStyle/>
        <a:p>
          <a:endParaRPr lang="ru-RU" sz="800"/>
        </a:p>
      </dgm:t>
    </dgm:pt>
    <dgm:pt modelId="{F1EB2480-015B-4822-B8B6-7EFA5B156D67}">
      <dgm:prSet custT="1"/>
      <dgm:spPr/>
      <dgm:t>
        <a:bodyPr/>
        <a:lstStyle/>
        <a:p>
          <a:r>
            <a:rPr lang="ru-RU" sz="1600" b="1" dirty="0"/>
            <a:t>Приготовление холодных </a:t>
          </a:r>
          <a:r>
            <a:rPr lang="ru-RU" sz="1600" b="1" dirty="0" smtClean="0"/>
            <a:t>супов</a:t>
          </a:r>
          <a:endParaRPr lang="ru-RU" sz="1600" b="1" dirty="0"/>
        </a:p>
      </dgm:t>
    </dgm:pt>
    <dgm:pt modelId="{8A2037DC-86DE-46DF-BF59-F40AC4770E8D}" type="parTrans" cxnId="{5B722854-1840-47F9-946B-EAA49354153E}">
      <dgm:prSet/>
      <dgm:spPr/>
      <dgm:t>
        <a:bodyPr/>
        <a:lstStyle/>
        <a:p>
          <a:endParaRPr lang="ru-RU" sz="800"/>
        </a:p>
      </dgm:t>
    </dgm:pt>
    <dgm:pt modelId="{17DF8A85-6CE9-44F1-B2D4-FF9C68F90758}" type="sibTrans" cxnId="{5B722854-1840-47F9-946B-EAA49354153E}">
      <dgm:prSet/>
      <dgm:spPr/>
      <dgm:t>
        <a:bodyPr/>
        <a:lstStyle/>
        <a:p>
          <a:endParaRPr lang="ru-RU" sz="800"/>
        </a:p>
      </dgm:t>
    </dgm:pt>
    <dgm:pt modelId="{D9F1E09B-698F-48E8-8A30-3CEA534C1875}">
      <dgm:prSet custT="1"/>
      <dgm:spPr/>
      <dgm:t>
        <a:bodyPr/>
        <a:lstStyle/>
        <a:p>
          <a:r>
            <a:rPr lang="ru-RU" sz="1600" b="1" dirty="0"/>
            <a:t>Нарезание и </a:t>
          </a:r>
          <a:r>
            <a:rPr lang="ru-RU" sz="1600" b="1" dirty="0" err="1"/>
            <a:t>порционирование</a:t>
          </a:r>
          <a:r>
            <a:rPr lang="ru-RU" sz="1600" b="1" dirty="0"/>
            <a:t> гастрономических </a:t>
          </a:r>
          <a:r>
            <a:rPr lang="ru-RU" sz="1600" b="1" dirty="0" smtClean="0"/>
            <a:t>продуктов</a:t>
          </a:r>
          <a:endParaRPr lang="ru-RU" sz="1600" b="1" dirty="0"/>
        </a:p>
      </dgm:t>
    </dgm:pt>
    <dgm:pt modelId="{DED28C7A-E170-4F21-BD30-8008B931A598}" type="parTrans" cxnId="{91BAAD8C-322F-4D6C-8C78-F04A0D9D2616}">
      <dgm:prSet/>
      <dgm:spPr/>
      <dgm:t>
        <a:bodyPr/>
        <a:lstStyle/>
        <a:p>
          <a:endParaRPr lang="ru-RU" sz="800"/>
        </a:p>
      </dgm:t>
    </dgm:pt>
    <dgm:pt modelId="{EF2D95A5-A4F2-4CB1-ABE1-D570DB636B15}" type="sibTrans" cxnId="{91BAAD8C-322F-4D6C-8C78-F04A0D9D2616}">
      <dgm:prSet/>
      <dgm:spPr/>
      <dgm:t>
        <a:bodyPr/>
        <a:lstStyle/>
        <a:p>
          <a:endParaRPr lang="ru-RU" sz="800"/>
        </a:p>
      </dgm:t>
    </dgm:pt>
    <dgm:pt modelId="{C1C0AEAA-C28C-4BD3-8366-C52FB007D517}">
      <dgm:prSet custT="1"/>
      <dgm:spPr/>
      <dgm:t>
        <a:bodyPr/>
        <a:lstStyle/>
        <a:p>
          <a:r>
            <a:rPr lang="ru-RU" sz="1600" b="1" dirty="0" err="1"/>
            <a:t>Порционирование</a:t>
          </a:r>
          <a:r>
            <a:rPr lang="ru-RU" sz="1600" b="1" dirty="0"/>
            <a:t>, оформление и отпуск холодных блюд и </a:t>
          </a:r>
          <a:r>
            <a:rPr lang="ru-RU" sz="1600" b="1" dirty="0" smtClean="0"/>
            <a:t>закусок</a:t>
          </a:r>
          <a:endParaRPr lang="ru-RU" sz="1600" b="1" dirty="0"/>
        </a:p>
      </dgm:t>
    </dgm:pt>
    <dgm:pt modelId="{6AC36B66-72C6-41F8-9687-37AF3FADF509}" type="parTrans" cxnId="{E736F181-1E01-4D14-9912-EBFCC3D157C5}">
      <dgm:prSet/>
      <dgm:spPr/>
      <dgm:t>
        <a:bodyPr/>
        <a:lstStyle/>
        <a:p>
          <a:endParaRPr lang="ru-RU" sz="800"/>
        </a:p>
      </dgm:t>
    </dgm:pt>
    <dgm:pt modelId="{8EF09AD2-D980-4D1F-A487-E6448ABBB4D5}" type="sibTrans" cxnId="{E736F181-1E01-4D14-9912-EBFCC3D157C5}">
      <dgm:prSet/>
      <dgm:spPr/>
      <dgm:t>
        <a:bodyPr/>
        <a:lstStyle/>
        <a:p>
          <a:endParaRPr lang="ru-RU" sz="800"/>
        </a:p>
      </dgm:t>
    </dgm:pt>
    <dgm:pt modelId="{F1A9BFA6-A078-44C6-BF78-8E2704544EA7}" type="pres">
      <dgm:prSet presAssocID="{7C214216-A793-4633-B421-382028461C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6A799A-3D4C-4814-AD7C-95039AFA14AF}" type="pres">
      <dgm:prSet presAssocID="{BA430996-4621-4C07-8650-0D4CE4ED092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311E1F-750F-43CE-8622-7741B0E677A9}" type="pres">
      <dgm:prSet presAssocID="{7CD42652-82BD-49C7-A4E2-2AA9DAA01B41}" presName="sibTrans" presStyleCnt="0"/>
      <dgm:spPr/>
      <dgm:t>
        <a:bodyPr/>
        <a:lstStyle/>
        <a:p>
          <a:endParaRPr lang="ru-RU"/>
        </a:p>
      </dgm:t>
    </dgm:pt>
    <dgm:pt modelId="{4D389B5E-FAF6-45FB-84A7-0218C91ED5A0}" type="pres">
      <dgm:prSet presAssocID="{1D283BB4-4AAA-4176-A82F-0AEB00E20F5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F20AD-0E5A-4B06-A034-4842CEE0B406}" type="pres">
      <dgm:prSet presAssocID="{5B713C9A-0859-4713-A059-FA01BA0D6A71}" presName="sibTrans" presStyleCnt="0"/>
      <dgm:spPr/>
      <dgm:t>
        <a:bodyPr/>
        <a:lstStyle/>
        <a:p>
          <a:endParaRPr lang="ru-RU"/>
        </a:p>
      </dgm:t>
    </dgm:pt>
    <dgm:pt modelId="{6C200D8C-B835-41D0-8B81-FB755F375599}" type="pres">
      <dgm:prSet presAssocID="{A605936C-8191-451A-9B91-33E2555BA0D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DF97A-B5B6-4E1E-80DA-C75BDFE2BD9B}" type="pres">
      <dgm:prSet presAssocID="{612ECFAC-AB47-42D6-BA66-813E23EA14B9}" presName="sibTrans" presStyleCnt="0"/>
      <dgm:spPr/>
      <dgm:t>
        <a:bodyPr/>
        <a:lstStyle/>
        <a:p>
          <a:endParaRPr lang="ru-RU"/>
        </a:p>
      </dgm:t>
    </dgm:pt>
    <dgm:pt modelId="{1C42E1AD-0618-49D9-83E9-F34E8302D12B}" type="pres">
      <dgm:prSet presAssocID="{2EAC4C39-EF67-436C-A32D-4019C29B453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DE4DC-9135-428B-9561-914545D4E458}" type="pres">
      <dgm:prSet presAssocID="{8E182C79-6D1B-4B76-B6D6-BC57387323E4}" presName="sibTrans" presStyleCnt="0"/>
      <dgm:spPr/>
      <dgm:t>
        <a:bodyPr/>
        <a:lstStyle/>
        <a:p>
          <a:endParaRPr lang="ru-RU"/>
        </a:p>
      </dgm:t>
    </dgm:pt>
    <dgm:pt modelId="{D1A9E147-2B5E-4DF3-8DAB-792EDF89D3D2}" type="pres">
      <dgm:prSet presAssocID="{F1EB2480-015B-4822-B8B6-7EFA5B156D6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DC0B1-B51A-4E90-938A-184A4CA14C82}" type="pres">
      <dgm:prSet presAssocID="{17DF8A85-6CE9-44F1-B2D4-FF9C68F90758}" presName="sibTrans" presStyleCnt="0"/>
      <dgm:spPr/>
      <dgm:t>
        <a:bodyPr/>
        <a:lstStyle/>
        <a:p>
          <a:endParaRPr lang="ru-RU"/>
        </a:p>
      </dgm:t>
    </dgm:pt>
    <dgm:pt modelId="{58FB1169-4BDF-43D1-8F93-ACB4A50CD5BE}" type="pres">
      <dgm:prSet presAssocID="{D9F1E09B-698F-48E8-8A30-3CEA534C187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3A202C-D0B9-4E3A-BDDA-4B91775147BA}" type="pres">
      <dgm:prSet presAssocID="{EF2D95A5-A4F2-4CB1-ABE1-D570DB636B15}" presName="sibTrans" presStyleCnt="0"/>
      <dgm:spPr/>
      <dgm:t>
        <a:bodyPr/>
        <a:lstStyle/>
        <a:p>
          <a:endParaRPr lang="ru-RU"/>
        </a:p>
      </dgm:t>
    </dgm:pt>
    <dgm:pt modelId="{5ABEB445-2A3F-4316-9418-A60A745B9868}" type="pres">
      <dgm:prSet presAssocID="{C1C0AEAA-C28C-4BD3-8366-C52FB007D51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67E6CB-BA88-4733-923C-49F522EF7824}" type="presOf" srcId="{BA430996-4621-4C07-8650-0D4CE4ED0923}" destId="{FB6A799A-3D4C-4814-AD7C-95039AFA14AF}" srcOrd="0" destOrd="0" presId="urn:microsoft.com/office/officeart/2005/8/layout/default"/>
    <dgm:cxn modelId="{7B963C68-36DB-4A9F-8BA8-BD11E36D1EE5}" type="presOf" srcId="{D9F1E09B-698F-48E8-8A30-3CEA534C1875}" destId="{58FB1169-4BDF-43D1-8F93-ACB4A50CD5BE}" srcOrd="0" destOrd="0" presId="urn:microsoft.com/office/officeart/2005/8/layout/default"/>
    <dgm:cxn modelId="{22AFDE76-58C5-4792-AE95-9E66FB31E277}" srcId="{7C214216-A793-4633-B421-382028461CF5}" destId="{2EAC4C39-EF67-436C-A32D-4019C29B4538}" srcOrd="3" destOrd="0" parTransId="{E9E65564-4599-453A-856F-D7DAC1B1912E}" sibTransId="{8E182C79-6D1B-4B76-B6D6-BC57387323E4}"/>
    <dgm:cxn modelId="{21332644-2ADC-4E36-B5E6-54D20A16AD3F}" type="presOf" srcId="{1D283BB4-4AAA-4176-A82F-0AEB00E20F52}" destId="{4D389B5E-FAF6-45FB-84A7-0218C91ED5A0}" srcOrd="0" destOrd="0" presId="urn:microsoft.com/office/officeart/2005/8/layout/default"/>
    <dgm:cxn modelId="{2EA88154-8596-48CF-A1F5-EBD4CBF50380}" srcId="{7C214216-A793-4633-B421-382028461CF5}" destId="{BA430996-4621-4C07-8650-0D4CE4ED0923}" srcOrd="0" destOrd="0" parTransId="{675C1A33-5752-444A-BF49-9BA258927B04}" sibTransId="{7CD42652-82BD-49C7-A4E2-2AA9DAA01B41}"/>
    <dgm:cxn modelId="{828942D9-4E77-4EB5-AFFE-AB9AAE8930AB}" type="presOf" srcId="{F1EB2480-015B-4822-B8B6-7EFA5B156D67}" destId="{D1A9E147-2B5E-4DF3-8DAB-792EDF89D3D2}" srcOrd="0" destOrd="0" presId="urn:microsoft.com/office/officeart/2005/8/layout/default"/>
    <dgm:cxn modelId="{224C0514-6B91-44E7-95C1-E916C442E002}" srcId="{7C214216-A793-4633-B421-382028461CF5}" destId="{1D283BB4-4AAA-4176-A82F-0AEB00E20F52}" srcOrd="1" destOrd="0" parTransId="{499E2CF2-2094-4D95-91A1-DB8908445CB1}" sibTransId="{5B713C9A-0859-4713-A059-FA01BA0D6A71}"/>
    <dgm:cxn modelId="{5B722854-1840-47F9-946B-EAA49354153E}" srcId="{7C214216-A793-4633-B421-382028461CF5}" destId="{F1EB2480-015B-4822-B8B6-7EFA5B156D67}" srcOrd="4" destOrd="0" parTransId="{8A2037DC-86DE-46DF-BF59-F40AC4770E8D}" sibTransId="{17DF8A85-6CE9-44F1-B2D4-FF9C68F90758}"/>
    <dgm:cxn modelId="{1B1B975A-D76D-448D-BDE3-6C07EA6D1F5F}" srcId="{7C214216-A793-4633-B421-382028461CF5}" destId="{A605936C-8191-451A-9B91-33E2555BA0D8}" srcOrd="2" destOrd="0" parTransId="{420CB5F0-3B12-4719-A56C-984CDCE96DAF}" sibTransId="{612ECFAC-AB47-42D6-BA66-813E23EA14B9}"/>
    <dgm:cxn modelId="{65189DDD-923F-45E2-901E-83D275C616EE}" type="presOf" srcId="{A605936C-8191-451A-9B91-33E2555BA0D8}" destId="{6C200D8C-B835-41D0-8B81-FB755F375599}" srcOrd="0" destOrd="0" presId="urn:microsoft.com/office/officeart/2005/8/layout/default"/>
    <dgm:cxn modelId="{125D29A0-BA48-43EA-B7EC-1AE6869E400B}" type="presOf" srcId="{C1C0AEAA-C28C-4BD3-8366-C52FB007D517}" destId="{5ABEB445-2A3F-4316-9418-A60A745B9868}" srcOrd="0" destOrd="0" presId="urn:microsoft.com/office/officeart/2005/8/layout/default"/>
    <dgm:cxn modelId="{E736F181-1E01-4D14-9912-EBFCC3D157C5}" srcId="{7C214216-A793-4633-B421-382028461CF5}" destId="{C1C0AEAA-C28C-4BD3-8366-C52FB007D517}" srcOrd="6" destOrd="0" parTransId="{6AC36B66-72C6-41F8-9687-37AF3FADF509}" sibTransId="{8EF09AD2-D980-4D1F-A487-E6448ABBB4D5}"/>
    <dgm:cxn modelId="{4F7CE598-9CBA-4FF4-B857-A226EB9B367E}" type="presOf" srcId="{7C214216-A793-4633-B421-382028461CF5}" destId="{F1A9BFA6-A078-44C6-BF78-8E2704544EA7}" srcOrd="0" destOrd="0" presId="urn:microsoft.com/office/officeart/2005/8/layout/default"/>
    <dgm:cxn modelId="{91BAAD8C-322F-4D6C-8C78-F04A0D9D2616}" srcId="{7C214216-A793-4633-B421-382028461CF5}" destId="{D9F1E09B-698F-48E8-8A30-3CEA534C1875}" srcOrd="5" destOrd="0" parTransId="{DED28C7A-E170-4F21-BD30-8008B931A598}" sibTransId="{EF2D95A5-A4F2-4CB1-ABE1-D570DB636B15}"/>
    <dgm:cxn modelId="{E438D0BC-A1DF-4CF4-999B-80739CDCA2B6}" type="presOf" srcId="{2EAC4C39-EF67-436C-A32D-4019C29B4538}" destId="{1C42E1AD-0618-49D9-83E9-F34E8302D12B}" srcOrd="0" destOrd="0" presId="urn:microsoft.com/office/officeart/2005/8/layout/default"/>
    <dgm:cxn modelId="{1C71C386-E580-4EE6-ABD3-94DD58DBD166}" type="presParOf" srcId="{F1A9BFA6-A078-44C6-BF78-8E2704544EA7}" destId="{FB6A799A-3D4C-4814-AD7C-95039AFA14AF}" srcOrd="0" destOrd="0" presId="urn:microsoft.com/office/officeart/2005/8/layout/default"/>
    <dgm:cxn modelId="{415284DD-BACA-4A6D-9F76-EFC2891908D6}" type="presParOf" srcId="{F1A9BFA6-A078-44C6-BF78-8E2704544EA7}" destId="{38311E1F-750F-43CE-8622-7741B0E677A9}" srcOrd="1" destOrd="0" presId="urn:microsoft.com/office/officeart/2005/8/layout/default"/>
    <dgm:cxn modelId="{EF7A93C4-7674-4CEC-8598-5D1FBCF7347F}" type="presParOf" srcId="{F1A9BFA6-A078-44C6-BF78-8E2704544EA7}" destId="{4D389B5E-FAF6-45FB-84A7-0218C91ED5A0}" srcOrd="2" destOrd="0" presId="urn:microsoft.com/office/officeart/2005/8/layout/default"/>
    <dgm:cxn modelId="{BC129EF5-84EC-48A4-8317-A2ADBB7B25D8}" type="presParOf" srcId="{F1A9BFA6-A078-44C6-BF78-8E2704544EA7}" destId="{008F20AD-0E5A-4B06-A034-4842CEE0B406}" srcOrd="3" destOrd="0" presId="urn:microsoft.com/office/officeart/2005/8/layout/default"/>
    <dgm:cxn modelId="{B9A01716-8D5D-46BE-B4E4-481865745086}" type="presParOf" srcId="{F1A9BFA6-A078-44C6-BF78-8E2704544EA7}" destId="{6C200D8C-B835-41D0-8B81-FB755F375599}" srcOrd="4" destOrd="0" presId="urn:microsoft.com/office/officeart/2005/8/layout/default"/>
    <dgm:cxn modelId="{CE8D108B-27A1-4BD4-BAEB-AE5399996D11}" type="presParOf" srcId="{F1A9BFA6-A078-44C6-BF78-8E2704544EA7}" destId="{74FDF97A-B5B6-4E1E-80DA-C75BDFE2BD9B}" srcOrd="5" destOrd="0" presId="urn:microsoft.com/office/officeart/2005/8/layout/default"/>
    <dgm:cxn modelId="{35734685-0A38-487E-91CA-6800EC28FB70}" type="presParOf" srcId="{F1A9BFA6-A078-44C6-BF78-8E2704544EA7}" destId="{1C42E1AD-0618-49D9-83E9-F34E8302D12B}" srcOrd="6" destOrd="0" presId="urn:microsoft.com/office/officeart/2005/8/layout/default"/>
    <dgm:cxn modelId="{A516E818-E5BA-4689-9DFF-8DC3C6DFA9CC}" type="presParOf" srcId="{F1A9BFA6-A078-44C6-BF78-8E2704544EA7}" destId="{269DE4DC-9135-428B-9561-914545D4E458}" srcOrd="7" destOrd="0" presId="urn:microsoft.com/office/officeart/2005/8/layout/default"/>
    <dgm:cxn modelId="{F1455CE6-4FF6-46FE-BA2F-F5C480262315}" type="presParOf" srcId="{F1A9BFA6-A078-44C6-BF78-8E2704544EA7}" destId="{D1A9E147-2B5E-4DF3-8DAB-792EDF89D3D2}" srcOrd="8" destOrd="0" presId="urn:microsoft.com/office/officeart/2005/8/layout/default"/>
    <dgm:cxn modelId="{9D8986BC-77E7-4463-AA8C-5A3ED1C04B56}" type="presParOf" srcId="{F1A9BFA6-A078-44C6-BF78-8E2704544EA7}" destId="{CEDDC0B1-B51A-4E90-938A-184A4CA14C82}" srcOrd="9" destOrd="0" presId="urn:microsoft.com/office/officeart/2005/8/layout/default"/>
    <dgm:cxn modelId="{6631FF58-A91C-45A2-A276-74D838F9C93F}" type="presParOf" srcId="{F1A9BFA6-A078-44C6-BF78-8E2704544EA7}" destId="{58FB1169-4BDF-43D1-8F93-ACB4A50CD5BE}" srcOrd="10" destOrd="0" presId="urn:microsoft.com/office/officeart/2005/8/layout/default"/>
    <dgm:cxn modelId="{4761FAA3-FE1E-4762-8A11-13C259581C02}" type="presParOf" srcId="{F1A9BFA6-A078-44C6-BF78-8E2704544EA7}" destId="{8A3A202C-D0B9-4E3A-BDDA-4B91775147BA}" srcOrd="11" destOrd="0" presId="urn:microsoft.com/office/officeart/2005/8/layout/default"/>
    <dgm:cxn modelId="{32CB9C8B-A1C8-4542-8D48-ACE9AD1BE8CE}" type="presParOf" srcId="{F1A9BFA6-A078-44C6-BF78-8E2704544EA7}" destId="{5ABEB445-2A3F-4316-9418-A60A745B9868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09B241-171E-49BA-BA42-6FF8C7176508}">
      <dsp:nvSpPr>
        <dsp:cNvPr id="0" name=""/>
        <dsp:cNvSpPr/>
      </dsp:nvSpPr>
      <dsp:spPr>
        <a:xfrm>
          <a:off x="1224129" y="0"/>
          <a:ext cx="6192700" cy="511256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367EFF8-826D-4760-A44A-5B810CBE073B}">
      <dsp:nvSpPr>
        <dsp:cNvPr id="0" name=""/>
        <dsp:cNvSpPr/>
      </dsp:nvSpPr>
      <dsp:spPr>
        <a:xfrm>
          <a:off x="2016225" y="252029"/>
          <a:ext cx="2205602" cy="220560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ПРОДУКЦИЯ ЦЕХА ПОСЛЕ ИЗГОТОВЛЕНИЯИ ПОРЦИОНИРОВАНИЯ НЕ ПОДВЕРГАЕТСЯ ВТОРИЧНОЙ ТЕПЛОВОЙ ОБРАБОТКИ, ПОЭТОМУ В ЦЕХЕ  ДОСТАТОЧНО ДОЛЖНО БЫТЬ ХОЛОДИЛЬНОГО ОБОРУДОВАНИЯ</a:t>
          </a:r>
        </a:p>
      </dsp:txBody>
      <dsp:txXfrm>
        <a:off x="2016225" y="252029"/>
        <a:ext cx="2205602" cy="2205602"/>
      </dsp:txXfrm>
    </dsp:sp>
    <dsp:sp modelId="{E031BFBF-49F2-45DC-AE76-8E8D58BABF64}">
      <dsp:nvSpPr>
        <dsp:cNvPr id="0" name=""/>
        <dsp:cNvSpPr/>
      </dsp:nvSpPr>
      <dsp:spPr>
        <a:xfrm>
          <a:off x="4464490" y="288042"/>
          <a:ext cx="2205602" cy="2205602"/>
        </a:xfrm>
        <a:prstGeom prst="roundRect">
          <a:avLst/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tint val="1000"/>
              </a:schemeClr>
            </a:gs>
            <a:gs pos="68000">
              <a:schemeClr val="accent3">
                <a:hueOff val="5865114"/>
                <a:satOff val="-13363"/>
                <a:lumOff val="5360"/>
                <a:alphaOff val="0"/>
                <a:tint val="77000"/>
              </a:schemeClr>
            </a:gs>
            <a:gs pos="81000">
              <a:schemeClr val="accent3">
                <a:hueOff val="5865114"/>
                <a:satOff val="-13363"/>
                <a:lumOff val="5360"/>
                <a:alphaOff val="0"/>
                <a:tint val="79000"/>
              </a:schemeClr>
            </a:gs>
            <a:gs pos="86000">
              <a:schemeClr val="accent3">
                <a:hueOff val="5865114"/>
                <a:satOff val="-13363"/>
                <a:lumOff val="5360"/>
                <a:alphaOff val="0"/>
                <a:tint val="73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5865114"/>
              <a:satOff val="-13363"/>
              <a:lumOff val="536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СТРОГОЕ СОБЛЮДЕНИЕ САНИТАРНЫХ ПРАВИЛ ПРИ ОРГАНИЗАЦИИ ПРОИЗВОДСТВЕННОГО ПРОЦЕССА И ЛИЧНОЙ ГИГИЕНЫ ПОВАРАМИ</a:t>
          </a:r>
        </a:p>
      </dsp:txBody>
      <dsp:txXfrm>
        <a:off x="4464490" y="288042"/>
        <a:ext cx="2205602" cy="2205602"/>
      </dsp:txXfrm>
    </dsp:sp>
    <dsp:sp modelId="{A70547D9-7A1E-475B-8126-E787B32C480C}">
      <dsp:nvSpPr>
        <dsp:cNvPr id="0" name=""/>
        <dsp:cNvSpPr/>
      </dsp:nvSpPr>
      <dsp:spPr>
        <a:xfrm>
          <a:off x="2016225" y="2654936"/>
          <a:ext cx="2205602" cy="2205602"/>
        </a:xfrm>
        <a:prstGeom prst="roundRect">
          <a:avLst/>
        </a:prstGeom>
        <a:gradFill rotWithShape="0">
          <a:gsLst>
            <a:gs pos="0">
              <a:schemeClr val="accent3">
                <a:hueOff val="11730227"/>
                <a:satOff val="-26725"/>
                <a:lumOff val="10720"/>
                <a:alphaOff val="0"/>
                <a:tint val="1000"/>
              </a:schemeClr>
            </a:gs>
            <a:gs pos="68000">
              <a:schemeClr val="accent3">
                <a:hueOff val="11730227"/>
                <a:satOff val="-26725"/>
                <a:lumOff val="10720"/>
                <a:alphaOff val="0"/>
                <a:tint val="77000"/>
              </a:schemeClr>
            </a:gs>
            <a:gs pos="81000">
              <a:schemeClr val="accent3">
                <a:hueOff val="11730227"/>
                <a:satOff val="-26725"/>
                <a:lumOff val="10720"/>
                <a:alphaOff val="0"/>
                <a:tint val="79000"/>
              </a:schemeClr>
            </a:gs>
            <a:gs pos="86000">
              <a:schemeClr val="accent3">
                <a:hueOff val="11730227"/>
                <a:satOff val="-26725"/>
                <a:lumOff val="10720"/>
                <a:alphaOff val="0"/>
                <a:tint val="73000"/>
              </a:schemeClr>
            </a:gs>
            <a:gs pos="100000">
              <a:schemeClr val="accent3">
                <a:hueOff val="11730227"/>
                <a:satOff val="-26725"/>
                <a:lumOff val="1072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11730227"/>
              <a:satOff val="-26725"/>
              <a:lumOff val="1072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ИЗГОТОВЛЕНИЕ ХОЛОДНЫХ БЛЮД, ДОЛЖНО БЫТЬ В ТАКОМ КОЛИЧЕСТВЕ, ЧТОБЫ  РЕАЛИЗОВАТЬ В КОРОТКИЙ СРОК, ПРИ </a:t>
          </a:r>
          <a:r>
            <a:rPr lang="en-US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</a:t>
          </a: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10-14</a:t>
          </a:r>
          <a:r>
            <a:rPr lang="ru-RU" sz="1200" b="1" kern="1200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0</a:t>
          </a:r>
          <a:r>
            <a:rPr lang="ru-RU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</a:t>
          </a:r>
          <a:endParaRPr lang="ru-RU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16225" y="2654936"/>
        <a:ext cx="2205602" cy="2205602"/>
      </dsp:txXfrm>
    </dsp:sp>
    <dsp:sp modelId="{ED552DDE-2A38-440F-8863-E9702F3B40C0}">
      <dsp:nvSpPr>
        <dsp:cNvPr id="0" name=""/>
        <dsp:cNvSpPr/>
      </dsp:nvSpPr>
      <dsp:spPr>
        <a:xfrm>
          <a:off x="4419132" y="2654936"/>
          <a:ext cx="2205602" cy="2205602"/>
        </a:xfrm>
        <a:prstGeom prst="roundRect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tint val="1000"/>
              </a:schemeClr>
            </a:gs>
            <a:gs pos="68000">
              <a:schemeClr val="accent3">
                <a:hueOff val="17595341"/>
                <a:satOff val="-40088"/>
                <a:lumOff val="16080"/>
                <a:alphaOff val="0"/>
                <a:tint val="77000"/>
              </a:schemeClr>
            </a:gs>
            <a:gs pos="81000">
              <a:schemeClr val="accent3">
                <a:hueOff val="17595341"/>
                <a:satOff val="-40088"/>
                <a:lumOff val="16080"/>
                <a:alphaOff val="0"/>
                <a:tint val="79000"/>
              </a:schemeClr>
            </a:gs>
            <a:gs pos="86000">
              <a:schemeClr val="accent3">
                <a:hueOff val="17595341"/>
                <a:satOff val="-40088"/>
                <a:lumOff val="16080"/>
                <a:alphaOff val="0"/>
                <a:tint val="73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17595341"/>
              <a:satOff val="-40088"/>
              <a:lumOff val="1608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ЗАПРАВКА САЛАТОВ И ВИНЕГРЕТОВ НЕПОСРЕДСТВЕННО ПЕРЕД ОТПУСКОМ, НЕ ДОПУСКАЕТСЯ РЕАЛИЗАЦИ ПРОДУКЦИИ ОСТАВШЕЙСЯ ОТ ПРЕДЫДУЩЕГО ДНЯ</a:t>
          </a:r>
        </a:p>
      </dsp:txBody>
      <dsp:txXfrm>
        <a:off x="4419132" y="2654936"/>
        <a:ext cx="2205602" cy="22056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F3B6C0-0985-411E-BE5E-EF893EE568E6}">
      <dsp:nvSpPr>
        <dsp:cNvPr id="0" name=""/>
        <dsp:cNvSpPr/>
      </dsp:nvSpPr>
      <dsp:spPr>
        <a:xfrm>
          <a:off x="1547" y="1134512"/>
          <a:ext cx="3299077" cy="197944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нарезают овощи, смешивают компоненты и заправлют салаты </a:t>
          </a:r>
          <a:endParaRPr lang="ru-RU" sz="2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47" y="1134512"/>
        <a:ext cx="3299077" cy="1979446"/>
      </dsp:txXfrm>
    </dsp:sp>
    <dsp:sp modelId="{3F25A0B3-4089-4EA5-8E37-F06E7DB63745}">
      <dsp:nvSpPr>
        <dsp:cNvPr id="0" name=""/>
        <dsp:cNvSpPr/>
      </dsp:nvSpPr>
      <dsp:spPr>
        <a:xfrm>
          <a:off x="3567981" y="1800199"/>
          <a:ext cx="824506" cy="648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7981" y="1800199"/>
        <a:ext cx="824506" cy="648073"/>
      </dsp:txXfrm>
    </dsp:sp>
    <dsp:sp modelId="{C59AB88D-8AE0-420C-8525-7E7F678A62DB}">
      <dsp:nvSpPr>
        <dsp:cNvPr id="0" name=""/>
        <dsp:cNvSpPr/>
      </dsp:nvSpPr>
      <dsp:spPr>
        <a:xfrm>
          <a:off x="4620255" y="1134512"/>
          <a:ext cx="3299077" cy="1979446"/>
        </a:xfrm>
        <a:prstGeom prst="roundRect">
          <a:avLst>
            <a:gd name="adj" fmla="val 10000"/>
          </a:avLst>
        </a:prstGeom>
        <a:solidFill>
          <a:schemeClr val="accent3">
            <a:hueOff val="17595341"/>
            <a:satOff val="-40088"/>
            <a:lumOff val="160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порционируют и оформляют салаты перед отпуском в торговый зал</a:t>
          </a:r>
          <a:endParaRPr lang="ru-RU" sz="2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20255" y="1134512"/>
        <a:ext cx="3299077" cy="19794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6A799A-3D4C-4814-AD7C-95039AFA14AF}">
      <dsp:nvSpPr>
        <dsp:cNvPr id="0" name=""/>
        <dsp:cNvSpPr/>
      </dsp:nvSpPr>
      <dsp:spPr>
        <a:xfrm>
          <a:off x="40842" y="3023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По приготовлению холодных блюд и закусок, заливных </a:t>
          </a:r>
          <a:r>
            <a:rPr lang="ru-RU" sz="1600" b="1" kern="1200" dirty="0" smtClean="0"/>
            <a:t>блюд</a:t>
          </a:r>
          <a:endParaRPr lang="ru-RU" sz="1600" b="1" kern="1200" dirty="0"/>
        </a:p>
      </dsp:txBody>
      <dsp:txXfrm>
        <a:off x="40842" y="3023"/>
        <a:ext cx="2697276" cy="1618365"/>
      </dsp:txXfrm>
    </dsp:sp>
    <dsp:sp modelId="{4D389B5E-FAF6-45FB-84A7-0218C91ED5A0}">
      <dsp:nvSpPr>
        <dsp:cNvPr id="0" name=""/>
        <dsp:cNvSpPr/>
      </dsp:nvSpPr>
      <dsp:spPr>
        <a:xfrm>
          <a:off x="3007845" y="3023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2932557"/>
                <a:satOff val="-6681"/>
                <a:lumOff val="2680"/>
                <a:alphaOff val="0"/>
                <a:tint val="1000"/>
              </a:schemeClr>
            </a:gs>
            <a:gs pos="68000">
              <a:schemeClr val="accent3">
                <a:hueOff val="2932557"/>
                <a:satOff val="-6681"/>
                <a:lumOff val="2680"/>
                <a:alphaOff val="0"/>
                <a:tint val="77000"/>
              </a:schemeClr>
            </a:gs>
            <a:gs pos="81000">
              <a:schemeClr val="accent3">
                <a:hueOff val="2932557"/>
                <a:satOff val="-6681"/>
                <a:lumOff val="2680"/>
                <a:alphaOff val="0"/>
                <a:tint val="79000"/>
              </a:schemeClr>
            </a:gs>
            <a:gs pos="86000">
              <a:schemeClr val="accent3">
                <a:hueOff val="2932557"/>
                <a:satOff val="-6681"/>
                <a:lumOff val="2680"/>
                <a:alphaOff val="0"/>
                <a:tint val="73000"/>
              </a:schemeClr>
            </a:gs>
            <a:gs pos="100000">
              <a:schemeClr val="accent3">
                <a:hueOff val="2932557"/>
                <a:satOff val="-6681"/>
                <a:lumOff val="268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2932557"/>
              <a:satOff val="-6681"/>
              <a:lumOff val="268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Приготовление </a:t>
          </a:r>
          <a:r>
            <a:rPr lang="ru-RU" sz="1600" b="1" kern="1200" dirty="0" smtClean="0"/>
            <a:t>бутербродов</a:t>
          </a:r>
          <a:endParaRPr lang="ru-RU" sz="1600" b="1" kern="1200" dirty="0"/>
        </a:p>
      </dsp:txBody>
      <dsp:txXfrm>
        <a:off x="3007845" y="3023"/>
        <a:ext cx="2697276" cy="1618365"/>
      </dsp:txXfrm>
    </dsp:sp>
    <dsp:sp modelId="{6C200D8C-B835-41D0-8B81-FB755F375599}">
      <dsp:nvSpPr>
        <dsp:cNvPr id="0" name=""/>
        <dsp:cNvSpPr/>
      </dsp:nvSpPr>
      <dsp:spPr>
        <a:xfrm>
          <a:off x="5974849" y="3023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tint val="1000"/>
              </a:schemeClr>
            </a:gs>
            <a:gs pos="68000">
              <a:schemeClr val="accent3">
                <a:hueOff val="5865114"/>
                <a:satOff val="-13363"/>
                <a:lumOff val="5360"/>
                <a:alphaOff val="0"/>
                <a:tint val="77000"/>
              </a:schemeClr>
            </a:gs>
            <a:gs pos="81000">
              <a:schemeClr val="accent3">
                <a:hueOff val="5865114"/>
                <a:satOff val="-13363"/>
                <a:lumOff val="5360"/>
                <a:alphaOff val="0"/>
                <a:tint val="79000"/>
              </a:schemeClr>
            </a:gs>
            <a:gs pos="86000">
              <a:schemeClr val="accent3">
                <a:hueOff val="5865114"/>
                <a:satOff val="-13363"/>
                <a:lumOff val="5360"/>
                <a:alphaOff val="0"/>
                <a:tint val="73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5865114"/>
              <a:satOff val="-13363"/>
              <a:lumOff val="536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Приготовление сладких </a:t>
          </a:r>
          <a:r>
            <a:rPr lang="ru-RU" sz="1600" b="1" kern="1200" dirty="0" smtClean="0"/>
            <a:t>блюд</a:t>
          </a:r>
          <a:endParaRPr lang="ru-RU" sz="1600" b="1" kern="1200" dirty="0"/>
        </a:p>
      </dsp:txBody>
      <dsp:txXfrm>
        <a:off x="5974849" y="3023"/>
        <a:ext cx="2697276" cy="1618365"/>
      </dsp:txXfrm>
    </dsp:sp>
    <dsp:sp modelId="{1C42E1AD-0618-49D9-83E9-F34E8302D12B}">
      <dsp:nvSpPr>
        <dsp:cNvPr id="0" name=""/>
        <dsp:cNvSpPr/>
      </dsp:nvSpPr>
      <dsp:spPr>
        <a:xfrm>
          <a:off x="40842" y="1891117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8797670"/>
                <a:satOff val="-20044"/>
                <a:lumOff val="8040"/>
                <a:alphaOff val="0"/>
                <a:tint val="1000"/>
              </a:schemeClr>
            </a:gs>
            <a:gs pos="68000">
              <a:schemeClr val="accent3">
                <a:hueOff val="8797670"/>
                <a:satOff val="-20044"/>
                <a:lumOff val="8040"/>
                <a:alphaOff val="0"/>
                <a:tint val="77000"/>
              </a:schemeClr>
            </a:gs>
            <a:gs pos="81000">
              <a:schemeClr val="accent3">
                <a:hueOff val="8797670"/>
                <a:satOff val="-20044"/>
                <a:lumOff val="8040"/>
                <a:alphaOff val="0"/>
                <a:tint val="79000"/>
              </a:schemeClr>
            </a:gs>
            <a:gs pos="86000">
              <a:schemeClr val="accent3">
                <a:hueOff val="8797670"/>
                <a:satOff val="-20044"/>
                <a:lumOff val="8040"/>
                <a:alphaOff val="0"/>
                <a:tint val="73000"/>
              </a:schemeClr>
            </a:gs>
            <a:gs pos="100000">
              <a:schemeClr val="accent3">
                <a:hueOff val="8797670"/>
                <a:satOff val="-20044"/>
                <a:lumOff val="804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8797670"/>
              <a:satOff val="-20044"/>
              <a:lumOff val="804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Приготовление салатов из свежей зелени и </a:t>
          </a:r>
          <a:r>
            <a:rPr lang="ru-RU" sz="1600" b="1" kern="1200" dirty="0" smtClean="0"/>
            <a:t>овощей</a:t>
          </a:r>
          <a:endParaRPr lang="ru-RU" sz="1600" b="1" kern="1200" dirty="0"/>
        </a:p>
      </dsp:txBody>
      <dsp:txXfrm>
        <a:off x="40842" y="1891117"/>
        <a:ext cx="2697276" cy="1618365"/>
      </dsp:txXfrm>
    </dsp:sp>
    <dsp:sp modelId="{D1A9E147-2B5E-4DF3-8DAB-792EDF89D3D2}">
      <dsp:nvSpPr>
        <dsp:cNvPr id="0" name=""/>
        <dsp:cNvSpPr/>
      </dsp:nvSpPr>
      <dsp:spPr>
        <a:xfrm>
          <a:off x="3007845" y="1891117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11730227"/>
                <a:satOff val="-26725"/>
                <a:lumOff val="10720"/>
                <a:alphaOff val="0"/>
                <a:tint val="1000"/>
              </a:schemeClr>
            </a:gs>
            <a:gs pos="68000">
              <a:schemeClr val="accent3">
                <a:hueOff val="11730227"/>
                <a:satOff val="-26725"/>
                <a:lumOff val="10720"/>
                <a:alphaOff val="0"/>
                <a:tint val="77000"/>
              </a:schemeClr>
            </a:gs>
            <a:gs pos="81000">
              <a:schemeClr val="accent3">
                <a:hueOff val="11730227"/>
                <a:satOff val="-26725"/>
                <a:lumOff val="10720"/>
                <a:alphaOff val="0"/>
                <a:tint val="79000"/>
              </a:schemeClr>
            </a:gs>
            <a:gs pos="86000">
              <a:schemeClr val="accent3">
                <a:hueOff val="11730227"/>
                <a:satOff val="-26725"/>
                <a:lumOff val="10720"/>
                <a:alphaOff val="0"/>
                <a:tint val="73000"/>
              </a:schemeClr>
            </a:gs>
            <a:gs pos="100000">
              <a:schemeClr val="accent3">
                <a:hueOff val="11730227"/>
                <a:satOff val="-26725"/>
                <a:lumOff val="1072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11730227"/>
              <a:satOff val="-26725"/>
              <a:lumOff val="1072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Приготовление холодных </a:t>
          </a:r>
          <a:r>
            <a:rPr lang="ru-RU" sz="1600" b="1" kern="1200" dirty="0" smtClean="0"/>
            <a:t>супов</a:t>
          </a:r>
          <a:endParaRPr lang="ru-RU" sz="1600" b="1" kern="1200" dirty="0"/>
        </a:p>
      </dsp:txBody>
      <dsp:txXfrm>
        <a:off x="3007845" y="1891117"/>
        <a:ext cx="2697276" cy="1618365"/>
      </dsp:txXfrm>
    </dsp:sp>
    <dsp:sp modelId="{58FB1169-4BDF-43D1-8F93-ACB4A50CD5BE}">
      <dsp:nvSpPr>
        <dsp:cNvPr id="0" name=""/>
        <dsp:cNvSpPr/>
      </dsp:nvSpPr>
      <dsp:spPr>
        <a:xfrm>
          <a:off x="5974849" y="1891117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14662784"/>
                <a:satOff val="-33407"/>
                <a:lumOff val="13400"/>
                <a:alphaOff val="0"/>
                <a:tint val="1000"/>
              </a:schemeClr>
            </a:gs>
            <a:gs pos="68000">
              <a:schemeClr val="accent3">
                <a:hueOff val="14662784"/>
                <a:satOff val="-33407"/>
                <a:lumOff val="13400"/>
                <a:alphaOff val="0"/>
                <a:tint val="77000"/>
              </a:schemeClr>
            </a:gs>
            <a:gs pos="81000">
              <a:schemeClr val="accent3">
                <a:hueOff val="14662784"/>
                <a:satOff val="-33407"/>
                <a:lumOff val="13400"/>
                <a:alphaOff val="0"/>
                <a:tint val="79000"/>
              </a:schemeClr>
            </a:gs>
            <a:gs pos="86000">
              <a:schemeClr val="accent3">
                <a:hueOff val="14662784"/>
                <a:satOff val="-33407"/>
                <a:lumOff val="13400"/>
                <a:alphaOff val="0"/>
                <a:tint val="73000"/>
              </a:schemeClr>
            </a:gs>
            <a:gs pos="100000">
              <a:schemeClr val="accent3">
                <a:hueOff val="14662784"/>
                <a:satOff val="-33407"/>
                <a:lumOff val="1340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14662784"/>
              <a:satOff val="-33407"/>
              <a:lumOff val="1340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Нарезание и </a:t>
          </a:r>
          <a:r>
            <a:rPr lang="ru-RU" sz="1600" b="1" kern="1200" dirty="0" err="1"/>
            <a:t>порционирование</a:t>
          </a:r>
          <a:r>
            <a:rPr lang="ru-RU" sz="1600" b="1" kern="1200" dirty="0"/>
            <a:t> гастрономических </a:t>
          </a:r>
          <a:r>
            <a:rPr lang="ru-RU" sz="1600" b="1" kern="1200" dirty="0" smtClean="0"/>
            <a:t>продуктов</a:t>
          </a:r>
          <a:endParaRPr lang="ru-RU" sz="1600" b="1" kern="1200" dirty="0"/>
        </a:p>
      </dsp:txBody>
      <dsp:txXfrm>
        <a:off x="5974849" y="1891117"/>
        <a:ext cx="2697276" cy="1618365"/>
      </dsp:txXfrm>
    </dsp:sp>
    <dsp:sp modelId="{5ABEB445-2A3F-4316-9418-A60A745B9868}">
      <dsp:nvSpPr>
        <dsp:cNvPr id="0" name=""/>
        <dsp:cNvSpPr/>
      </dsp:nvSpPr>
      <dsp:spPr>
        <a:xfrm>
          <a:off x="3007845" y="3779210"/>
          <a:ext cx="2697276" cy="1618365"/>
        </a:xfrm>
        <a:prstGeom prst="rect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tint val="1000"/>
              </a:schemeClr>
            </a:gs>
            <a:gs pos="68000">
              <a:schemeClr val="accent3">
                <a:hueOff val="17595341"/>
                <a:satOff val="-40088"/>
                <a:lumOff val="16080"/>
                <a:alphaOff val="0"/>
                <a:tint val="77000"/>
              </a:schemeClr>
            </a:gs>
            <a:gs pos="81000">
              <a:schemeClr val="accent3">
                <a:hueOff val="17595341"/>
                <a:satOff val="-40088"/>
                <a:lumOff val="16080"/>
                <a:alphaOff val="0"/>
                <a:tint val="79000"/>
              </a:schemeClr>
            </a:gs>
            <a:gs pos="86000">
              <a:schemeClr val="accent3">
                <a:hueOff val="17595341"/>
                <a:satOff val="-40088"/>
                <a:lumOff val="16080"/>
                <a:alphaOff val="0"/>
                <a:tint val="73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17595341"/>
              <a:satOff val="-40088"/>
              <a:lumOff val="1608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/>
            <a:t>Порционирование</a:t>
          </a:r>
          <a:r>
            <a:rPr lang="ru-RU" sz="1600" b="1" kern="1200" dirty="0"/>
            <a:t>, оформление и отпуск холодных блюд и </a:t>
          </a:r>
          <a:r>
            <a:rPr lang="ru-RU" sz="1600" b="1" kern="1200" dirty="0" smtClean="0"/>
            <a:t>закусок</a:t>
          </a:r>
          <a:endParaRPr lang="ru-RU" sz="1600" b="1" kern="1200" dirty="0"/>
        </a:p>
      </dsp:txBody>
      <dsp:txXfrm>
        <a:off x="3007845" y="3779210"/>
        <a:ext cx="2697276" cy="1618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96299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ОРГАНИЗАЦИЯ РАБОТЫ </a:t>
            </a:r>
            <a:b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ХОЛОДНОГО ЦЕХА НА ПРЕДПРИЯТИЯХ ОБЩЕСТВЕННОГО ПИТАНИЯ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44825"/>
            <a:ext cx="6629400" cy="356537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16632"/>
            <a:ext cx="8712968" cy="10801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 ХОЛОДНЫХ ЦЕХАХ ОРГАНИЗУЮТСЯ СЛЕДУЮЩИЕ ТЕХНОЛОГИЧЕСКИЕ ЛИНИИ (УЧАСТКИ) ИЛИ РАБОЧИЕ МЕСТА.</a:t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340768"/>
          <a:ext cx="8712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 ХОЛОДНОГО ЦЕХА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ВЫЕМКА ДЛЯ ФРУКТОВ</a:t>
            </a:r>
            <a:endParaRPr lang="ru-RU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Инструменты\Выемка для удаления сердцеви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07" y="768304"/>
            <a:ext cx="4756189" cy="46769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restorants.ru/img/pic_f4c57c5dacIMGP0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6912768" cy="3456384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ХОЛОДНЫЕ ЦЕХА ПРЕДНАЗНАЧЕНЫ ДЛЯ ПРИГОТОВЛЕНИЯ, ПОРЦИОНИРОВАНИЯ И ОФОРМЛЕНИЯ ХОЛОДНЫХ БЛЮД И ЗАКУСОК. АССОРТИМЕНТ ХОЛОДНЫХ БЛЮД ЗАВИСИТ ОТ ТИПА ПРЕДПРИЯТИЯ, ЕГО КЛАССА (1 КЛАСС - НЕ МЕНЕЕ 10БЛЮД, ВЫСШИЙ КЛАСС - 15 БЛЮД). </a:t>
            </a:r>
            <a:endParaRPr lang="ru-RU" sz="24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6919664" cy="25202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ХОЛОДНЫЕ ЦЕХА – ОРГАНИЗУЮТСЯ НА ПРЕДПРИЯТИЯХ С ЦЕХОВОЙ СТРУКТУРОЙ ПРОИЗВОДСТВА (РЕСТОРАНЫ, КАФЕ, СТОЛОВЫЕ).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064896" cy="61926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1.ХОЛОДНЫЙ ЦЕХ РАСПОЛАГАЕТСЯ, КАК ПРАВИЛО, В ОДНОМ ИЗ НАИБОЛЕЕ СВЕТЛЫХ ПОМЕЩЕНИЙ С ОКНАМИ, ВЫХОДЯЩИМИ НА СЕВЕР ИЛИ СЕВЕРО-ЗАПАД. </a:t>
            </a:r>
            <a:br>
              <a:rPr lang="ru-RU" sz="2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2.ПРИ ПЛАНИРОВКЕ ЦЕХА НЕОБХОДИМО ПРЕДУСМАТРИВАТЬ УДОБНУЮ СВЯЗЬ С ГОРЯЧИМ ЦЕХОМ, ГДЕ ПРОИЗВОДИТЬСЯ ТЕПЛОВАЯ ОБРАБОТКА ПРОДУКТОВ, НЕОБХОДИМЫХ ДЛЯ ПРИГОТОВЛЕНИЯ ХОЛОДНЫХ БЛЮД, А ТАКЖЕ С РАЗДАЧЕЙ И МОЕЧНОЙ СТОЛОВОЙ ПОСУДЫ.  </a:t>
            </a:r>
            <a:r>
              <a:rPr lang="ru-RU" sz="2400" spc="300" dirty="0" smtClean="0"/>
              <a:t/>
            </a:r>
            <a:br>
              <a:rPr lang="ru-RU" sz="2400" spc="300" dirty="0" smtClean="0"/>
            </a:br>
            <a:endParaRPr lang="ru-RU" sz="2400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980728"/>
            <a:ext cx="3191732" cy="19787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ОСНАЩЕНИЕ ХОЛОДНОГО ЦЕХА ЗАВИСИТ ОТ АССОРТИМЕНТА ВЫПУСКАЕМОЙ ПРОДУКЦИИ</a:t>
            </a:r>
            <a:endParaRPr lang="ru-RU" spc="3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191730" cy="2663482"/>
          </a:xfrm>
        </p:spPr>
        <p:txBody>
          <a:bodyPr>
            <a:normAutofit/>
          </a:bodyPr>
          <a:lstStyle/>
          <a:p>
            <a:r>
              <a:rPr lang="ru-RU" sz="1800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ПРОДУКЦИЯ ХОЛОДНОГО ЦЕХА  ИМЕЕТ ОПРЕДЕЛЁННУЮ КЛАССИФИКАЦИЮ</a:t>
            </a:r>
            <a:endParaRPr lang="ru-RU" sz="1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User\Desktop\Александра\Изображения\Инструменты\Сырные нож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4896544" cy="48965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1052735"/>
          <a:ext cx="8928992" cy="568863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683336"/>
                <a:gridCol w="1888262"/>
                <a:gridCol w="1917539"/>
                <a:gridCol w="1654057"/>
                <a:gridCol w="1785798"/>
              </a:tblGrid>
              <a:tr h="27508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БУТЕРБРОДЫ</a:t>
                      </a:r>
                      <a:endParaRPr lang="ru-RU" sz="1200" b="1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САЛАТЫ</a:t>
                      </a:r>
                      <a:endParaRPr lang="ru-RU" sz="1200" b="1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ЗАКУСКИ</a:t>
                      </a:r>
                      <a:endParaRPr lang="ru-RU" sz="1200" b="1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98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ОВОЩНЫЕ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ГРИБНЫЕ</a:t>
                      </a:r>
                      <a:endParaRPr lang="ru-RU" sz="1200" b="1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МЯСНЫЕ</a:t>
                      </a:r>
                      <a:endParaRPr lang="ru-RU" sz="1200" b="1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РЫБНЫЕ</a:t>
                      </a:r>
                      <a:endParaRPr lang="ru-RU" sz="1200" b="1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</a:tr>
              <a:tr h="1152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ОТКРЫТЫЕ</a:t>
                      </a:r>
                      <a:endParaRPr lang="ru-RU" sz="1200" b="1" spc="3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СЫРЫХ</a:t>
                      </a:r>
                      <a:endParaRPr lang="ru-RU" sz="1000" b="1" spc="300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ВАРЁНЫХ</a:t>
                      </a:r>
                      <a:endParaRPr lang="ru-RU" sz="1000" b="1" spc="300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ОВОЩЕЙ</a:t>
                      </a:r>
                      <a:endParaRPr lang="ru-RU" sz="1000" b="1" spc="300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МОРКОВЬЮ</a:t>
                      </a:r>
                      <a:endParaRPr lang="ru-RU" sz="1000" b="1" spc="3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ПАШТЕТ </a:t>
                      </a:r>
                      <a:endParaRPr lang="ru-RU" sz="1000" b="1" spc="3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ПЕЧЕНИ</a:t>
                      </a:r>
                      <a:endParaRPr lang="ru-RU" sz="1000" b="1" spc="3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РЫБНАЯ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ГАСТРОНОМИЯ</a:t>
                      </a:r>
                      <a:endParaRPr lang="ru-RU" sz="1000" b="1" spc="3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</a:tr>
              <a:tr h="1419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СЛОЖНЫЕ</a:t>
                      </a:r>
                      <a:endParaRPr lang="ru-RU" sz="1200" b="1" spc="3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КВАШЕННЫХ </a:t>
                      </a:r>
                      <a:endParaRPr lang="ru-RU" sz="1000" b="1" spc="300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МАРИНОВАННЫХ</a:t>
                      </a:r>
                      <a:endParaRPr lang="ru-RU" sz="1000" b="1" spc="300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ОВОЩЕЙ</a:t>
                      </a:r>
                      <a:endParaRPr lang="ru-RU" sz="1000" b="1" spc="300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БАКЛАЖАННАЯ ИКРА</a:t>
                      </a:r>
                      <a:endParaRPr lang="ru-RU" sz="1000" b="1" spc="3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СТУДЕНЬ</a:t>
                      </a:r>
                      <a:endParaRPr lang="ru-RU" sz="1000" b="1" spc="3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ИКРА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ЗЕРНИСТАЯ,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ПАЮСНАЯ</a:t>
                      </a:r>
                      <a:endParaRPr lang="ru-RU" sz="1000" b="1" spc="3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</a:tr>
              <a:tr h="1152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ЗАКУСОЧНЫЕ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(КАНАПЕ)</a:t>
                      </a:r>
                      <a:endParaRPr lang="ru-RU" sz="1200" b="1" spc="3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 МЯСОМ,</a:t>
                      </a:r>
                      <a:endParaRPr lang="ru-RU" sz="1000" b="1" spc="300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 РЫБОЙ,</a:t>
                      </a:r>
                      <a:endParaRPr lang="ru-RU" sz="1000" b="1" spc="300" dirty="0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 ПТИЦЕЙ</a:t>
                      </a:r>
                      <a:endParaRPr lang="ru-RU" sz="1000" b="1" spc="300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ТЁРТОЙ </a:t>
                      </a:r>
                      <a:endParaRPr lang="ru-RU" sz="1000" b="1" spc="300" dirty="0" smtClean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РЁДКОЙ</a:t>
                      </a:r>
                      <a:endParaRPr lang="ru-RU" sz="1000" b="1" spc="3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ОТВАРНОЕ</a:t>
                      </a:r>
                      <a:endParaRPr lang="ru-RU" sz="1000" b="1" spc="3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МЯСО</a:t>
                      </a:r>
                      <a:endParaRPr lang="ru-RU" sz="1000" b="1" spc="3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СЕЛЬДЬ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РУБЛЕННАЯ</a:t>
                      </a:r>
                      <a:endParaRPr lang="ru-RU" sz="1000" b="1" spc="3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</a:tr>
              <a:tr h="97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ЗАКРЫТЫЕ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3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(СЭНДВИЧИ)</a:t>
                      </a:r>
                      <a:endParaRPr lang="ru-RU" sz="1200" b="1" spc="3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  ЯЙЦОМ</a:t>
                      </a:r>
                      <a:endParaRPr lang="ru-RU" sz="1000" b="1" spc="300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МАРИНОВАННЫЕ </a:t>
                      </a:r>
                      <a:endParaRPr lang="ru-RU" sz="1000" b="1" spc="300" dirty="0" smtClean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ГРИБЫ</a:t>
                      </a:r>
                      <a:endParaRPr lang="ru-RU" sz="1000" b="1" spc="3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spc="3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КОПЧЁНОСТИ</a:t>
                      </a:r>
                      <a:endParaRPr lang="ru-RU" sz="1000" b="1" spc="3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spc="300" dirty="0" smtClean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МОРЕПРОДУКТЫ</a:t>
                      </a:r>
                      <a:endParaRPr lang="ru-RU" sz="1000" b="1" spc="300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91" marR="59791" marT="0" marB="0"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8800"/>
            <a:ext cx="9144000" cy="80021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rPr>
              <a:t> КЛАССИФИКАЦИЯ ХОЛОДНЫХ ЗАКУСОК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3072778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1"/>
            <a:ext cx="8424936" cy="61863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Wingdings 2" pitchFamily="18" charset="2"/>
              <a:buBlip>
                <a:blip r:embed="rId2"/>
              </a:buBlip>
              <a:defRPr/>
            </a:pPr>
            <a:r>
              <a:rPr lang="ru-RU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ОСНОВНОЙ ПРОДУКЦИЕЙ ДОГОТОВОЧНОГО ХОЛОДНОГО ЦЕХА ЯВЛЯЮТСЯ ХОЛОДНЫЕ БЛЮДА, ЗАКУСКИ, ДЕСЕРТЫ И САЛАТЫ ИЗ ГОТОВОГО СЫРЬЯ</a:t>
            </a:r>
          </a:p>
          <a:p>
            <a:pPr>
              <a:buFont typeface="Wingdings 2" pitchFamily="18" charset="2"/>
              <a:buBlip>
                <a:blip r:embed="rId2"/>
              </a:buBlip>
              <a:defRPr/>
            </a:pPr>
            <a:r>
              <a:rPr lang="ru-RU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ИНГРЕДИЕНТЫ ДЛЯ БЛЮД ПОДГОТАВЛИВАЮТ В ГОРЯЧЕМ И ЗАГОТОВОЧНЫХ ЦЕХАХ</a:t>
            </a:r>
          </a:p>
          <a:p>
            <a:pPr>
              <a:buFont typeface="Wingdings 2" pitchFamily="18" charset="2"/>
              <a:buBlip>
                <a:blip r:embed="rId2"/>
              </a:buBlip>
              <a:defRPr/>
            </a:pPr>
            <a:r>
              <a:rPr lang="ru-RU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НЕОБХОДИМОЕ ОБОРУДОВАНИЕ ЦЕХА ДОЛЖНО БЫТЬ РАССТАВЛЕНО СОГЛАСНО ТЕХНОЛОГИЧЕСКОМУ ПРОЦЕССУ С СОБЛЮДЕНИЕМ САНИТАРНЫХ ТРЕБОВАНИЙ, ПРЕДЪЯВЛЯЕМЫХ К ПРИГОТОВЛЕНИЮ, ХРАНЕНИЮ И РЕАЛИЗАЦИИ БЛЮД</a:t>
            </a:r>
          </a:p>
          <a:p>
            <a:pPr>
              <a:buFont typeface="Wingdings 2" pitchFamily="18" charset="2"/>
              <a:buBlip>
                <a:blip r:embed="rId2"/>
              </a:buBlip>
              <a:defRPr/>
            </a:pPr>
            <a:r>
              <a:rPr lang="ru-RU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ПРОДУКЦИЯ ЦЕХА ПЕРЕД ОТПУСКОМ НЕ ПОДВЕРГАЕТСЯ ПОВТОРНОЙ ТЕПЛОВОЙ ОБРАБОТКЕ, ПОЭТОМУ ЕЁ ГОТОВЯТ НЕБОЛЬШИМИ ПОРЦИЯМИ И ДЕРЖАТ В ХОЛОДИЛЬНЫХ ШКАФАХ ИЛИ НА ОХЛАЖДАЕМЫХ СТОЛАХ ПРИ </a:t>
            </a:r>
            <a:r>
              <a:rPr lang="en-US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</a:t>
            </a:r>
            <a:r>
              <a:rPr lang="ru-RU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°</a:t>
            </a:r>
            <a:r>
              <a:rPr lang="en-US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22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+6...+8°С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07504" y="238632"/>
            <a:ext cx="9036496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Times New Roman" pitchFamily="18" charset="0"/>
              </a:rPr>
              <a:t>ПРИ ОРГАНИЗАЦИИ РАБОТЫ ХОЛОДНОГО ЦЕХА НЕОБХОДИМО УЧИТЫВАТЬ ЕГО ОСОБЕННОСТИ: 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412776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5800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2899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РАЦИОНАЛЬНАЯ ОРГАНИЗАЦИЯ РАБОЧЕГО МЕСТА  СОСТОИТ ИЗ ДВУХ ПРОИЗВОДСТВЕННЫХ СТОЛОВ: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467544" y="1700808"/>
          <a:ext cx="792088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7469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8712968" cy="52629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ТЕХНОЛОГИЧЕСКОГО ПРОЦЕССА  МОГУТ БЫТЬ ИСПОЛЬЗОВАНЫ - ПРОИЗВОДСТВЕННЫЕ СТОЛЫ С ОХЛАЖДАЕМОЙ ПОВЕРХНОСТЬЮ И ОХЛАЖДАЕМЫМ ШКАФОМ ИЛИ ОХЛАЖДАЕМАЯ ГОРКА, НАСТОЛЬНЫЕ ВЕСЫ, РАЗДЕЛОЧНЫЕ ДОСКИ, ПОВАРСКИЕ НОЖИ, ЛОЖКИ, ЛОПАТКИ, САЛАТНЫЕ ПРИБОРЫ, ВИЛКИ ДЛЯ РАСКЛАДЫВАНИЯ БЛЮД, САЛАТНИКИ, ЗАКУСОЧНЫЕ ТАРЕЛКИ. ПЕРЕД ОФОРМЛЕНИЕМ САЛАТОВ ПОДГОТАВЛИВАЮТ ПРОДУКТЫ, ИСПОЛЬЗУЕМЫЕ В КАЧЕСТВЕ УКРАШЕНИЙ (ЯЙЦА, ЗЕЛЕНЬ, ОВОЩИ, ЛИМОН)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95</TotalTime>
  <Words>467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ОРГАНИЗАЦИЯ РАБОТЫ  ХОЛОДНОГО ЦЕХА НА ПРЕДПРИЯТИЯХ ОБЩЕСТВЕННОГО ПИТАНИЯ</vt:lpstr>
      <vt:lpstr>ХОЛОДНЫЕ ЦЕХА ПРЕДНАЗНАЧЕНЫ ДЛЯ ПРИГОТОВЛЕНИЯ, ПОРЦИОНИРОВАНИЯ И ОФОРМЛЕНИЯ ХОЛОДНЫХ БЛЮД И ЗАКУСОК. АССОРТИМЕНТ ХОЛОДНЫХ БЛЮД ЗАВИСИТ ОТ ТИПА ПРЕДПРИЯТИЯ, ЕГО КЛАССА (1 КЛАСС - НЕ МЕНЕЕ 10БЛЮД, ВЫСШИЙ КЛАСС - 15 БЛЮД). </vt:lpstr>
      <vt:lpstr>1.ХОЛОДНЫЙ ЦЕХ РАСПОЛАГАЕТСЯ, КАК ПРАВИЛО, В ОДНОМ ИЗ НАИБОЛЕЕ СВЕТЛЫХ ПОМЕЩЕНИЙ С ОКНАМИ, ВЫХОДЯЩИМИ НА СЕВЕР ИЛИ СЕВЕРО-ЗАПАД.  2.ПРИ ПЛАНИРОВКЕ ЦЕХА НЕОБХОДИМО ПРЕДУСМАТРИВАТЬ УДОБНУЮ СВЯЗЬ С ГОРЯЧИМ ЦЕХОМ, ГДЕ ПРОИЗВОДИТЬСЯ ТЕПЛОВАЯ ОБРАБОТКА ПРОДУКТОВ, НЕОБХОДИМЫХ ДЛЯ ПРИГОТОВЛЕНИЯ ХОЛОДНЫХ БЛЮД, А ТАКЖЕ С РАЗДАЧЕЙ И МОЕЧНОЙ СТОЛОВОЙ ПОСУДЫ.   </vt:lpstr>
      <vt:lpstr>ОСНАЩЕНИЕ ХОЛОДНОГО ЦЕХА ЗАВИСИТ ОТ АССОРТИМЕНТА ВЫПУСКАЕМОЙ ПРОДУКЦИИ</vt:lpstr>
      <vt:lpstr>Слайд 5</vt:lpstr>
      <vt:lpstr>Слайд 6</vt:lpstr>
      <vt:lpstr>Слайд 7</vt:lpstr>
      <vt:lpstr> РАЦИОНАЛЬНАЯ ОРГАНИЗАЦИЯ РАБОЧЕГО МЕСТА  СОСТОИТ ИЗ ДВУХ ПРОИЗВОДСТВЕННЫХ СТОЛОВ: </vt:lpstr>
      <vt:lpstr> </vt:lpstr>
      <vt:lpstr>  </vt:lpstr>
      <vt:lpstr>ИНСТРУМЕНТЫ ХОЛОДНОГО ЦЕХА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2012-10-28T15:19:20Z</dcterms:created>
  <dcterms:modified xsi:type="dcterms:W3CDTF">2012-11-18T15:46:10Z</dcterms:modified>
</cp:coreProperties>
</file>