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9" r:id="rId5"/>
    <p:sldId id="269" r:id="rId6"/>
    <p:sldId id="260" r:id="rId7"/>
    <p:sldId id="272" r:id="rId8"/>
    <p:sldId id="263" r:id="rId9"/>
    <p:sldId id="264" r:id="rId10"/>
    <p:sldId id="268" r:id="rId11"/>
    <p:sldId id="266" r:id="rId12"/>
    <p:sldId id="273" r:id="rId13"/>
    <p:sldId id="265"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18.11.2012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18.11.2012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a:bodyPr>
          <a:lstStyle/>
          <a:p>
            <a:pPr algn="ctr"/>
            <a:r>
              <a:rPr lang="ru-RU" sz="5400" b="1" dirty="0" smtClean="0">
                <a:ln w="12700">
                  <a:solidFill>
                    <a:schemeClr val="tx2">
                      <a:satMod val="155000"/>
                    </a:schemeClr>
                  </a:solidFill>
                  <a:prstDash val="solid"/>
                </a:ln>
                <a:solidFill>
                  <a:schemeClr val="tx1">
                    <a:lumMod val="85000"/>
                  </a:schemeClr>
                </a:solidFill>
                <a:effectLst>
                  <a:outerShdw blurRad="41275" dist="20320" dir="1800000" algn="tl" rotWithShape="0">
                    <a:srgbClr val="000000">
                      <a:alpha val="40000"/>
                    </a:srgbClr>
                  </a:outerShdw>
                </a:effectLst>
              </a:rPr>
              <a:t>ОРГАНИЗАЦИЯ РАБОТЫ </a:t>
            </a:r>
            <a:br>
              <a:rPr lang="ru-RU" sz="5400" b="1" dirty="0" smtClean="0">
                <a:ln w="12700">
                  <a:solidFill>
                    <a:schemeClr val="tx2">
                      <a:satMod val="155000"/>
                    </a:schemeClr>
                  </a:solidFill>
                  <a:prstDash val="solid"/>
                </a:ln>
                <a:solidFill>
                  <a:schemeClr val="tx1">
                    <a:lumMod val="85000"/>
                  </a:schemeClr>
                </a:solidFill>
                <a:effectLst>
                  <a:outerShdw blurRad="41275" dist="20320" dir="1800000" algn="tl" rotWithShape="0">
                    <a:srgbClr val="000000">
                      <a:alpha val="40000"/>
                    </a:srgbClr>
                  </a:outerShdw>
                </a:effectLst>
              </a:rPr>
            </a:br>
            <a:r>
              <a:rPr lang="ru-RU" sz="5400" b="1" dirty="0" smtClean="0">
                <a:ln w="12700">
                  <a:solidFill>
                    <a:schemeClr val="tx2">
                      <a:satMod val="155000"/>
                    </a:schemeClr>
                  </a:solidFill>
                  <a:prstDash val="solid"/>
                </a:ln>
                <a:solidFill>
                  <a:schemeClr val="tx1">
                    <a:lumMod val="85000"/>
                  </a:schemeClr>
                </a:solidFill>
                <a:effectLst>
                  <a:outerShdw blurRad="41275" dist="20320" dir="1800000" algn="tl" rotWithShape="0">
                    <a:srgbClr val="000000">
                      <a:alpha val="40000"/>
                    </a:srgbClr>
                  </a:outerShdw>
                </a:effectLst>
              </a:rPr>
              <a:t>КОНДИТЕРСКОГО  ЦЕХА НА ПРЕДПРИЯТИЯХ ОБЩЕСТВЕННОГО ПИТАНИЯ</a:t>
            </a:r>
            <a:endParaRPr lang="ru-RU"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pc="300" dirty="0" smtClean="0">
                <a:effectLst>
                  <a:outerShdw blurRad="38100" dist="38100" dir="2700000" algn="tl">
                    <a:srgbClr val="000000">
                      <a:alpha val="43137"/>
                    </a:srgbClr>
                  </a:outerShdw>
                </a:effectLst>
              </a:rPr>
              <a:t>ИЗДЕЛИЯ ИЗ ДРОЖЖЕВОГО ТЕСТА </a:t>
            </a:r>
            <a:endParaRPr lang="ru-RU" spc="300" dirty="0">
              <a:effectLst>
                <a:outerShdw blurRad="38100" dist="38100" dir="2700000" algn="tl">
                  <a:srgbClr val="000000">
                    <a:alpha val="43137"/>
                  </a:srgbClr>
                </a:outerShdw>
              </a:effectLst>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r>
              <a:rPr lang="ru-RU" b="1" spc="300" dirty="0" smtClean="0">
                <a:solidFill>
                  <a:srgbClr val="FFC000"/>
                </a:solidFill>
                <a:effectLst>
                  <a:outerShdw blurRad="38100" dist="38100" dir="2700000" algn="tl">
                    <a:srgbClr val="000000">
                      <a:alpha val="43137"/>
                    </a:srgbClr>
                  </a:outerShdw>
                </a:effectLst>
              </a:rPr>
              <a:t>РАССТЕГАИ ИЗ РЫБЫ</a:t>
            </a:r>
            <a:endParaRPr lang="ru-RU" b="1" spc="300" dirty="0">
              <a:solidFill>
                <a:srgbClr val="FFC000"/>
              </a:solidFill>
              <a:effectLst>
                <a:outerShdw blurRad="38100" dist="38100" dir="2700000" algn="tl">
                  <a:srgbClr val="000000">
                    <a:alpha val="43137"/>
                  </a:srgbClr>
                </a:outerShdw>
              </a:effectLst>
            </a:endParaRPr>
          </a:p>
        </p:txBody>
      </p:sp>
      <p:pic>
        <p:nvPicPr>
          <p:cNvPr id="23554" name="Picture 2" descr="C:\Users\User\Desktop\Александра\Документы\Тесто\Изображения\Изображение (121).jpg"/>
          <p:cNvPicPr>
            <a:picLocks noChangeAspect="1" noChangeArrowheads="1"/>
          </p:cNvPicPr>
          <p:nvPr/>
        </p:nvPicPr>
        <p:blipFill>
          <a:blip r:embed="rId2" cstate="print"/>
          <a:srcRect/>
          <a:stretch>
            <a:fillRect/>
          </a:stretch>
        </p:blipFill>
        <p:spPr bwMode="auto">
          <a:xfrm>
            <a:off x="636180" y="836713"/>
            <a:ext cx="4888396" cy="48965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96944"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b="1" dirty="0" smtClean="0"/>
              <a:t/>
            </a:r>
            <a:br>
              <a:rPr lang="ru-RU" b="1" dirty="0" smtClean="0"/>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ХАРАКТЕРИСТИКА РАБОЧИХ МЕСТ</a:t>
            </a:r>
            <a:r>
              <a:rPr lang="ru-RU" dirty="0" smtClean="0"/>
              <a:t/>
            </a:r>
            <a:br>
              <a:rPr lang="ru-RU" dirty="0" smtClean="0"/>
            </a:br>
            <a:endParaRPr lang="ru-RU" dirty="0"/>
          </a:p>
        </p:txBody>
      </p:sp>
      <p:sp>
        <p:nvSpPr>
          <p:cNvPr id="3" name="Содержимое 2"/>
          <p:cNvSpPr>
            <a:spLocks noGrp="1"/>
          </p:cNvSpPr>
          <p:nvPr>
            <p:ph idx="1"/>
          </p:nvPr>
        </p:nvSpPr>
        <p:spPr>
          <a:xfrm>
            <a:off x="251520" y="1556792"/>
            <a:ext cx="8496944" cy="4968552"/>
          </a:xfrm>
        </p:spPr>
        <p:style>
          <a:lnRef idx="2">
            <a:schemeClr val="accent1"/>
          </a:lnRef>
          <a:fillRef idx="1">
            <a:schemeClr val="lt1"/>
          </a:fillRef>
          <a:effectRef idx="0">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r>
              <a:rPr lang="ru-RU" sz="2400" b="1" dirty="0" smtClean="0">
                <a:ln w="50800"/>
                <a:solidFill>
                  <a:schemeClr val="bg1">
                    <a:shade val="50000"/>
                  </a:schemeClr>
                </a:solidFill>
              </a:rPr>
              <a:t>БОЛЬШОЕ ЗНАЧЕНИЕ ДЛЯ УСПЕШНОЙ РАБОТЫ КОНДИТЕРСКОГО ЦЕХА ИМЕЕТ ПРАВИЛЬНАЯ ОРГАНИЗАЦИЯ РАБОЧИХ МЕСТ.</a:t>
            </a:r>
          </a:p>
          <a:p>
            <a:r>
              <a:rPr lang="ru-RU" sz="2400" b="1" dirty="0" smtClean="0">
                <a:ln w="50800"/>
                <a:solidFill>
                  <a:schemeClr val="bg1">
                    <a:shade val="50000"/>
                  </a:schemeClr>
                </a:solidFill>
              </a:rPr>
              <a:t>РАЦИОНАЛЬНАЯ ОРГАНИЗАЦИЯ КАЖДОГО РАБОЧЕГО МЕСТА ПОЗВОЛЯЕТ НАИБОЛЕЕ ЭФФЕКТИВНО ИСПОЛЬЗОВАТЬ:</a:t>
            </a:r>
          </a:p>
          <a:p>
            <a:pPr lvl="0">
              <a:buFont typeface="Wingdings" pitchFamily="2" charset="2"/>
              <a:buChar char="Ø"/>
            </a:pPr>
            <a:r>
              <a:rPr lang="ru-RU" sz="2400" b="1" dirty="0" smtClean="0">
                <a:ln w="50800"/>
                <a:solidFill>
                  <a:schemeClr val="bg1">
                    <a:shade val="50000"/>
                  </a:schemeClr>
                </a:solidFill>
              </a:rPr>
              <a:t>ВРЕМЯ КОНДИТЕРОВ</a:t>
            </a:r>
          </a:p>
          <a:p>
            <a:pPr lvl="0">
              <a:buFont typeface="Wingdings" pitchFamily="2" charset="2"/>
              <a:buChar char="Ø"/>
            </a:pPr>
            <a:r>
              <a:rPr lang="ru-RU" sz="2400" b="1" dirty="0" smtClean="0">
                <a:ln w="50800"/>
                <a:solidFill>
                  <a:schemeClr val="bg1">
                    <a:shade val="50000"/>
                  </a:schemeClr>
                </a:solidFill>
              </a:rPr>
              <a:t>ПОВЫСИТЬ ПРОИЗВОДИТЕЛЬНОСТЬ ТРУДА РАБОТНИКОВ</a:t>
            </a:r>
          </a:p>
          <a:p>
            <a:pPr lvl="0">
              <a:buFont typeface="Wingdings" pitchFamily="2" charset="2"/>
              <a:buChar char="Ø"/>
            </a:pPr>
            <a:r>
              <a:rPr lang="ru-RU" sz="2400" b="1" dirty="0" smtClean="0">
                <a:ln w="50800"/>
                <a:solidFill>
                  <a:schemeClr val="bg1">
                    <a:shade val="50000"/>
                  </a:schemeClr>
                </a:solidFill>
              </a:rPr>
              <a:t>УЛУЧШИТЬ ОБРАБОТКУ СЫРЬЯ, КАЧЕСТВО ВЫПУСКАЕМЫХ ИЗДЕЛИЙ</a:t>
            </a:r>
          </a:p>
          <a:p>
            <a:pPr lvl="0">
              <a:buFont typeface="Wingdings" pitchFamily="2" charset="2"/>
              <a:buChar char="Ø"/>
            </a:pPr>
            <a:r>
              <a:rPr lang="ru-RU" sz="2400" b="1" dirty="0" smtClean="0">
                <a:ln w="50800"/>
                <a:solidFill>
                  <a:schemeClr val="bg1">
                    <a:shade val="50000"/>
                  </a:schemeClr>
                </a:solidFill>
              </a:rPr>
              <a:t>ПОВЫСИТЬ УРОВЕНЬ ОБСЛУЖИВАНИЯ</a:t>
            </a:r>
          </a:p>
          <a:p>
            <a:endParaRPr lang="ru-RU" sz="2000" b="1" dirty="0">
              <a:ln w="50800"/>
              <a:solidFill>
                <a:schemeClr val="bg1">
                  <a:shade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User\Desktop\Александра\Документы\Тесто\Изображения\Изображение (244_.jpg"/>
          <p:cNvPicPr>
            <a:picLocks noChangeAspect="1" noChangeArrowheads="1"/>
          </p:cNvPicPr>
          <p:nvPr/>
        </p:nvPicPr>
        <p:blipFill>
          <a:blip r:embed="rId2" cstate="print"/>
          <a:srcRect/>
          <a:stretch>
            <a:fillRect/>
          </a:stretch>
        </p:blipFill>
        <p:spPr bwMode="auto">
          <a:xfrm>
            <a:off x="443541" y="296652"/>
            <a:ext cx="8304923" cy="62286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12968"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РАБОЧИЕ МЕСТА КОНДИТЕРСКОГО ЦЕХА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179512" y="1600200"/>
            <a:ext cx="8712968" cy="5069160"/>
          </a:xfrm>
        </p:spPr>
        <p:style>
          <a:lnRef idx="2">
            <a:schemeClr val="accent1"/>
          </a:lnRef>
          <a:fillRef idx="1">
            <a:schemeClr val="lt1"/>
          </a:fillRef>
          <a:effectRef idx="0">
            <a:schemeClr val="accent1"/>
          </a:effectRef>
          <a:fontRef idx="minor">
            <a:schemeClr val="dk1"/>
          </a:fontRef>
        </p:style>
        <p:txBody>
          <a:bodyPr>
            <a:normAutofit fontScale="92500" lnSpcReduction="10000"/>
            <a:scene3d>
              <a:camera prst="orthographicFront"/>
              <a:lightRig rig="balanced" dir="t">
                <a:rot lat="0" lon="0" rev="2100000"/>
              </a:lightRig>
            </a:scene3d>
            <a:sp3d extrusionH="57150" prstMaterial="metal">
              <a:bevelT w="38100" h="25400"/>
              <a:contourClr>
                <a:schemeClr val="bg2"/>
              </a:contourClr>
            </a:sp3d>
          </a:bodyPr>
          <a:lstStyle/>
          <a:p>
            <a:r>
              <a:rPr lang="ru-RU" sz="2400" b="1" dirty="0" smtClean="0">
                <a:ln w="50800"/>
                <a:solidFill>
                  <a:schemeClr val="bg1">
                    <a:shade val="50000"/>
                  </a:schemeClr>
                </a:solidFill>
              </a:rPr>
              <a:t>РАБОЧЕЕ МЕСТО ДЛЯ ПРОСЕИВАНИЯ МУКИ</a:t>
            </a:r>
          </a:p>
          <a:p>
            <a:r>
              <a:rPr lang="ru-RU" sz="2400" b="1" dirty="0" smtClean="0">
                <a:ln w="50800"/>
                <a:solidFill>
                  <a:schemeClr val="bg1">
                    <a:shade val="50000"/>
                  </a:schemeClr>
                </a:solidFill>
              </a:rPr>
              <a:t>РАБОЧЕЕ МЕСТО ДЛЯ ПОДГОТОВКИ ПРОДУКТОВ</a:t>
            </a:r>
          </a:p>
          <a:p>
            <a:r>
              <a:rPr lang="ru-RU" sz="2400" b="1" dirty="0" smtClean="0">
                <a:ln w="50800"/>
                <a:solidFill>
                  <a:schemeClr val="bg1">
                    <a:shade val="50000"/>
                  </a:schemeClr>
                </a:solidFill>
              </a:rPr>
              <a:t>РАБОЧЕЕ МЕСТО ДЛЯ ПРИГОТОВЛЕНИЯ ТЕСТА</a:t>
            </a:r>
          </a:p>
          <a:p>
            <a:r>
              <a:rPr lang="ru-RU" sz="2400" b="1" dirty="0" smtClean="0">
                <a:ln w="50800"/>
                <a:solidFill>
                  <a:schemeClr val="bg1">
                    <a:shade val="50000"/>
                  </a:schemeClr>
                </a:solidFill>
              </a:rPr>
              <a:t>РАБОЧЕЕ МЕСТО ДЛЯ ДОЗИРОВКИ, РАСКАТКИ ТЕСТА И ФОРМОВКИ ИЗДЕЛИЙ</a:t>
            </a:r>
          </a:p>
          <a:p>
            <a:r>
              <a:rPr lang="ru-RU" sz="2400" b="1" dirty="0" smtClean="0">
                <a:ln w="50800"/>
                <a:solidFill>
                  <a:schemeClr val="bg1">
                    <a:shade val="50000"/>
                  </a:schemeClr>
                </a:solidFill>
              </a:rPr>
              <a:t>РАБОЧЕЕ МЕСТО ДЛЯ РАСКАТКИ СЛОЁНОГО ИЛИ ПЕСОЧНОГО ТЕСТА</a:t>
            </a:r>
          </a:p>
          <a:p>
            <a:r>
              <a:rPr lang="ru-RU" sz="2400" b="1" dirty="0" smtClean="0">
                <a:ln w="50800"/>
                <a:solidFill>
                  <a:schemeClr val="bg1">
                    <a:shade val="50000"/>
                  </a:schemeClr>
                </a:solidFill>
              </a:rPr>
              <a:t>РАБОЧИЕ МЕСТА ДЛЯ ПРИГОТОВЛЕНИЯ ФАРШЕЙ, НАЧИНОК И ПОМАДЫ</a:t>
            </a:r>
          </a:p>
          <a:p>
            <a:r>
              <a:rPr lang="ru-RU" sz="2400" b="1" dirty="0" smtClean="0">
                <a:ln w="50800"/>
                <a:solidFill>
                  <a:schemeClr val="bg1">
                    <a:shade val="50000"/>
                  </a:schemeClr>
                </a:solidFill>
              </a:rPr>
              <a:t>РАБОЧЕЕ МЕСТО ДЛЯ ВЫПЕЧКИ ИЗДЕЛИЙ</a:t>
            </a:r>
          </a:p>
          <a:p>
            <a:r>
              <a:rPr lang="ru-RU" sz="2400" b="1" dirty="0" smtClean="0">
                <a:ln w="50800"/>
                <a:solidFill>
                  <a:schemeClr val="bg1">
                    <a:shade val="50000"/>
                  </a:schemeClr>
                </a:solidFill>
              </a:rPr>
              <a:t>РАБОЧЕЕ МЕСТО ДЛЯ ЖАРКИ ПИРОЖКОВ, ПОНЧИКОВ, ХВОРОСТА</a:t>
            </a:r>
          </a:p>
          <a:p>
            <a:r>
              <a:rPr lang="ru-RU" sz="2400" b="1" dirty="0" smtClean="0">
                <a:ln w="50800"/>
                <a:solidFill>
                  <a:schemeClr val="bg1">
                    <a:shade val="50000"/>
                  </a:schemeClr>
                </a:solidFill>
              </a:rPr>
              <a:t>РАБОЧЕЕ МЕСТО ДЛЯ ПРИГОТОВЛЕНИЯ ИЗДЕЛИЙ С КРЕМОМ</a:t>
            </a:r>
          </a:p>
          <a:p>
            <a:endParaRPr lang="ru-RU" b="1" dirty="0">
              <a:ln w="50800"/>
              <a:solidFill>
                <a:schemeClr val="bg1">
                  <a:shade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User\Desktop\Александра\Документы\Тесто\Изображения\Изображение (141).jpg"/>
          <p:cNvPicPr>
            <a:picLocks noChangeAspect="1" noChangeArrowheads="1"/>
          </p:cNvPicPr>
          <p:nvPr/>
        </p:nvPicPr>
        <p:blipFill>
          <a:blip r:embed="rId2" cstate="print"/>
          <a:srcRect/>
          <a:stretch>
            <a:fillRect/>
          </a:stretch>
        </p:blipFill>
        <p:spPr bwMode="auto">
          <a:xfrm>
            <a:off x="179512" y="571500"/>
            <a:ext cx="8784976" cy="5715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1143000"/>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sz="2800" b="1" dirty="0" smtClean="0"/>
              <a:t/>
            </a:r>
            <a:br>
              <a:rPr lang="ru-RU" sz="2800" b="1" dirty="0" smtClean="0"/>
            </a:b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ОСОБЕННОСТИ ОРГАНИЗАЦИИ КОНДИТЕРСКИХ ЦЕХОВ ПРИ ПРЕДПРИЯТИЯХ РАЗНЫХ ТИПОВ</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457200" y="1600200"/>
            <a:ext cx="7787208" cy="4525963"/>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r>
              <a:rPr lang="ru-RU" sz="2400" b="1" spc="300" dirty="0" smtClean="0">
                <a:effectLst>
                  <a:outerShdw blurRad="38100" dist="38100" dir="2700000" algn="tl">
                    <a:srgbClr val="000000">
                      <a:alpha val="43137"/>
                    </a:srgbClr>
                  </a:outerShdw>
                </a:effectLst>
              </a:rPr>
              <a:t>РАБОТА КОНДИТЕРСКИХ ЦЕХОВ ПРИ ПРЕДПРИЯТИЯХ ОБЩЕСТВЕННОГО ПИТАНИЯ РАЗНОГО ТИПА СТРОИТСЯ В СООТВЕТСТВИИ С ПРОИЗВОДСТВЕННОЙ ПРОГРАММОЙ. </a:t>
            </a:r>
          </a:p>
          <a:p>
            <a:r>
              <a:rPr lang="ru-RU" sz="2400" b="1" spc="300" dirty="0" smtClean="0">
                <a:effectLst>
                  <a:outerShdw blurRad="38100" dist="38100" dir="2700000" algn="tl">
                    <a:srgbClr val="000000">
                      <a:alpha val="43137"/>
                    </a:srgbClr>
                  </a:outerShdw>
                </a:effectLst>
              </a:rPr>
              <a:t>ПРИ ОРГАНИЗАЦИИ КОНДИТЕРСКИХ  ЦЕХОВ В РЕСТОРАНАХ, КАФЕ, СТОЛОВЫХ И ДРУГИХ ПРЕДПРИЯТИЯХ ОБЩЕСТВЕННОГО ПИТАНИЯ УЧИТЫВАЮТ, ЧТО ПРОДУКЦИЯ ТАКИХ ЦЕХОВ В ОСНОВНОМ РЕАЛИЗУЕТСЯ В САМОМ ПРЕДПРИЯТИИ. </a:t>
            </a:r>
          </a:p>
          <a:p>
            <a:r>
              <a:rPr lang="ru-RU" sz="2400" b="1" spc="300" dirty="0" smtClean="0">
                <a:effectLst>
                  <a:outerShdw blurRad="38100" dist="38100" dir="2700000" algn="tl">
                    <a:srgbClr val="000000">
                      <a:alpha val="43137"/>
                    </a:srgbClr>
                  </a:outerShdw>
                </a:effectLst>
              </a:rPr>
              <a:t>В СВЯЗИ С ЭТИМ АССОРТИМЕНТ МУЧНЫХ КУЛИНАРНЫХ И КОНДИТЕРСКИХ ИЗДЕЛИЙ, ВЫПУСКАЕМЫХ КОНДИТЕРСКИМИ ЦЕХАМИ, ОПРЕДЕЛЯЕТСЯ В СООТВЕТСТВИИ С  ПРОФИЛЕМ ПРЕДПРИЯТИЯ. </a:t>
            </a:r>
          </a:p>
          <a:p>
            <a:endParaRPr lang="ru-RU"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1052736"/>
            <a:ext cx="3672408" cy="1872208"/>
          </a:xfrm>
        </p:spPr>
        <p:txBody>
          <a:bodyPr>
            <a:normAutofit fontScale="90000"/>
          </a:bodyPr>
          <a:lstStyle/>
          <a:p>
            <a:r>
              <a:rPr lang="ru-RU" spc="300" dirty="0" smtClean="0">
                <a:effectLst>
                  <a:outerShdw blurRad="38100" dist="38100" dir="2700000" algn="tl">
                    <a:srgbClr val="000000">
                      <a:alpha val="43137"/>
                    </a:srgbClr>
                  </a:outerShdw>
                </a:effectLst>
              </a:rPr>
              <a:t>ТЕХНОЛОГИЧЕСКОЕ </a:t>
            </a:r>
            <a:r>
              <a:rPr lang="ru-RU" spc="300" dirty="0" smtClean="0">
                <a:effectLst>
                  <a:outerShdw blurRad="38100" dist="38100" dir="2700000" algn="tl">
                    <a:srgbClr val="000000">
                      <a:alpha val="43137"/>
                    </a:srgbClr>
                  </a:outerShdw>
                </a:effectLst>
              </a:rPr>
              <a:t>ОБОРУДОВАНИЕ КОНДИТЕРСКОГО ЦЕХА ВЫПОЛНЯЕТ САМЫЕ ТРУДОЁМКИЕ ПРОЦЕССЫ </a:t>
            </a:r>
            <a:endParaRPr lang="ru-RU" spc="300" dirty="0">
              <a:effectLst>
                <a:outerShdw blurRad="38100" dist="38100" dir="2700000" algn="tl">
                  <a:srgbClr val="000000">
                    <a:alpha val="43137"/>
                  </a:srgbClr>
                </a:outerShdw>
              </a:effectLst>
            </a:endParaRP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normAutofit/>
          </a:bodyPr>
          <a:lstStyle/>
          <a:p>
            <a:r>
              <a:rPr lang="ru-RU" sz="1600" b="1" spc="300" dirty="0" smtClean="0">
                <a:solidFill>
                  <a:srgbClr val="FFC000"/>
                </a:solidFill>
                <a:effectLst>
                  <a:outerShdw blurRad="38100" dist="38100" dir="2700000" algn="tl">
                    <a:srgbClr val="000000">
                      <a:alpha val="43137"/>
                    </a:srgbClr>
                  </a:outerShdw>
                </a:effectLst>
              </a:rPr>
              <a:t>ИСПОЛЬЗУЮТ ДЛЯ </a:t>
            </a:r>
            <a:r>
              <a:rPr lang="ru-RU" sz="1600" b="1" spc="300" dirty="0" smtClean="0">
                <a:solidFill>
                  <a:srgbClr val="FFC000"/>
                </a:solidFill>
                <a:effectLst>
                  <a:outerShdw blurRad="38100" dist="38100" dir="2700000" algn="tl">
                    <a:srgbClr val="000000">
                      <a:alpha val="43137"/>
                    </a:srgbClr>
                  </a:outerShdw>
                </a:effectLst>
              </a:rPr>
              <a:t>ПЕРЕМЕШИВАНИЯ КОНДИТЕРСКИХ </a:t>
            </a:r>
            <a:r>
              <a:rPr lang="ru-RU" sz="1600" b="1" spc="300" dirty="0" smtClean="0">
                <a:solidFill>
                  <a:srgbClr val="FFC000"/>
                </a:solidFill>
                <a:effectLst>
                  <a:outerShdw blurRad="38100" dist="38100" dir="2700000" algn="tl">
                    <a:srgbClr val="000000">
                      <a:alpha val="43137"/>
                    </a:srgbClr>
                  </a:outerShdw>
                </a:effectLst>
              </a:rPr>
              <a:t>СМЕСЕЙ- СЛИВОК, КРЕМОВ, БЕЛКА, БИСКВИТА, А ТАКЖЕ ДРОЖЖЕВОГО ТЕСТА, ПЕСОЧНОГО, ЗАВАРНОГО</a:t>
            </a:r>
            <a:endParaRPr lang="ru-RU" sz="1600" b="1" spc="300" dirty="0">
              <a:solidFill>
                <a:srgbClr val="FFC000"/>
              </a:solidFill>
              <a:effectLst>
                <a:outerShdw blurRad="38100" dist="38100" dir="2700000" algn="tl">
                  <a:srgbClr val="000000">
                    <a:alpha val="43137"/>
                  </a:srgbClr>
                </a:outerShdw>
              </a:effectLst>
            </a:endParaRPr>
          </a:p>
        </p:txBody>
      </p:sp>
      <p:pic>
        <p:nvPicPr>
          <p:cNvPr id="22530" name="Picture 2" descr="C:\Users\User\Desktop\Александра\Изображения\Оборудование\Планетарный миксер.jpg"/>
          <p:cNvPicPr>
            <a:picLocks noChangeAspect="1" noChangeArrowheads="1"/>
          </p:cNvPicPr>
          <p:nvPr/>
        </p:nvPicPr>
        <p:blipFill>
          <a:blip r:embed="rId2" cstate="print"/>
          <a:srcRect/>
          <a:stretch>
            <a:fillRect/>
          </a:stretch>
        </p:blipFill>
        <p:spPr bwMode="auto">
          <a:xfrm>
            <a:off x="179513" y="764704"/>
            <a:ext cx="5112567" cy="511256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320"/>
            <a:ext cx="8424936" cy="596299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2000" b="1" spc="300" dirty="0" smtClean="0">
                <a:effectLst>
                  <a:outerShdw blurRad="38100" dist="38100" dir="2700000" algn="tl">
                    <a:srgbClr val="000000">
                      <a:alpha val="43137"/>
                    </a:srgbClr>
                  </a:outerShdw>
                </a:effectLst>
              </a:rPr>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1.ДЛЯ КОНДИТЕРСКИХ ЦЕХОВ ПРИ  РЕСТОРАНАХ И КРУПНЫХ КАФЕ, ОТВОДЯТ ОТДЕЛЬНЫЕ ПОМЕЩЕНИЯ,  С ЗАГОТОВОЧНЫМ, ВЫПЕЧНЫМ  И ОТДЕЛОЧНЫМ  ОТДЕЛЕНИЯМИ.  СНАБЖЕНИЕ СЫРЬЁМ ОСУЩЕСТВЛЯЕТСЯ ИЗ КЛАДОВОЙ РЕСТОРАНА.</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2. СПЕЦИАЛЬНОЕ ПОМЕЩЕНИЕ ДЛЯ ЭКСПЕДИЦИИ НЕ ПРЕДУСМАТРИВАЮТ, ТАК КАК ГОТОВЫЕ ИЗДЕЛИЯ ИЗ ОТДЕЛОЧНОГО ОТДЕЛЕНИЯ ПОСТУПАЮТ НЕПОСРЕДСТВЕННО ДЛЯ РЕАЛИЗАЦИИ.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3. ПРИ НАЛИЧИИ ОТДЕЛЕНИЯ ДЛЯ ИЗГОТОВЛЕНИЯ КРЕМОВЫХ ИЗДЕЛИЙ ОРГАНИЗУЮТ ОТДЕЛЬНУЮ ПОСУДОМОЕЧНУЮ ДЛЯ МОЙКИ И СТЕРИЛИЗАЦИИ ПОСУДЫ, ИНСТРУМЕНТОВ  И  ИНВЕНТАРЯ, И ВЫДЕЛЯЮТ  РАБОЧЕЕ МЕСТО ДЛЯ МОЙКИ ЯИЦ. В ТАКИХ КОНДИТЕРСКИХ ЦЕХАХ УСТАНАВЛИВАЮТ ОБОРУДОВАНИЕ ДЛЯ ЗАМЕСА ТЕСТА, ФОРМОВКИ ИЗДЕЛИЙ, ИЗГОТОВЛЕНИЯ ОТДЕЛОЧНЫХ МАТЕРИАЛОВ, КОНДИТЕРСКИЕ ПЕЧИ И ШКАФЫ ДЛЯ ВЫПЕЧКИ ИЗДЕЛИЙ.</a:t>
            </a:r>
            <a:br>
              <a:rPr lang="ru-RU" sz="2000" b="1" spc="300" dirty="0" smtClean="0">
                <a:effectLst>
                  <a:outerShdw blurRad="38100" dist="38100" dir="2700000" algn="tl">
                    <a:srgbClr val="000000">
                      <a:alpha val="43137"/>
                    </a:srgbClr>
                  </a:outerShdw>
                </a:effectLst>
              </a:rPr>
            </a:br>
            <a:endParaRPr lang="ru-RU" sz="2000" b="1" spc="3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User\Desktop\Александра\Документы\Тесто\Изображения\Изображение (127).jpg"/>
          <p:cNvPicPr>
            <a:picLocks noChangeAspect="1" noChangeArrowheads="1"/>
          </p:cNvPicPr>
          <p:nvPr/>
        </p:nvPicPr>
        <p:blipFill>
          <a:blip r:embed="rId2" cstate="print"/>
          <a:srcRect/>
          <a:stretch>
            <a:fillRect/>
          </a:stretch>
        </p:blipFill>
        <p:spPr bwMode="auto">
          <a:xfrm>
            <a:off x="0" y="0"/>
            <a:ext cx="4427984" cy="6858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descr="C:\Users\User\Desktop\Александра\Документы\Тесто\Изображения\Изображение (242).jpg"/>
          <p:cNvPicPr>
            <a:picLocks noChangeAspect="1" noChangeArrowheads="1"/>
          </p:cNvPicPr>
          <p:nvPr/>
        </p:nvPicPr>
        <p:blipFill>
          <a:blip r:embed="rId3" cstate="print"/>
          <a:srcRect/>
          <a:stretch>
            <a:fillRect/>
          </a:stretch>
        </p:blipFill>
        <p:spPr bwMode="auto">
          <a:xfrm>
            <a:off x="4572000" y="0"/>
            <a:ext cx="4572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320"/>
            <a:ext cx="8424936" cy="617901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2000" b="1" spc="300" dirty="0" smtClean="0">
                <a:effectLst>
                  <a:outerShdw blurRad="38100" dist="38100" dir="2700000" algn="tl">
                    <a:srgbClr val="000000">
                      <a:alpha val="43137"/>
                    </a:srgbClr>
                  </a:outerShdw>
                </a:effectLst>
              </a:rPr>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4. В АССОРТИМЕНТЕ КОНДИТЕРСКИХ ЦЕХОВ </a:t>
            </a:r>
            <a:r>
              <a:rPr lang="ru-RU" sz="2000" b="1" i="1" spc="300" dirty="0" smtClean="0">
                <a:effectLst>
                  <a:outerShdw blurRad="38100" dist="38100" dir="2700000" algn="tl">
                    <a:srgbClr val="000000">
                      <a:alpha val="43137"/>
                    </a:srgbClr>
                  </a:outerShdw>
                </a:effectLst>
              </a:rPr>
              <a:t>ПРИ СТОЛОВЫХ</a:t>
            </a:r>
            <a:r>
              <a:rPr lang="ru-RU" sz="2000" b="1" spc="300" dirty="0" smtClean="0">
                <a:effectLst>
                  <a:outerShdw blurRad="38100" dist="38100" dir="2700000" algn="tl">
                    <a:srgbClr val="000000">
                      <a:alpha val="43137"/>
                    </a:srgbClr>
                  </a:outerShdw>
                </a:effectLst>
              </a:rPr>
              <a:t> ПРЕОБЛАДАЮТ МУЧНЫЕ КУЛИНАРНЫЕ </a:t>
            </a:r>
            <a:r>
              <a:rPr lang="ru-RU" sz="2000" b="1" i="1" spc="300" dirty="0" smtClean="0">
                <a:effectLst>
                  <a:outerShdw blurRad="38100" dist="38100" dir="2700000" algn="tl">
                    <a:srgbClr val="000000">
                      <a:alpha val="43137"/>
                    </a:srgbClr>
                  </a:outerShdw>
                </a:effectLst>
              </a:rPr>
              <a:t>ИЗДЕЛИЯ ИЗ ДРОЖЖЕВОГО ТЕСТА</a:t>
            </a:r>
            <a:r>
              <a:rPr lang="ru-RU" sz="2000" b="1" spc="300" dirty="0" smtClean="0">
                <a:effectLst>
                  <a:outerShdw blurRad="38100" dist="38100" dir="2700000" algn="tl">
                    <a:srgbClr val="000000">
                      <a:alpha val="43137"/>
                    </a:srgbClr>
                  </a:outerShdw>
                </a:effectLst>
              </a:rPr>
              <a:t> – ПИРОГИ, ПИРОЖКИ, КУЛЕБЯКИ, РАССТЕГАИ, ВАТРУШКИ, ПОНЧИКИ.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5. В </a:t>
            </a:r>
            <a:r>
              <a:rPr lang="ru-RU" sz="2000" b="1" i="1" spc="300" dirty="0" smtClean="0">
                <a:effectLst>
                  <a:outerShdw blurRad="38100" dist="38100" dir="2700000" algn="tl">
                    <a:srgbClr val="000000">
                      <a:alpha val="43137"/>
                    </a:srgbClr>
                  </a:outerShdw>
                </a:effectLst>
              </a:rPr>
              <a:t>РЕСТОРАНАХ И КРУПНЫХ КАФЕ</a:t>
            </a:r>
            <a:r>
              <a:rPr lang="ru-RU" sz="2000" b="1" spc="300" dirty="0" smtClean="0">
                <a:effectLst>
                  <a:outerShdw blurRad="38100" dist="38100" dir="2700000" algn="tl">
                    <a:srgbClr val="000000">
                      <a:alpha val="43137"/>
                    </a:srgbClr>
                  </a:outerShdw>
                </a:effectLst>
              </a:rPr>
              <a:t> НАРЯДУ С ПРОСТЫМИ В ИЗГОТОВЛЕНИИ И НЕДОРОГИМИ МУЧНЫМИ КУЛИНАРНЫМИ ИЗДЕЛИЯМИ (ПИРОЖКИ, БЛИНЫ, БЛИНЧИКИ), </a:t>
            </a:r>
            <a:r>
              <a:rPr lang="ru-RU" sz="2000" b="1" i="1" spc="300" dirty="0" smtClean="0">
                <a:effectLst>
                  <a:outerShdw blurRad="38100" dist="38100" dir="2700000" algn="tl">
                    <a:srgbClr val="000000">
                      <a:alpha val="43137"/>
                    </a:srgbClr>
                  </a:outerShdw>
                </a:effectLst>
              </a:rPr>
              <a:t>РЕАЛИЗУЮТ СЛОЖНЫЕ</a:t>
            </a:r>
            <a:r>
              <a:rPr lang="ru-RU" sz="2000" b="1" spc="300" dirty="0" smtClean="0">
                <a:effectLst>
                  <a:outerShdw blurRad="38100" dist="38100" dir="2700000" algn="tl">
                    <a:srgbClr val="000000">
                      <a:alpha val="43137"/>
                    </a:srgbClr>
                  </a:outerShdw>
                </a:effectLst>
              </a:rPr>
              <a:t> И ДОРОГИЕ КОНДИТЕРСКИЕ </a:t>
            </a:r>
            <a:r>
              <a:rPr lang="ru-RU" sz="2000" b="1" i="1" spc="300" dirty="0" smtClean="0">
                <a:effectLst>
                  <a:outerShdw blurRad="38100" dist="38100" dir="2700000" algn="tl">
                    <a:srgbClr val="000000">
                      <a:alpha val="43137"/>
                    </a:srgbClr>
                  </a:outerShdw>
                </a:effectLst>
              </a:rPr>
              <a:t>ИЗДЕЛИЯ </a:t>
            </a:r>
            <a:r>
              <a:rPr lang="ru-RU" sz="2000" b="1" spc="300" dirty="0" smtClean="0">
                <a:effectLst>
                  <a:outerShdw blurRad="38100" dist="38100" dir="2700000" algn="tl">
                    <a:srgbClr val="000000">
                      <a:alpha val="43137"/>
                    </a:srgbClr>
                  </a:outerShdw>
                </a:effectLst>
              </a:rPr>
              <a:t>– ТОРТЫ, ПИРОЖНЫЕ, ПЕЧЕНЬЕ, ДЕСЕРТЫ. </a:t>
            </a:r>
            <a:br>
              <a:rPr lang="ru-RU" sz="2000" b="1" spc="300" dirty="0" smtClean="0">
                <a:effectLst>
                  <a:outerShdw blurRad="38100" dist="38100" dir="2700000" algn="tl">
                    <a:srgbClr val="000000">
                      <a:alpha val="43137"/>
                    </a:srgbClr>
                  </a:outerShdw>
                </a:effectLst>
              </a:rPr>
            </a:br>
            <a:r>
              <a:rPr lang="ru-RU" sz="2000" b="1" spc="300" dirty="0" smtClean="0">
                <a:effectLst>
                  <a:outerShdw blurRad="38100" dist="38100" dir="2700000" algn="tl">
                    <a:srgbClr val="000000">
                      <a:alpha val="43137"/>
                    </a:srgbClr>
                  </a:outerShdw>
                </a:effectLst>
              </a:rPr>
              <a:t>6. В СПЕЦИАЛИЗИРОВАННЫХ ПРЕДПРИЯТИЯХ (ПИРОЖКОВЫХ БЛИННЫХ, ПЫШЕЧНЫХ) АССОРТИМЕНТ ПРОДУКЦИИ, ВЫПУСКАЕМОЙ КОНДИТЕРСКИМИ ЦЕХАМИ, ЯВЛЯЕТСЯ ОСНОВНЫМ И ПОДЧИНЁН ПРОФИЛЮ ПРЕДПРИЯТИЯ. КОНДИТЕРСКИЙ ЦЕХ ЗДЕСЬ ВЫПОЛНЯЕТ ФУНКЦИИ ГОРЯЧЕГО ЦЕХА. ИЗ ОБОРУДОВАНИЯ В ТАКИХ ЦЕХАХ УСТАНАВЛИВАЮТ ФРИТЮРНИЦЫ, ЭЛЕКТРОСКОВОРОДЫ ИЛИ СПЕЦИАЛЬНЫЕ АППАРАТЫ.</a:t>
            </a:r>
            <a:r>
              <a:rPr lang="ru-RU" sz="2800" dirty="0" smtClean="0"/>
              <a:t/>
            </a:r>
            <a:br>
              <a:rPr lang="ru-RU" sz="2800" dirty="0" smtClean="0"/>
            </a:br>
            <a:r>
              <a:rPr lang="ru-RU" sz="2800" dirty="0" smtClean="0"/>
              <a:t> </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C:\Users\User\Desktop\Александра\Документы\Тесто\Изображения\Изображение (243).jpg"/>
          <p:cNvPicPr>
            <a:picLocks noChangeAspect="1" noChangeArrowheads="1"/>
          </p:cNvPicPr>
          <p:nvPr/>
        </p:nvPicPr>
        <p:blipFill>
          <a:blip r:embed="rId2" cstate="print"/>
          <a:srcRect/>
          <a:stretch>
            <a:fillRect/>
          </a:stretch>
        </p:blipFill>
        <p:spPr bwMode="auto">
          <a:xfrm>
            <a:off x="1274463" y="59454"/>
            <a:ext cx="6537898" cy="6798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988840"/>
            <a:ext cx="8640960" cy="3960440"/>
          </a:xfrm>
        </p:spPr>
        <p:style>
          <a:lnRef idx="2">
            <a:schemeClr val="accent2"/>
          </a:lnRef>
          <a:fillRef idx="1">
            <a:schemeClr val="lt1"/>
          </a:fillRef>
          <a:effectRef idx="0">
            <a:schemeClr val="accent2"/>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lvl="0"/>
            <a:r>
              <a:rPr lang="ru-RU" sz="2400" dirty="0" smtClean="0">
                <a:ln w="50800"/>
                <a:solidFill>
                  <a:schemeClr val="bg1">
                    <a:shade val="50000"/>
                  </a:schemeClr>
                </a:solidFill>
                <a:effectLst/>
              </a:rPr>
              <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1. ХРАНЕНИЕ И ПОДГОТОВКА СЫРЬЯ (ПРОСЕИВАНИЕ МУКИ, ПОДГОТОВКА ЯИЦ);</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2. ПРИГОТОВЛЕНИЕ И ЗАМЕС ТЕСТА;</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3. РАЗДЕЛКА ТЕСТА И ЕГО  ПОРЦИОНИРОВАНИЕ;</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4. ФОРМОВКА ИЗДЕЛИЙ;</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5. РАССТОЙКА, ВЫПЕЧКА И ОХЛАЖДЕНИЕ ИЗДЕЛИЙ;</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6. ПРИГОТОВЛЕНИЕ ОТДЕЛОЧНЫХ ПОЛУФАБРИКАТОВ ( КРЕМОВ, СИРОПОВ, ПОМАДОК);</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7. ОТДЕЛКА ИЗДЕЛИЙ.</a:t>
            </a:r>
            <a:br>
              <a:rPr lang="ru-RU" sz="2400" dirty="0" smtClean="0">
                <a:ln w="50800"/>
                <a:solidFill>
                  <a:schemeClr val="bg1">
                    <a:shade val="50000"/>
                  </a:schemeClr>
                </a:solidFill>
                <a:effectLst/>
              </a:rPr>
            </a:br>
            <a:endParaRPr lang="ru-RU" sz="2400" dirty="0">
              <a:ln w="50800"/>
              <a:solidFill>
                <a:schemeClr val="bg1">
                  <a:shade val="50000"/>
                </a:schemeClr>
              </a:solidFill>
              <a:effectLst/>
            </a:endParaRPr>
          </a:p>
        </p:txBody>
      </p:sp>
      <p:sp>
        <p:nvSpPr>
          <p:cNvPr id="3" name="Текст 2"/>
          <p:cNvSpPr>
            <a:spLocks noGrp="1"/>
          </p:cNvSpPr>
          <p:nvPr>
            <p:ph type="body" idx="1"/>
          </p:nvPr>
        </p:nvSpPr>
        <p:spPr>
          <a:xfrm>
            <a:off x="251520" y="332656"/>
            <a:ext cx="8640960" cy="1512168"/>
          </a:xfrm>
        </p:spPr>
        <p:style>
          <a:lnRef idx="2">
            <a:schemeClr val="accent1"/>
          </a:lnRef>
          <a:fillRef idx="1">
            <a:schemeClr val="lt1"/>
          </a:fillRef>
          <a:effectRef idx="0">
            <a:schemeClr val="accent1"/>
          </a:effectRef>
          <a:fontRef idx="minor">
            <a:schemeClr val="dk1"/>
          </a:fontRef>
        </p:style>
        <p:txBody>
          <a:bodyPr>
            <a:normAutofit lnSpcReduction="10000"/>
          </a:bodyPr>
          <a:lstStyle/>
          <a:p>
            <a:endPar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ru-RU" sz="2400" b="1" spc="3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ТЕХНОЛОГИЧЕСКИЙ ПРОЦЕСС ИЗГОТОВЛЕНИЯ МУЧНЫХ КОНДИТЕРСКИХ ИЗДЕЛИЙ СОСТОИТ ИЗ СЛЕДУЮЩИХ СТАДИЙ:</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988840"/>
            <a:ext cx="8424936" cy="4680520"/>
          </a:xfrm>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lvl="0"/>
            <a:r>
              <a:rPr lang="ru-RU" sz="2000" dirty="0" smtClean="0">
                <a:ln w="50800"/>
                <a:solidFill>
                  <a:schemeClr val="bg1">
                    <a:shade val="50000"/>
                  </a:schemeClr>
                </a:solidFill>
                <a:effectLst/>
              </a:rPr>
              <a:t>1</a:t>
            </a:r>
            <a:r>
              <a:rPr lang="ru-RU" sz="2400" dirty="0" smtClean="0">
                <a:ln w="50800"/>
                <a:solidFill>
                  <a:schemeClr val="bg1">
                    <a:shade val="50000"/>
                  </a:schemeClr>
                </a:solidFill>
                <a:effectLst/>
              </a:rPr>
              <a:t>. КЛАДОВАЯ И ХОЛОДИЛЬНАЯ КАМЕРА СУТОЧНОГО     ХРАНЕНИЯ ПРОДУКТОВ</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2. ПОМЕЩЕНИЕ  ДЛЯ ОБРАБОТКИ ЯИЦ</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3. ПОМЕЩЕНИЯ  ДЛЯ ПРОСЕИВАНИЯ МУКИ, ЗАМЕСА И БРОЖЕНИЯ ТЕСТА, РАЗДЕЛКИ, РАСТОЙКИ И ВЫПЕЧКИ КОНДИТЕРСКИХ ИЗДЕЛИЙ, ПРИГОТОВЛЕНИЯ ОТДЕЛОЧНЫХ ПОЛУФАБРИКАТОВ, ОТДЕЛКИ КОНДИТЕРСКИХ ИЗДЕЛИЙ</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4. МОЕЧНАЯ ПОСУДЫ, ТАРЫ ИНВЕНТАРЯ</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5. КЛАДОВАЯ И ОХЛАЖДАЕМАЯ КАМЕРА ГОТОВЫХ КОНДИТЕРСКИХ ИЗДЕЛИЙ</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6. КОМНАТА НАЧАЛЬНИКА ЦЕХА</a:t>
            </a:r>
            <a:br>
              <a:rPr lang="ru-RU" sz="2400" dirty="0" smtClean="0">
                <a:ln w="50800"/>
                <a:solidFill>
                  <a:schemeClr val="bg1">
                    <a:shade val="50000"/>
                  </a:schemeClr>
                </a:solidFill>
                <a:effectLst/>
              </a:rPr>
            </a:br>
            <a:r>
              <a:rPr lang="ru-RU" sz="2400" dirty="0" smtClean="0">
                <a:ln w="50800"/>
                <a:solidFill>
                  <a:schemeClr val="bg1">
                    <a:shade val="50000"/>
                  </a:schemeClr>
                </a:solidFill>
                <a:effectLst/>
              </a:rPr>
              <a:t>7. ЭКСПЕДИЦИЯ</a:t>
            </a:r>
            <a:endParaRPr lang="ru-RU" sz="2400" dirty="0">
              <a:ln w="50800"/>
              <a:solidFill>
                <a:schemeClr val="bg1">
                  <a:shade val="50000"/>
                </a:schemeClr>
              </a:solidFill>
              <a:effectLst/>
            </a:endParaRPr>
          </a:p>
        </p:txBody>
      </p:sp>
      <p:sp>
        <p:nvSpPr>
          <p:cNvPr id="3" name="Текст 2"/>
          <p:cNvSpPr>
            <a:spLocks noGrp="1"/>
          </p:cNvSpPr>
          <p:nvPr>
            <p:ph type="body" idx="1"/>
          </p:nvPr>
        </p:nvSpPr>
        <p:spPr>
          <a:xfrm>
            <a:off x="179512" y="260648"/>
            <a:ext cx="8424936" cy="1584176"/>
          </a:xfrm>
        </p:spPr>
        <p:style>
          <a:lnRef idx="2">
            <a:schemeClr val="accent1"/>
          </a:lnRef>
          <a:fillRef idx="1">
            <a:schemeClr val="lt1"/>
          </a:fillRef>
          <a:effectRef idx="0">
            <a:schemeClr val="accent1"/>
          </a:effectRef>
          <a:fontRef idx="minor">
            <a:schemeClr val="dk1"/>
          </a:fontRef>
        </p:style>
        <p:txBody>
          <a:bodyPr>
            <a:normAutofit fontScale="70000" lnSpcReduction="20000"/>
          </a:bodyPr>
          <a:lstStyle/>
          <a:p>
            <a:pPr algn="ctr"/>
            <a:endParaRPr lang="ru-RU" sz="2800" b="1" spc="3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endParaRPr lang="ru-RU" sz="2800" b="1" spc="3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ru-RU" sz="3600" b="1" spc="3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КОНДИТЕРСКИЕ ЦЕХА БОЛЬШОЙ МОЩНОСТИ ПРЕДУСМАТРИВАЮТ СЛЕДУЮЩИЙ СОСТАВ ПОМЕЩЕНИЙ:</a:t>
            </a:r>
          </a:p>
          <a:p>
            <a:pPr algn="ctr"/>
            <a:endParaRPr lang="ru-RU"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137</TotalTime>
  <Words>239</Words>
  <Application>Microsoft Office PowerPoint</Application>
  <PresentationFormat>Экран (4:3)</PresentationFormat>
  <Paragraphs>35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ОРГАНИЗАЦИЯ РАБОТЫ  КОНДИТЕРСКОГО  ЦЕХА НА ПРЕДПРИЯТИЯХ ОБЩЕСТВЕННОГО ПИТАНИЯ</vt:lpstr>
      <vt:lpstr> ОСОБЕННОСТИ ОРГАНИЗАЦИИ КОНДИТЕРСКИХ ЦЕХОВ ПРИ ПРЕДПРИЯТИЯХ РАЗНЫХ ТИПОВ </vt:lpstr>
      <vt:lpstr>ТЕХНОЛОГИЧЕСКОЕ ОБОРУДОВАНИЕ КОНДИТЕРСКОГО ЦЕХА ВЫПОЛНЯЕТ САМЫЕ ТРУДОЁМКИЕ ПРОЦЕССЫ </vt:lpstr>
      <vt:lpstr> 1.ДЛЯ КОНДИТЕРСКИХ ЦЕХОВ ПРИ  РЕСТОРАНАХ И КРУПНЫХ КАФЕ, ОТВОДЯТ ОТДЕЛЬНЫЕ ПОМЕЩЕНИЯ,  С ЗАГОТОВОЧНЫМ, ВЫПЕЧНЫМ  И ОТДЕЛОЧНЫМ  ОТДЕЛЕНИЯМИ.  СНАБЖЕНИЕ СЫРЬЁМ ОСУЩЕСТВЛЯЕТСЯ ИЗ КЛАДОВОЙ РЕСТОРАНА. 2. СПЕЦИАЛЬНОЕ ПОМЕЩЕНИЕ ДЛЯ ЭКСПЕДИЦИИ НЕ ПРЕДУСМАТРИВАЮТ, ТАК КАК ГОТОВЫЕ ИЗДЕЛИЯ ИЗ ОТДЕЛОЧНОГО ОТДЕЛЕНИЯ ПОСТУПАЮТ НЕПОСРЕДСТВЕННО ДЛЯ РЕАЛИЗАЦИИ.  3. ПРИ НАЛИЧИИ ОТДЕЛЕНИЯ ДЛЯ ИЗГОТОВЛЕНИЯ КРЕМОВЫХ ИЗДЕЛИЙ ОРГАНИЗУЮТ ОТДЕЛЬНУЮ ПОСУДОМОЕЧНУЮ ДЛЯ МОЙКИ И СТЕРИЛИЗАЦИИ ПОСУДЫ, ИНСТРУМЕНТОВ  И  ИНВЕНТАРЯ, И ВЫДЕЛЯЮТ  РАБОЧЕЕ МЕСТО ДЛЯ МОЙКИ ЯИЦ. В ТАКИХ КОНДИТЕРСКИХ ЦЕХАХ УСТАНАВЛИВАЮТ ОБОРУДОВАНИЕ ДЛЯ ЗАМЕСА ТЕСТА, ФОРМОВКИ ИЗДЕЛИЙ, ИЗГОТОВЛЕНИЯ ОТДЕЛОЧНЫХ МАТЕРИАЛОВ, КОНДИТЕРСКИЕ ПЕЧИ И ШКАФЫ ДЛЯ ВЫПЕЧКИ ИЗДЕЛИЙ. </vt:lpstr>
      <vt:lpstr>Слайд 5</vt:lpstr>
      <vt:lpstr>   4. В АССОРТИМЕНТЕ КОНДИТЕРСКИХ ЦЕХОВ ПРИ СТОЛОВЫХ ПРЕОБЛАДАЮТ МУЧНЫЕ КУЛИНАРНЫЕ ИЗДЕЛИЯ ИЗ ДРОЖЖЕВОГО ТЕСТА – ПИРОГИ, ПИРОЖКИ, КУЛЕБЯКИ, РАССТЕГАИ, ВАТРУШКИ, ПОНЧИКИ.  5. В РЕСТОРАНАХ И КРУПНЫХ КАФЕ НАРЯДУ С ПРОСТЫМИ В ИЗГОТОВЛЕНИИ И НЕДОРОГИМИ МУЧНЫМИ КУЛИНАРНЫМИ ИЗДЕЛИЯМИ (ПИРОЖКИ, БЛИНЫ, БЛИНЧИКИ), РЕАЛИЗУЮТ СЛОЖНЫЕ И ДОРОГИЕ КОНДИТЕРСКИЕ ИЗДЕЛИЯ – ТОРТЫ, ПИРОЖНЫЕ, ПЕЧЕНЬЕ, ДЕСЕРТЫ.  6. В СПЕЦИАЛИЗИРОВАННЫХ ПРЕДПРИЯТИЯХ (ПИРОЖКОВЫХ БЛИННЫХ, ПЫШЕЧНЫХ) АССОРТИМЕНТ ПРОДУКЦИИ, ВЫПУСКАЕМОЙ КОНДИТЕРСКИМИ ЦЕХАМИ, ЯВЛЯЕТСЯ ОСНОВНЫМ И ПОДЧИНЁН ПРОФИЛЮ ПРЕДПРИЯТИЯ. КОНДИТЕРСКИЙ ЦЕХ ЗДЕСЬ ВЫПОЛНЯЕТ ФУНКЦИИ ГОРЯЧЕГО ЦЕХА. ИЗ ОБОРУДОВАНИЯ В ТАКИХ ЦЕХАХ УСТАНАВЛИВАЮТ ФРИТЮРНИЦЫ, ЭЛЕКТРОСКОВОРОДЫ ИЛИ СПЕЦИАЛЬНЫЕ АППАРАТЫ.   </vt:lpstr>
      <vt:lpstr>Слайд 7</vt:lpstr>
      <vt:lpstr> 1. ХРАНЕНИЕ И ПОДГОТОВКА СЫРЬЯ (ПРОСЕИВАНИЕ МУКИ, ПОДГОТОВКА ЯИЦ); 2. ПРИГОТОВЛЕНИЕ И ЗАМЕС ТЕСТА; 3. РАЗДЕЛКА ТЕСТА И ЕГО  ПОРЦИОНИРОВАНИЕ; 4. ФОРМОВКА ИЗДЕЛИЙ; 5. РАССТОЙКА, ВЫПЕЧКА И ОХЛАЖДЕНИЕ ИЗДЕЛИЙ; 6. ПРИГОТОВЛЕНИЕ ОТДЕЛОЧНЫХ ПОЛУФАБРИКАТОВ ( КРЕМОВ, СИРОПОВ, ПОМАДОК); 7. ОТДЕЛКА ИЗДЕЛИЙ. </vt:lpstr>
      <vt:lpstr>1. КЛАДОВАЯ И ХОЛОДИЛЬНАЯ КАМЕРА СУТОЧНОГО     ХРАНЕНИЯ ПРОДУКТОВ 2. ПОМЕЩЕНИЕ  ДЛЯ ОБРАБОТКИ ЯИЦ 3. ПОМЕЩЕНИЯ  ДЛЯ ПРОСЕИВАНИЯ МУКИ, ЗАМЕСА И БРОЖЕНИЯ ТЕСТА, РАЗДЕЛКИ, РАСТОЙКИ И ВЫПЕЧКИ КОНДИТЕРСКИХ ИЗДЕЛИЙ, ПРИГОТОВЛЕНИЯ ОТДЕЛОЧНЫХ ПОЛУФАБРИКАТОВ, ОТДЕЛКИ КОНДИТЕРСКИХ ИЗДЕЛИЙ 4. МОЕЧНАЯ ПОСУДЫ, ТАРЫ ИНВЕНТАРЯ 5. КЛАДОВАЯ И ОХЛАЖДАЕМАЯ КАМЕРА ГОТОВЫХ КОНДИТЕРСКИХ ИЗДЕЛИЙ 6. КОМНАТА НАЧАЛЬНИКА ЦЕХА 7. ЭКСПЕДИЦИЯ</vt:lpstr>
      <vt:lpstr>ИЗДЕЛИЯ ИЗ ДРОЖЖЕВОГО ТЕСТА </vt:lpstr>
      <vt:lpstr> ХАРАКТЕРИСТИКА РАБОЧИХ МЕСТ </vt:lpstr>
      <vt:lpstr>Слайд 12</vt:lpstr>
      <vt:lpstr>РАБОЧИЕ МЕСТА КОНДИТЕРСКОГО ЦЕХА</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2012-11-10T15:16:39Z</dcterms:created>
  <dcterms:modified xsi:type="dcterms:W3CDTF">2012-11-18T15:14:19Z</dcterms:modified>
</cp:coreProperties>
</file>