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08.11.2012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08.11.2012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nsultant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4464496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ПРИНЦИПЫ ПРАВОВОГО РЕГУЛИРОВАНИЯ ТРУДОВЫХ ОТНОШЕНИЙ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92696"/>
            <a:ext cx="8784976" cy="223224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ОБЯЗАТЕЛЬНОСТЬ ВОЗМЕЩЕНИЯ ВРЕДА, ПРИЧИНЁННОГО РАБОТНИКУ ВСВЯЗИ С ИСПОЛНЕНИЕМ ИМ ТРУДОВЫХ ОБЯЗАННОСТЕЙ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3068960"/>
            <a:ext cx="8784976" cy="35055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+mj-lt"/>
              </a:rPr>
              <a:t>  </a:t>
            </a:r>
            <a:r>
              <a:rPr lang="ru-RU" sz="3600" b="1" dirty="0" smtClean="0">
                <a:latin typeface="+mj-lt"/>
              </a:rPr>
              <a:t>Реализация этого принципа обеспечивается установлением материальной ответственности работодателя за ущерб, причиненный по его вине работнику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800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ОБЕСПЕЧЕНИЕ ПРАВА КАЖДОГО НА ЗАЩИТУ ГОСУДАРСТВОМ ЕГО ТРУДОВЫХ ПРАВ И СВОБОД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564904"/>
            <a:ext cx="8712968" cy="4009632"/>
          </a:xfrm>
        </p:spPr>
        <p:txBody>
          <a:bodyPr>
            <a:normAutofit fontScale="55000" lnSpcReduction="20000"/>
          </a:bodyPr>
          <a:lstStyle/>
          <a:p>
            <a:r>
              <a:rPr lang="ru-RU" sz="3600" b="1" i="1" dirty="0" smtClean="0">
                <a:latin typeface="+mj-lt"/>
              </a:rPr>
              <a:t>Право на судебную защиту </a:t>
            </a:r>
            <a:r>
              <a:rPr lang="ru-RU" sz="3600" b="1" dirty="0" smtClean="0">
                <a:latin typeface="+mj-lt"/>
              </a:rPr>
              <a:t>— конституционное право граждан (ст. 46 Конституции РФ). Трудовой кодекс расширил рамки судебной защиты трудовых прав граждан, предоставив, в частности, им право обжалова­ния в суд отказов в приеме на работу во всех случаях, когда гражданин считает отказ необоснованным (ст. 64 ТК).</a:t>
            </a:r>
          </a:p>
          <a:p>
            <a:r>
              <a:rPr lang="ru-RU" sz="3600" b="1" i="1" dirty="0" smtClean="0">
                <a:latin typeface="+mj-lt"/>
              </a:rPr>
              <a:t>Обращение в государственные орга</a:t>
            </a:r>
            <a:r>
              <a:rPr lang="ru-RU" sz="3600" b="1" dirty="0" smtClean="0">
                <a:latin typeface="+mj-lt"/>
              </a:rPr>
              <a:t>ны (в Федеральную инспекцию труда, в органы прокуратуры), в общественные организации в рамках их компетенции.</a:t>
            </a:r>
          </a:p>
          <a:p>
            <a:r>
              <a:rPr lang="ru-RU" sz="3600" b="1" i="1" dirty="0" smtClean="0">
                <a:latin typeface="+mj-lt"/>
              </a:rPr>
              <a:t>Самозащита работниками трудовых прав </a:t>
            </a:r>
            <a:r>
              <a:rPr lang="ru-RU" sz="3600" b="1" dirty="0" smtClean="0">
                <a:latin typeface="+mj-lt"/>
              </a:rPr>
              <a:t>(ст. 379,380 ТК), которая заключается, в частности, в возможности отказаться от выполнения работы, не предусмотренной трудовым договором, а также от работы, угрожающей его жизни и здоровью. На время отказа от работы за работником сохраняются все трудовые права.</a:t>
            </a:r>
          </a:p>
          <a:p>
            <a:endParaRPr lang="ru-RU" sz="3600" dirty="0" smtClean="0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187220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ОБЕСПЕЧЕНИЕ ПРАВА РАБОТНИКА НА ЗАЩИТУ СВОЕГО ДОСТОИНСТВАВ ПЕРИОД ТРУДОВОЙ ДЕЧТЕЛЬНОСТИ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36912"/>
            <a:ext cx="8712968" cy="410445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latin typeface="+mj-lt"/>
              </a:rPr>
              <a:t>   В статье 21 Конституции РФ сказано: «Достоинство личности охраняется государством. Ничто не может быть основанием для его умаления». Защита чести, достоинства и деловой репутации работника осуществляется в судебном порядке в соответствии с нормами гражданского законодательства (статьи 150-152 ГК РФ). В трудовом законодательстве предусмотрено возмещение морального вреда, причиненного работнику неправомерными действиями работодателя, в том числе посягающими на честь и достоинство работника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764704"/>
            <a:ext cx="8856984" cy="14401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ОБЕСПЕЧЕНИЕ ПРАВА НА ОБЯЗАТЕЛЬНОЕ СОЦИАЛЬНОН СТРАХОВАНИЕ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492896"/>
            <a:ext cx="8784976" cy="4081640"/>
          </a:xfrm>
        </p:spPr>
        <p:txBody>
          <a:bodyPr>
            <a:normAutofit fontScale="325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ru-RU" sz="5500" dirty="0" smtClean="0">
                <a:latin typeface="+mj-lt"/>
              </a:rPr>
              <a:t>Данное право регламентируется ФЗ «Об основах обязательного социального страхования» от 16 июля 1999 г. № 165-ФЗ (ред. от 05.03.2004). </a:t>
            </a:r>
            <a:r>
              <a:rPr lang="ru-RU" sz="5500" i="1" dirty="0" smtClean="0">
                <a:latin typeface="+mj-lt"/>
              </a:rPr>
              <a:t>Обязательное социальное страхование </a:t>
            </a:r>
            <a:r>
              <a:rPr lang="ru-RU" sz="5500" dirty="0" smtClean="0">
                <a:latin typeface="+mj-lt"/>
              </a:rPr>
              <a:t>— это часть системы социальной защиты населения, предполагающая страхование работающих граждан от возможного изменения материального или социального положения, в том числе по не зависящим от них обстоятельствам. Работодатели обязаны страховать всех работающих по трудовому договору.</a:t>
            </a:r>
          </a:p>
          <a:p>
            <a:pPr>
              <a:buFont typeface="Wingdings" pitchFamily="2" charset="2"/>
              <a:buChar char="q"/>
            </a:pPr>
            <a:r>
              <a:rPr lang="ru-RU" sz="5500" dirty="0" smtClean="0">
                <a:latin typeface="+mj-lt"/>
              </a:rPr>
              <a:t>Страховое обеспечение по обязательному социальному страхованию охватывает: </a:t>
            </a:r>
          </a:p>
          <a:p>
            <a:pPr>
              <a:buFont typeface="Wingdings" pitchFamily="2" charset="2"/>
              <a:buChar char="ü"/>
            </a:pPr>
            <a:r>
              <a:rPr lang="ru-RU" sz="5500" dirty="0" smtClean="0">
                <a:latin typeface="+mj-lt"/>
              </a:rPr>
              <a:t>оплату медицинскому учреждению расходов, связанных с предоставлением застрахованному лицу необходимой медицинской помощи</a:t>
            </a:r>
          </a:p>
          <a:p>
            <a:pPr>
              <a:buFont typeface="Wingdings" pitchFamily="2" charset="2"/>
              <a:buChar char="ü"/>
            </a:pPr>
            <a:r>
              <a:rPr lang="ru-RU" sz="5500" dirty="0" smtClean="0">
                <a:latin typeface="+mj-lt"/>
              </a:rPr>
              <a:t>пособия по временной нетрудоспособности </a:t>
            </a:r>
          </a:p>
          <a:p>
            <a:pPr>
              <a:buFont typeface="Wingdings" pitchFamily="2" charset="2"/>
              <a:buChar char="ü"/>
            </a:pPr>
            <a:r>
              <a:rPr lang="ru-RU" sz="5500" dirty="0" smtClean="0">
                <a:latin typeface="+mj-lt"/>
              </a:rPr>
              <a:t>пособия по беременности и родам, ежемесячные пособия по уходу за ребенком до достижения им возраста полутора лет, единовременные пособия при рождении ребенка</a:t>
            </a:r>
          </a:p>
          <a:p>
            <a:pPr>
              <a:buFont typeface="Wingdings" pitchFamily="2" charset="2"/>
              <a:buChar char="ü"/>
            </a:pPr>
            <a:r>
              <a:rPr lang="ru-RU" sz="5500" dirty="0" smtClean="0">
                <a:latin typeface="+mj-lt"/>
              </a:rPr>
              <a:t>пенсии по возрасту, инвалидности, при потере кормильца и некоторые иные выплаты. </a:t>
            </a:r>
          </a:p>
          <a:p>
            <a:endParaRPr lang="ru-RU" sz="3600" dirty="0" smtClean="0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ИСТОЧНИКОВ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Консультант Плюс – надёжная правовая поддержка: </a:t>
            </a:r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www.consultant.ru/</a:t>
            </a:r>
            <a:r>
              <a:rPr lang="ru-RU" dirty="0" smtClean="0"/>
              <a:t>  </a:t>
            </a:r>
          </a:p>
          <a:p>
            <a:r>
              <a:rPr lang="ru-RU" dirty="0" smtClean="0"/>
              <a:t>Трудовой кодекс РФ </a:t>
            </a:r>
          </a:p>
          <a:p>
            <a:r>
              <a:rPr lang="ru-RU" dirty="0" smtClean="0"/>
              <a:t>Конституция РФ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ПРИНЦИПЫ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4168" y="2348881"/>
            <a:ext cx="2808312" cy="3312368"/>
          </a:xfrm>
        </p:spPr>
        <p:txBody>
          <a:bodyPr>
            <a:normAutofit lnSpcReduction="10000"/>
          </a:bodyPr>
          <a:lstStyle/>
          <a:p>
            <a:r>
              <a:rPr lang="ru-RU" sz="1600" b="1" dirty="0" smtClean="0"/>
              <a:t>  </a:t>
            </a:r>
            <a:r>
              <a:rPr lang="ru-RU" sz="1600" b="1" dirty="0" smtClean="0">
                <a:latin typeface="Trebuchet MS" pitchFamily="34" charset="0"/>
              </a:rPr>
              <a:t>Статья 2 ТК РФ</a:t>
            </a:r>
          </a:p>
          <a:p>
            <a:endParaRPr lang="ru-RU" sz="1600" b="1" dirty="0" smtClean="0">
              <a:latin typeface="Trebuchet MS" pitchFamily="34" charset="0"/>
            </a:endParaRPr>
          </a:p>
          <a:p>
            <a:endParaRPr lang="ru-RU" sz="1600" b="1" dirty="0" smtClean="0">
              <a:latin typeface="Trebuchet MS" pitchFamily="34" charset="0"/>
            </a:endParaRPr>
          </a:p>
          <a:p>
            <a:r>
              <a:rPr lang="ru-RU" sz="1600" b="1" dirty="0" smtClean="0">
                <a:latin typeface="Trebuchet MS" pitchFamily="34" charset="0"/>
              </a:rPr>
              <a:t>Исходя из общепризнанных  норм международного права и в соответствии с Конституцией РФ основными принципами правового регулирования трудовых отношений и иных непосредственно связанных с ними отношений признаются</a:t>
            </a:r>
            <a:r>
              <a:rPr lang="ru-RU" dirty="0" smtClean="0"/>
              <a:t>:</a:t>
            </a:r>
            <a:endParaRPr lang="ru-RU" dirty="0"/>
          </a:p>
        </p:txBody>
      </p:sp>
      <p:pic>
        <p:nvPicPr>
          <p:cNvPr id="1026" name="Picture 2" descr="C:\Users\User\Desktop\Александра\Изображения\Поиск работы\Изображение (14)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299" r="1299"/>
          <a:stretch>
            <a:fillRect/>
          </a:stretch>
        </p:blipFill>
        <p:spPr bwMode="auto">
          <a:xfrm>
            <a:off x="395288" y="1125538"/>
            <a:ext cx="4572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СВОБОДА ТРУДА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rebuchet MS" pitchFamily="34" charset="0"/>
              </a:rPr>
              <a:t>Право на труд</a:t>
            </a:r>
          </a:p>
          <a:p>
            <a:r>
              <a:rPr lang="ru-RU" sz="3600" dirty="0" smtClean="0">
                <a:latin typeface="Trebuchet MS" pitchFamily="34" charset="0"/>
              </a:rPr>
              <a:t>Право распоряжаться своими способностями к труду</a:t>
            </a:r>
          </a:p>
          <a:p>
            <a:r>
              <a:rPr lang="ru-RU" sz="3600" dirty="0" smtClean="0">
                <a:latin typeface="Trebuchet MS" pitchFamily="34" charset="0"/>
              </a:rPr>
              <a:t>Право выбирать профессию и род деятельности</a:t>
            </a:r>
            <a:endParaRPr lang="ru-RU" sz="3600" dirty="0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65618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ЗАПРЕЩЕНИЕ ПРИНУДИТЕЛЬНОГО ТРУДА И ДИСКРИМИНАЦИИ В СФЕРЕ ТРУДА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4153648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Trebuchet MS" pitchFamily="34" charset="0"/>
              </a:rPr>
              <a:t>Принудительный труд – выполнение работы под угрозой применения какого-либо наказания </a:t>
            </a:r>
            <a:r>
              <a:rPr lang="ru-RU" sz="2000" b="1" dirty="0" smtClean="0">
                <a:latin typeface="Trebuchet MS" pitchFamily="34" charset="0"/>
              </a:rPr>
              <a:t>Статья 3 ТК РФ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ЗАЩИТА ОТ БЕЗРАБОТИЦЫ И СОДЕЙСТВИЕ В ТРУДОУСТРОЙСТВЕ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b="1" dirty="0" smtClean="0">
                <a:latin typeface="Trebuchet MS" pitchFamily="34" charset="0"/>
              </a:rPr>
              <a:t>Определен правовой статус безработного, установлены дополнительные гарантии трудоустройства отдельных категорий граждан</a:t>
            </a:r>
          </a:p>
          <a:p>
            <a:pPr lvl="0"/>
            <a:r>
              <a:rPr lang="ru-RU" b="1" dirty="0" smtClean="0">
                <a:latin typeface="Trebuchet MS" pitchFamily="34" charset="0"/>
              </a:rPr>
              <a:t> Предусмотрена выплата пособий по безработице, стипендий лицам, направленным службой занятости на переобучение, профессиональную переподготовку, повышение квалификации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72819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ОБЕСПЕЧЕНИЕ ПРАВА КАЖДОГО РАБОТНИКА НА СПРАВЕДЛИВЫЕ УСЛОВИЯ ТРУДА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937624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latin typeface="Trebuchet MS" pitchFamily="34" charset="0"/>
              </a:rPr>
              <a:t>Отвечающие требованиям безопасности, охраны труда и гигиены</a:t>
            </a:r>
          </a:p>
          <a:p>
            <a:r>
              <a:rPr lang="ru-RU" b="1" dirty="0" smtClean="0">
                <a:latin typeface="Trebuchet MS" pitchFamily="34" charset="0"/>
              </a:rPr>
              <a:t>Права на отдых, включая ограничение рабочего времени, предоставление ежедневного отдыха, выходных и нерабочих празднич­ных дней, оплачиваемого ежегодного отпуска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92696"/>
            <a:ext cx="8784976" cy="230425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ОБЕСПЕЧЕНИЕ ПРАВА КАЖДОГО РАБОТНИКА НА СВОЕВРЕМЕННУЮ И В ПОЛНОМ РАЗМЕРЕ ВЫПЛАТУ СПРАВЕДЛИВОЙ ЗАРАБОТНОЙ ПЛАТЫ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3140968"/>
            <a:ext cx="8784976" cy="3433568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latin typeface="+mj-lt"/>
              </a:rPr>
              <a:t>обеспечивающей достойное человека существование для него самого и его семьи </a:t>
            </a:r>
          </a:p>
          <a:p>
            <a:r>
              <a:rPr lang="ru-RU" sz="1600" b="1" dirty="0" smtClean="0">
                <a:latin typeface="+mj-lt"/>
              </a:rPr>
              <a:t>оплата труда должна быть не ниже установленного законом минимального размера</a:t>
            </a:r>
          </a:p>
          <a:p>
            <a:r>
              <a:rPr lang="ru-RU" sz="1600" b="1" dirty="0" smtClean="0">
                <a:latin typeface="+mj-lt"/>
              </a:rPr>
              <a:t>оплаты труда предполагает соблюдение требований статьи 132 ТК об оплате </a:t>
            </a:r>
            <a:r>
              <a:rPr lang="ru-RU" sz="1600" b="1" i="1" dirty="0" smtClean="0">
                <a:latin typeface="+mj-lt"/>
              </a:rPr>
              <a:t>по труду, </a:t>
            </a:r>
            <a:r>
              <a:rPr lang="ru-RU" sz="1600" b="1" dirty="0" smtClean="0">
                <a:latin typeface="+mj-lt"/>
              </a:rPr>
              <a:t>т. е. в зависимости от квалификации работника, сложности выполняемой работы, количества и качества затраченного труда</a:t>
            </a:r>
          </a:p>
          <a:p>
            <a:r>
              <a:rPr lang="ru-RU" sz="1600" b="1" dirty="0" smtClean="0">
                <a:latin typeface="+mj-lt"/>
              </a:rPr>
              <a:t> установление ответственности (вплоть до уголов­ной) работодателя за задержку выплаты заработной платы и другие нарушения в оплате труда</a:t>
            </a:r>
          </a:p>
          <a:p>
            <a:r>
              <a:rPr lang="ru-RU" sz="1600" b="1" dirty="0" smtClean="0">
                <a:latin typeface="+mj-lt"/>
              </a:rPr>
              <a:t> материальная ответственность работодателя за задержку выплаты заработной платы (статья 236 ТК); </a:t>
            </a:r>
          </a:p>
          <a:p>
            <a:r>
              <a:rPr lang="ru-RU" sz="1600" b="1" dirty="0" smtClean="0">
                <a:latin typeface="+mj-lt"/>
              </a:rPr>
              <a:t>право работника на приостановление в установленном порядке работы до выплаты задержанной суммы (статья 142 ТК).</a:t>
            </a:r>
          </a:p>
          <a:p>
            <a:endParaRPr lang="ru-RU" sz="1600" dirty="0" smtClean="0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ОБЕСПЕЧЕНИЕ РАВЕНСТВА ВОЗМОЖНОСТЕЙ РАБОТНИКОВ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sz="3600" b="1" dirty="0" smtClean="0">
                <a:latin typeface="+mj-lt"/>
              </a:rPr>
              <a:t>без всякой дискриминации на продвижение по работе </a:t>
            </a:r>
            <a:r>
              <a:rPr lang="ru-RU" sz="3600" dirty="0" smtClean="0">
                <a:latin typeface="+mj-lt"/>
              </a:rPr>
              <a:t>с учетом производительности труда, квалификации и трудового стажа по специальности</a:t>
            </a:r>
          </a:p>
          <a:p>
            <a:pPr lvl="0"/>
            <a:r>
              <a:rPr lang="ru-RU" sz="3600" dirty="0" smtClean="0">
                <a:latin typeface="+mj-lt"/>
              </a:rPr>
              <a:t> на профессиональную подготовку, переподготовку и повышение квалифи­кации</a:t>
            </a:r>
          </a:p>
          <a:p>
            <a:endParaRPr lang="ru-RU" sz="3600" dirty="0" smtClean="0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9144000" cy="201622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ОБЕСПЕЧЕНИЕ ПРАВА РАБОТНИКОВ И РАБОТОДАТЕЛЕЙ НА ОБЪЕДИНЕНИЕ ДЛЯ ЗАЩИТЫ СВОИХ ПРАВ И ИНТЕРЕСОВ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780928"/>
            <a:ext cx="8784976" cy="388843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rebuchet MS" pitchFamily="34" charset="0"/>
              </a:rPr>
              <a:t>Право работников создавать профессиональные союзы</a:t>
            </a:r>
          </a:p>
          <a:p>
            <a:r>
              <a:rPr lang="ru-RU" sz="2400" b="1" dirty="0" smtClean="0">
                <a:latin typeface="Trebuchet MS" pitchFamily="34" charset="0"/>
              </a:rPr>
              <a:t>Право работников на участие в управлении организацией в предусмотренных законом формах</a:t>
            </a:r>
          </a:p>
          <a:p>
            <a:r>
              <a:rPr lang="ru-RU" sz="2400" b="1" dirty="0" smtClean="0">
                <a:latin typeface="Trebuchet MS" pitchFamily="34" charset="0"/>
              </a:rPr>
              <a:t>Сочетание государственного и договорного регулирования трудовых отношений</a:t>
            </a:r>
          </a:p>
          <a:p>
            <a:r>
              <a:rPr lang="ru-RU" sz="2400" b="1" dirty="0" smtClean="0">
                <a:latin typeface="Trebuchet MS" pitchFamily="34" charset="0"/>
              </a:rPr>
              <a:t>Социальное партнёрство, включая право на участие работников, работодателей, их объединений в договорном регулировании трудовых отношений статьи 3-9 ТК РФ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121</TotalTime>
  <Words>765</Words>
  <Application>Microsoft Office PowerPoint</Application>
  <PresentationFormat>Экран (4:3)</PresentationFormat>
  <Paragraphs>52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Городская</vt:lpstr>
      <vt:lpstr>ОСНОВНЫЕ ПРИНЦИПЫ ПРАВОВОГО РЕГУЛИРОВАНИЯ ТРУДОВЫХ ОТНОШЕНИЙ</vt:lpstr>
      <vt:lpstr>ПРИНЦИПЫ</vt:lpstr>
      <vt:lpstr>СВОБОДА ТРУДА</vt:lpstr>
      <vt:lpstr>ЗАПРЕЩЕНИЕ ПРИНУДИТЕЛЬНОГО ТРУДА И ДИСКРИМИНАЦИИ В СФЕРЕ ТРУДА</vt:lpstr>
      <vt:lpstr>ЗАЩИТА ОТ БЕЗРАБОТИЦЫ И СОДЕЙСТВИЕ В ТРУДОУСТРОЙСТВЕ</vt:lpstr>
      <vt:lpstr>ОБЕСПЕЧЕНИЕ ПРАВА КАЖДОГО РАБОТНИКА НА СПРАВЕДЛИВЫЕ УСЛОВИЯ ТРУДА</vt:lpstr>
      <vt:lpstr>ОБЕСПЕЧЕНИЕ ПРАВА КАЖДОГО РАБОТНИКА НА СВОЕВРЕМЕННУЮ И В ПОЛНОМ РАЗМЕРЕ ВЫПЛАТУ СПРАВЕДЛИВОЙ ЗАРАБОТНОЙ ПЛАТЫ</vt:lpstr>
      <vt:lpstr>ОБЕСПЕЧЕНИЕ РАВЕНСТВА ВОЗМОЖНОСТЕЙ РАБОТНИКОВ</vt:lpstr>
      <vt:lpstr>ОБЕСПЕЧЕНИЕ ПРАВА РАБОТНИКОВ И РАБОТОДАТЕЛЕЙ НА ОБЪЕДИНЕНИЕ ДЛЯ ЗАЩИТЫ СВОИХ ПРАВ И ИНТЕРЕСОВ</vt:lpstr>
      <vt:lpstr>ОБЯЗАТЕЛЬНОСТЬ ВОЗМЕЩЕНИЯ ВРЕДА, ПРИЧИНЁННОГО РАБОТНИКУ ВСВЯЗИ С ИСПОЛНЕНИЕМ ИМ ТРУДОВЫХ ОБЯЗАННОСТЕЙ</vt:lpstr>
      <vt:lpstr>ОБЕСПЕЧЕНИЕ ПРАВА КАЖДОГО НА ЗАЩИТУ ГОСУДАРСТВОМ ЕГО ТРУДОВЫХ ПРАВ И СВОБОД</vt:lpstr>
      <vt:lpstr>ОБЕСПЕЧЕНИЕ ПРАВА РАБОТНИКА НА ЗАЩИТУ СВОЕГО ДОСТОИНСТВАВ ПЕРИОД ТРУДОВОЙ ДЕЧТЕЛЬНОСТИ</vt:lpstr>
      <vt:lpstr>ОБЕСПЕЧЕНИЕ ПРАВА НА ОБЯЗАТЕЛЬНОЕ СОЦИАЛЬНОН СТРАХОВАНИЕ</vt:lpstr>
      <vt:lpstr>СПИСОК ИСТОЧНИКОВ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ПРИНЦИПЫ ПРАВОВОГО РЕГУЛИРОВАНИЯ ТРУДОВЫХ ОТНОШЕНИЙ</dc:title>
  <dc:creator>Александра</dc:creator>
  <cp:lastModifiedBy>User</cp:lastModifiedBy>
  <cp:revision>4</cp:revision>
  <dcterms:created xsi:type="dcterms:W3CDTF">2012-07-05T10:35:22Z</dcterms:created>
  <dcterms:modified xsi:type="dcterms:W3CDTF">2012-11-08T15:29:10Z</dcterms:modified>
</cp:coreProperties>
</file>