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3" r:id="rId5"/>
    <p:sldId id="262" r:id="rId6"/>
    <p:sldId id="268" r:id="rId7"/>
    <p:sldId id="264" r:id="rId8"/>
    <p:sldId id="270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FE368-6ADF-4EED-9B80-F3698921E3CF}" type="doc">
      <dgm:prSet loTypeId="urn:microsoft.com/office/officeart/2005/8/layout/vList5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D6FD291-B966-4EEC-98C0-12555E033B56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b="1" smtClean="0"/>
            <a:t>СОЦИАЛЬНАЯ</a:t>
          </a:r>
          <a:endParaRPr lang="ru-RU" b="1" dirty="0"/>
        </a:p>
      </dgm:t>
    </dgm:pt>
    <dgm:pt modelId="{F2F2714B-7542-4461-B02E-4D2CBF81656F}" type="parTrans" cxnId="{B1808442-4313-49E7-B405-621294AFEDD6}">
      <dgm:prSet/>
      <dgm:spPr/>
      <dgm:t>
        <a:bodyPr/>
        <a:lstStyle/>
        <a:p>
          <a:endParaRPr lang="ru-RU"/>
        </a:p>
      </dgm:t>
    </dgm:pt>
    <dgm:pt modelId="{86A9F22C-1D98-44B7-933C-48A0DEBCF620}" type="sibTrans" cxnId="{B1808442-4313-49E7-B405-621294AFEDD6}">
      <dgm:prSet/>
      <dgm:spPr/>
      <dgm:t>
        <a:bodyPr/>
        <a:lstStyle/>
        <a:p>
          <a:endParaRPr lang="ru-RU"/>
        </a:p>
      </dgm:t>
    </dgm:pt>
    <dgm:pt modelId="{19329230-AD4A-4E59-8999-7F44B7270D91}">
      <dgm:prSet phldrT="[Текст]"/>
      <dgm:spPr/>
      <dgm:t>
        <a:bodyPr/>
        <a:lstStyle/>
        <a:p>
          <a:pPr algn="l" rtl="0">
            <a:lnSpc>
              <a:spcPct val="100000"/>
            </a:lnSpc>
          </a:pPr>
          <a:r>
            <a:rPr lang="ru-RU" dirty="0" smtClean="0"/>
            <a:t>Обеспечение нормального уровня доходов и благосостояния людей, нормального уровня воспроизводства производительных способностей работников</a:t>
          </a:r>
          <a:endParaRPr lang="ru-RU" dirty="0"/>
        </a:p>
      </dgm:t>
    </dgm:pt>
    <dgm:pt modelId="{2D8A7D33-F21F-4791-8451-58C00E89A0FB}" type="parTrans" cxnId="{630D0A4D-2311-44D4-B4EC-0BF5BCAA040C}">
      <dgm:prSet/>
      <dgm:spPr/>
      <dgm:t>
        <a:bodyPr/>
        <a:lstStyle/>
        <a:p>
          <a:endParaRPr lang="ru-RU"/>
        </a:p>
      </dgm:t>
    </dgm:pt>
    <dgm:pt modelId="{E4D49E25-10B9-4EF7-8240-556554B7F96A}" type="sibTrans" cxnId="{630D0A4D-2311-44D4-B4EC-0BF5BCAA040C}">
      <dgm:prSet/>
      <dgm:spPr/>
      <dgm:t>
        <a:bodyPr/>
        <a:lstStyle/>
        <a:p>
          <a:endParaRPr lang="ru-RU"/>
        </a:p>
      </dgm:t>
    </dgm:pt>
    <dgm:pt modelId="{3A93E08D-8B47-41B0-BF33-D7B56280A2AD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b="1" smtClean="0"/>
            <a:t>ЭКОНОМИЧЕСКАЯ</a:t>
          </a:r>
          <a:endParaRPr lang="ru-RU" b="1" dirty="0"/>
        </a:p>
      </dgm:t>
    </dgm:pt>
    <dgm:pt modelId="{CD1A90B6-FA4E-47D2-940E-2F389DE7CAF5}" type="parTrans" cxnId="{1924637B-EC37-4C43-9E35-62D00089D5F1}">
      <dgm:prSet/>
      <dgm:spPr/>
      <dgm:t>
        <a:bodyPr/>
        <a:lstStyle/>
        <a:p>
          <a:endParaRPr lang="ru-RU"/>
        </a:p>
      </dgm:t>
    </dgm:pt>
    <dgm:pt modelId="{4D7204D0-3BE0-4745-8AB6-F84C108FDEE8}" type="sibTrans" cxnId="{1924637B-EC37-4C43-9E35-62D00089D5F1}">
      <dgm:prSet/>
      <dgm:spPr/>
      <dgm:t>
        <a:bodyPr/>
        <a:lstStyle/>
        <a:p>
          <a:endParaRPr lang="ru-RU"/>
        </a:p>
      </dgm:t>
    </dgm:pt>
    <dgm:pt modelId="{7BAFA6EA-DA00-409B-BBA2-B14E31392C95}">
      <dgm:prSet phldrT="[Текст]"/>
      <dgm:spPr/>
      <dgm:t>
        <a:bodyPr/>
        <a:lstStyle/>
        <a:p>
          <a:pPr algn="l" rtl="0">
            <a:lnSpc>
              <a:spcPct val="100000"/>
            </a:lnSpc>
          </a:pPr>
          <a:r>
            <a:rPr lang="ru-RU" dirty="0" smtClean="0"/>
            <a:t>Рациональное вовлечение, размещение, регулирование и использование труда</a:t>
          </a:r>
          <a:endParaRPr lang="ru-RU" dirty="0"/>
        </a:p>
      </dgm:t>
    </dgm:pt>
    <dgm:pt modelId="{DF284B05-9B4C-4EA2-A8C7-FECBCA042EFD}" type="parTrans" cxnId="{BDFE92FD-17EC-4B03-BAFC-789B1216F352}">
      <dgm:prSet/>
      <dgm:spPr/>
      <dgm:t>
        <a:bodyPr/>
        <a:lstStyle/>
        <a:p>
          <a:endParaRPr lang="ru-RU"/>
        </a:p>
      </dgm:t>
    </dgm:pt>
    <dgm:pt modelId="{C2FE2847-5801-4029-A172-43D9F6DA2848}" type="sibTrans" cxnId="{BDFE92FD-17EC-4B03-BAFC-789B1216F352}">
      <dgm:prSet/>
      <dgm:spPr/>
      <dgm:t>
        <a:bodyPr/>
        <a:lstStyle/>
        <a:p>
          <a:endParaRPr lang="ru-RU"/>
        </a:p>
      </dgm:t>
    </dgm:pt>
    <dgm:pt modelId="{F0A1E461-ACDF-4B3A-8291-C005E8486371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b="1" smtClean="0"/>
            <a:t>СТИМУЛИРУЮЩАЯ</a:t>
          </a:r>
          <a:endParaRPr lang="ru-RU" b="1" dirty="0"/>
        </a:p>
      </dgm:t>
    </dgm:pt>
    <dgm:pt modelId="{34DA0822-D164-4E2C-84BE-3837C0CA379D}" type="parTrans" cxnId="{60CE573F-282C-4E77-8DC0-AB0CE6B15E4A}">
      <dgm:prSet/>
      <dgm:spPr/>
      <dgm:t>
        <a:bodyPr/>
        <a:lstStyle/>
        <a:p>
          <a:endParaRPr lang="ru-RU"/>
        </a:p>
      </dgm:t>
    </dgm:pt>
    <dgm:pt modelId="{95218A54-FE49-4C7C-A130-68B9EBA2AB0F}" type="sibTrans" cxnId="{60CE573F-282C-4E77-8DC0-AB0CE6B15E4A}">
      <dgm:prSet/>
      <dgm:spPr/>
      <dgm:t>
        <a:bodyPr/>
        <a:lstStyle/>
        <a:p>
          <a:endParaRPr lang="ru-RU"/>
        </a:p>
      </dgm:t>
    </dgm:pt>
    <dgm:pt modelId="{55D52648-DB5E-4FC4-B53C-08A0F9E9334A}">
      <dgm:prSet phldrT="[Текст]"/>
      <dgm:spPr/>
      <dgm:t>
        <a:bodyPr/>
        <a:lstStyle/>
        <a:p>
          <a:pPr algn="l" rtl="0">
            <a:lnSpc>
              <a:spcPct val="100000"/>
            </a:lnSpc>
          </a:pPr>
          <a:r>
            <a:rPr lang="ru-RU" dirty="0" smtClean="0"/>
            <a:t>Способствование конкуренции между участниками рынка труда, повышение заинтересованности в высокоэффективном труде, повышение квалификации и смена профессии</a:t>
          </a:r>
          <a:endParaRPr lang="ru-RU" dirty="0"/>
        </a:p>
      </dgm:t>
    </dgm:pt>
    <dgm:pt modelId="{2ECB7436-2DD1-4DE8-9A58-CEAF26327876}" type="parTrans" cxnId="{FFB7F264-CA1E-4F0B-86FB-24E81D6CBC8C}">
      <dgm:prSet/>
      <dgm:spPr/>
      <dgm:t>
        <a:bodyPr/>
        <a:lstStyle/>
        <a:p>
          <a:endParaRPr lang="ru-RU"/>
        </a:p>
      </dgm:t>
    </dgm:pt>
    <dgm:pt modelId="{2209E7D3-894B-4A6B-B21A-21B4B4D8E470}" type="sibTrans" cxnId="{FFB7F264-CA1E-4F0B-86FB-24E81D6CBC8C}">
      <dgm:prSet/>
      <dgm:spPr/>
      <dgm:t>
        <a:bodyPr/>
        <a:lstStyle/>
        <a:p>
          <a:endParaRPr lang="ru-RU"/>
        </a:p>
      </dgm:t>
    </dgm:pt>
    <dgm:pt modelId="{97B908D7-76B4-45C3-8809-9189F98899C0}">
      <dgm:prSet/>
      <dgm:spPr/>
      <dgm:t>
        <a:bodyPr/>
        <a:lstStyle/>
        <a:p>
          <a:pPr algn="l" rtl="0">
            <a:lnSpc>
              <a:spcPct val="100000"/>
            </a:lnSpc>
          </a:pPr>
          <a:r>
            <a:rPr lang="ru-RU" dirty="0" smtClean="0"/>
            <a:t>Рациональное размещение рабочей силы по отраслям исходя и в соответствии со спросом</a:t>
          </a:r>
          <a:endParaRPr lang="ru-RU" dirty="0"/>
        </a:p>
      </dgm:t>
    </dgm:pt>
    <dgm:pt modelId="{EF0C4085-001F-493E-92D1-001577FDA621}" type="parTrans" cxnId="{31DA9FD0-1CEC-41C8-96EB-5DBEF0DFDB50}">
      <dgm:prSet/>
      <dgm:spPr/>
      <dgm:t>
        <a:bodyPr/>
        <a:lstStyle/>
        <a:p>
          <a:endParaRPr lang="ru-RU"/>
        </a:p>
      </dgm:t>
    </dgm:pt>
    <dgm:pt modelId="{006084CF-1B41-4B83-B3BB-C8F7D4B5A955}" type="sibTrans" cxnId="{31DA9FD0-1CEC-41C8-96EB-5DBEF0DFDB50}">
      <dgm:prSet/>
      <dgm:spPr/>
      <dgm:t>
        <a:bodyPr/>
        <a:lstStyle/>
        <a:p>
          <a:endParaRPr lang="ru-RU"/>
        </a:p>
      </dgm:t>
    </dgm:pt>
    <dgm:pt modelId="{A175417C-501F-4D06-8D91-085C2026AEAD}">
      <dgm:prSet/>
      <dgm:spPr/>
      <dgm:t>
        <a:bodyPr/>
        <a:lstStyle/>
        <a:p>
          <a:pPr>
            <a:lnSpc>
              <a:spcPct val="100000"/>
            </a:lnSpc>
          </a:pPr>
          <a:r>
            <a:rPr lang="ru-RU" b="1" smtClean="0"/>
            <a:t>РАЗМЕЩАЮЩАЯ</a:t>
          </a:r>
          <a:endParaRPr lang="ru-RU" b="1"/>
        </a:p>
      </dgm:t>
    </dgm:pt>
    <dgm:pt modelId="{0C37B02F-8188-43C3-AE9C-2F7DEF70081E}" type="parTrans" cxnId="{D9D0FCB7-7F53-4B00-AB3E-2273B0A247F6}">
      <dgm:prSet/>
      <dgm:spPr/>
      <dgm:t>
        <a:bodyPr/>
        <a:lstStyle/>
        <a:p>
          <a:endParaRPr lang="ru-RU"/>
        </a:p>
      </dgm:t>
    </dgm:pt>
    <dgm:pt modelId="{D7AB3213-00B1-46B0-A433-8C4ADA0257A4}" type="sibTrans" cxnId="{D9D0FCB7-7F53-4B00-AB3E-2273B0A247F6}">
      <dgm:prSet/>
      <dgm:spPr/>
      <dgm:t>
        <a:bodyPr/>
        <a:lstStyle/>
        <a:p>
          <a:endParaRPr lang="ru-RU"/>
        </a:p>
      </dgm:t>
    </dgm:pt>
    <dgm:pt modelId="{AA7418D4-6B17-438E-91B2-C4843B6F53FF}">
      <dgm:prSet/>
      <dgm:spPr/>
      <dgm:t>
        <a:bodyPr/>
        <a:lstStyle/>
        <a:p>
          <a:pPr algn="l" rtl="0">
            <a:lnSpc>
              <a:spcPct val="100000"/>
            </a:lnSpc>
          </a:pPr>
          <a:r>
            <a:rPr lang="ru-RU" dirty="0" smtClean="0"/>
            <a:t>Выбор рабочей силы исходя из спроса и предложения, а также исходя из профессионально-квалификационных характеристик рабочей силы</a:t>
          </a:r>
          <a:endParaRPr lang="ru-RU" dirty="0"/>
        </a:p>
      </dgm:t>
    </dgm:pt>
    <dgm:pt modelId="{4140660A-A199-4E89-BB08-E1BD9B84A07B}" type="parTrans" cxnId="{8743AF80-B781-4EF7-971A-31AEB58B7072}">
      <dgm:prSet/>
      <dgm:spPr/>
      <dgm:t>
        <a:bodyPr/>
        <a:lstStyle/>
        <a:p>
          <a:endParaRPr lang="ru-RU"/>
        </a:p>
      </dgm:t>
    </dgm:pt>
    <dgm:pt modelId="{D26BFDE0-0A9C-4645-AB55-FE52413A10C2}" type="sibTrans" cxnId="{8743AF80-B781-4EF7-971A-31AEB58B7072}">
      <dgm:prSet/>
      <dgm:spPr/>
      <dgm:t>
        <a:bodyPr/>
        <a:lstStyle/>
        <a:p>
          <a:endParaRPr lang="ru-RU"/>
        </a:p>
      </dgm:t>
    </dgm:pt>
    <dgm:pt modelId="{59D0919F-259F-40AD-BFA1-7111CA9F104D}">
      <dgm:prSet/>
      <dgm:spPr/>
      <dgm:t>
        <a:bodyPr/>
        <a:lstStyle/>
        <a:p>
          <a:pPr>
            <a:lnSpc>
              <a:spcPct val="100000"/>
            </a:lnSpc>
          </a:pPr>
          <a:r>
            <a:rPr lang="ru-RU" b="1" smtClean="0"/>
            <a:t>СЕЛЕКТИВНАЯ</a:t>
          </a:r>
          <a:endParaRPr lang="ru-RU" b="1" dirty="0"/>
        </a:p>
      </dgm:t>
    </dgm:pt>
    <dgm:pt modelId="{040F503E-6DBC-45FA-9E5D-421DAA538ECE}" type="parTrans" cxnId="{281CCF65-7243-4AB9-95AE-4ED4F371942F}">
      <dgm:prSet/>
      <dgm:spPr/>
      <dgm:t>
        <a:bodyPr/>
        <a:lstStyle/>
        <a:p>
          <a:endParaRPr lang="ru-RU"/>
        </a:p>
      </dgm:t>
    </dgm:pt>
    <dgm:pt modelId="{A1EE49FB-74BB-4C40-A449-BEE2174A815E}" type="sibTrans" cxnId="{281CCF65-7243-4AB9-95AE-4ED4F371942F}">
      <dgm:prSet/>
      <dgm:spPr/>
      <dgm:t>
        <a:bodyPr/>
        <a:lstStyle/>
        <a:p>
          <a:endParaRPr lang="ru-RU"/>
        </a:p>
      </dgm:t>
    </dgm:pt>
    <dgm:pt modelId="{43CB3A9E-2DE0-4D9F-8025-E2DF3211A642}" type="pres">
      <dgm:prSet presAssocID="{5CDFE368-6ADF-4EED-9B80-F3698921E3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BBE091-7011-4550-8B89-0DB12ABDF206}" type="pres">
      <dgm:prSet presAssocID="{2D6FD291-B966-4EEC-98C0-12555E033B56}" presName="linNode" presStyleCnt="0"/>
      <dgm:spPr/>
    </dgm:pt>
    <dgm:pt modelId="{3A40A4CE-15F7-4CB7-9D96-496FB4DED147}" type="pres">
      <dgm:prSet presAssocID="{2D6FD291-B966-4EEC-98C0-12555E033B56}" presName="parentText" presStyleLbl="node1" presStyleIdx="0" presStyleCnt="5" custScaleX="772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77C20-31E9-4915-972B-3132D1DF7FD4}" type="pres">
      <dgm:prSet presAssocID="{2D6FD291-B966-4EEC-98C0-12555E033B56}" presName="descendantText" presStyleLbl="alignAccFollowNode1" presStyleIdx="0" presStyleCnt="5" custScaleX="11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DCC23-A2E9-47EA-82E4-552E7EF658ED}" type="pres">
      <dgm:prSet presAssocID="{86A9F22C-1D98-44B7-933C-48A0DEBCF620}" presName="sp" presStyleCnt="0"/>
      <dgm:spPr/>
    </dgm:pt>
    <dgm:pt modelId="{B3AD7631-3DF1-43E4-A2AE-8B6B5071918A}" type="pres">
      <dgm:prSet presAssocID="{3A93E08D-8B47-41B0-BF33-D7B56280A2AD}" presName="linNode" presStyleCnt="0"/>
      <dgm:spPr/>
    </dgm:pt>
    <dgm:pt modelId="{E98ADD4C-7A99-4497-8762-4F49E56760EC}" type="pres">
      <dgm:prSet presAssocID="{3A93E08D-8B47-41B0-BF33-D7B56280A2AD}" presName="parentText" presStyleLbl="node1" presStyleIdx="1" presStyleCnt="5" custScaleX="772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CA3C4-2E0C-40E2-9352-A4B5B0881F3B}" type="pres">
      <dgm:prSet presAssocID="{3A93E08D-8B47-41B0-BF33-D7B56280A2AD}" presName="descendantText" presStyleLbl="alignAccFollowNode1" presStyleIdx="1" presStyleCnt="5" custScaleX="11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368ACA-F933-4202-AC40-22D4E9A8E73B}" type="pres">
      <dgm:prSet presAssocID="{4D7204D0-3BE0-4745-8AB6-F84C108FDEE8}" presName="sp" presStyleCnt="0"/>
      <dgm:spPr/>
    </dgm:pt>
    <dgm:pt modelId="{8D4F29D0-A840-4837-B6E5-44BA7C520E5A}" type="pres">
      <dgm:prSet presAssocID="{F0A1E461-ACDF-4B3A-8291-C005E8486371}" presName="linNode" presStyleCnt="0"/>
      <dgm:spPr/>
    </dgm:pt>
    <dgm:pt modelId="{CB996A6E-5EF0-466D-9A5A-C18ECE97BD2D}" type="pres">
      <dgm:prSet presAssocID="{F0A1E461-ACDF-4B3A-8291-C005E8486371}" presName="parentText" presStyleLbl="node1" presStyleIdx="2" presStyleCnt="5" custScaleX="772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07B90-89CD-48F1-BCE3-FFE014672A8E}" type="pres">
      <dgm:prSet presAssocID="{F0A1E461-ACDF-4B3A-8291-C005E8486371}" presName="descendantText" presStyleLbl="alignAccFollowNode1" presStyleIdx="2" presStyleCnt="5" custScaleX="11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9B5BC-11E5-4238-985D-0FA0A58ACA43}" type="pres">
      <dgm:prSet presAssocID="{95218A54-FE49-4C7C-A130-68B9EBA2AB0F}" presName="sp" presStyleCnt="0"/>
      <dgm:spPr/>
    </dgm:pt>
    <dgm:pt modelId="{9EA307CF-FB85-401F-BAD4-3D3C780105B3}" type="pres">
      <dgm:prSet presAssocID="{A175417C-501F-4D06-8D91-085C2026AEAD}" presName="linNode" presStyleCnt="0"/>
      <dgm:spPr/>
    </dgm:pt>
    <dgm:pt modelId="{1205BDE6-2498-4CC8-9752-34D337E4AE9B}" type="pres">
      <dgm:prSet presAssocID="{A175417C-501F-4D06-8D91-085C2026AEAD}" presName="parentText" presStyleLbl="node1" presStyleIdx="3" presStyleCnt="5" custScaleX="772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92BF3-3BD8-4FFC-B8B6-515305F4822D}" type="pres">
      <dgm:prSet presAssocID="{A175417C-501F-4D06-8D91-085C2026AEAD}" presName="descendantText" presStyleLbl="alignAccFollowNode1" presStyleIdx="3" presStyleCnt="5" custScaleX="11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EC5751-CB0D-45B8-BC2F-178B4BCCC07F}" type="pres">
      <dgm:prSet presAssocID="{D7AB3213-00B1-46B0-A433-8C4ADA0257A4}" presName="sp" presStyleCnt="0"/>
      <dgm:spPr/>
    </dgm:pt>
    <dgm:pt modelId="{9D79A072-CBEA-4F91-89EB-96FC12BFF612}" type="pres">
      <dgm:prSet presAssocID="{59D0919F-259F-40AD-BFA1-7111CA9F104D}" presName="linNode" presStyleCnt="0"/>
      <dgm:spPr/>
    </dgm:pt>
    <dgm:pt modelId="{B3DF7F39-EAFA-4C1A-AF11-FC74EE8D93EC}" type="pres">
      <dgm:prSet presAssocID="{59D0919F-259F-40AD-BFA1-7111CA9F104D}" presName="parentText" presStyleLbl="node1" presStyleIdx="4" presStyleCnt="5" custScaleX="772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080D0-9349-4DC2-B0B1-70FB44C151F4}" type="pres">
      <dgm:prSet presAssocID="{59D0919F-259F-40AD-BFA1-7111CA9F104D}" presName="descendantText" presStyleLbl="alignAccFollowNode1" presStyleIdx="4" presStyleCnt="5" custScaleX="110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FE92FD-17EC-4B03-BAFC-789B1216F352}" srcId="{3A93E08D-8B47-41B0-BF33-D7B56280A2AD}" destId="{7BAFA6EA-DA00-409B-BBA2-B14E31392C95}" srcOrd="0" destOrd="0" parTransId="{DF284B05-9B4C-4EA2-A8C7-FECBCA042EFD}" sibTransId="{C2FE2847-5801-4029-A172-43D9F6DA2848}"/>
    <dgm:cxn modelId="{B1808442-4313-49E7-B405-621294AFEDD6}" srcId="{5CDFE368-6ADF-4EED-9B80-F3698921E3CF}" destId="{2D6FD291-B966-4EEC-98C0-12555E033B56}" srcOrd="0" destOrd="0" parTransId="{F2F2714B-7542-4461-B02E-4D2CBF81656F}" sibTransId="{86A9F22C-1D98-44B7-933C-48A0DEBCF620}"/>
    <dgm:cxn modelId="{005E0118-F479-4342-9E16-C6683946B725}" type="presOf" srcId="{19329230-AD4A-4E59-8999-7F44B7270D91}" destId="{54777C20-31E9-4915-972B-3132D1DF7FD4}" srcOrd="0" destOrd="0" presId="urn:microsoft.com/office/officeart/2005/8/layout/vList5"/>
    <dgm:cxn modelId="{44112BE8-4459-4271-A1FD-40275DF85510}" type="presOf" srcId="{2D6FD291-B966-4EEC-98C0-12555E033B56}" destId="{3A40A4CE-15F7-4CB7-9D96-496FB4DED147}" srcOrd="0" destOrd="0" presId="urn:microsoft.com/office/officeart/2005/8/layout/vList5"/>
    <dgm:cxn modelId="{FFB7F264-CA1E-4F0B-86FB-24E81D6CBC8C}" srcId="{F0A1E461-ACDF-4B3A-8291-C005E8486371}" destId="{55D52648-DB5E-4FC4-B53C-08A0F9E9334A}" srcOrd="0" destOrd="0" parTransId="{2ECB7436-2DD1-4DE8-9A58-CEAF26327876}" sibTransId="{2209E7D3-894B-4A6B-B21A-21B4B4D8E470}"/>
    <dgm:cxn modelId="{DF9D9EC9-B7B6-4FAC-B4A4-B987B8BFB4C1}" type="presOf" srcId="{F0A1E461-ACDF-4B3A-8291-C005E8486371}" destId="{CB996A6E-5EF0-466D-9A5A-C18ECE97BD2D}" srcOrd="0" destOrd="0" presId="urn:microsoft.com/office/officeart/2005/8/layout/vList5"/>
    <dgm:cxn modelId="{0B95E38D-530C-4EAE-88D3-97F5320AD4E4}" type="presOf" srcId="{59D0919F-259F-40AD-BFA1-7111CA9F104D}" destId="{B3DF7F39-EAFA-4C1A-AF11-FC74EE8D93EC}" srcOrd="0" destOrd="0" presId="urn:microsoft.com/office/officeart/2005/8/layout/vList5"/>
    <dgm:cxn modelId="{8D3F1E16-4A8D-43C8-B98B-78E41B9F4C86}" type="presOf" srcId="{5CDFE368-6ADF-4EED-9B80-F3698921E3CF}" destId="{43CB3A9E-2DE0-4D9F-8025-E2DF3211A642}" srcOrd="0" destOrd="0" presId="urn:microsoft.com/office/officeart/2005/8/layout/vList5"/>
    <dgm:cxn modelId="{5EA3ED3E-2473-4FDB-A4EE-09005C09B187}" type="presOf" srcId="{A175417C-501F-4D06-8D91-085C2026AEAD}" destId="{1205BDE6-2498-4CC8-9752-34D337E4AE9B}" srcOrd="0" destOrd="0" presId="urn:microsoft.com/office/officeart/2005/8/layout/vList5"/>
    <dgm:cxn modelId="{60CE573F-282C-4E77-8DC0-AB0CE6B15E4A}" srcId="{5CDFE368-6ADF-4EED-9B80-F3698921E3CF}" destId="{F0A1E461-ACDF-4B3A-8291-C005E8486371}" srcOrd="2" destOrd="0" parTransId="{34DA0822-D164-4E2C-84BE-3837C0CA379D}" sibTransId="{95218A54-FE49-4C7C-A130-68B9EBA2AB0F}"/>
    <dgm:cxn modelId="{630D0A4D-2311-44D4-B4EC-0BF5BCAA040C}" srcId="{2D6FD291-B966-4EEC-98C0-12555E033B56}" destId="{19329230-AD4A-4E59-8999-7F44B7270D91}" srcOrd="0" destOrd="0" parTransId="{2D8A7D33-F21F-4791-8451-58C00E89A0FB}" sibTransId="{E4D49E25-10B9-4EF7-8240-556554B7F96A}"/>
    <dgm:cxn modelId="{31DA9FD0-1CEC-41C8-96EB-5DBEF0DFDB50}" srcId="{A175417C-501F-4D06-8D91-085C2026AEAD}" destId="{97B908D7-76B4-45C3-8809-9189F98899C0}" srcOrd="0" destOrd="0" parTransId="{EF0C4085-001F-493E-92D1-001577FDA621}" sibTransId="{006084CF-1B41-4B83-B3BB-C8F7D4B5A955}"/>
    <dgm:cxn modelId="{B26149EF-F367-4323-8657-259E38DEAD5B}" type="presOf" srcId="{55D52648-DB5E-4FC4-B53C-08A0F9E9334A}" destId="{6BD07B90-89CD-48F1-BCE3-FFE014672A8E}" srcOrd="0" destOrd="0" presId="urn:microsoft.com/office/officeart/2005/8/layout/vList5"/>
    <dgm:cxn modelId="{BAAC7F94-33CA-4A0D-89E9-1369C561660E}" type="presOf" srcId="{AA7418D4-6B17-438E-91B2-C4843B6F53FF}" destId="{025080D0-9349-4DC2-B0B1-70FB44C151F4}" srcOrd="0" destOrd="0" presId="urn:microsoft.com/office/officeart/2005/8/layout/vList5"/>
    <dgm:cxn modelId="{1924637B-EC37-4C43-9E35-62D00089D5F1}" srcId="{5CDFE368-6ADF-4EED-9B80-F3698921E3CF}" destId="{3A93E08D-8B47-41B0-BF33-D7B56280A2AD}" srcOrd="1" destOrd="0" parTransId="{CD1A90B6-FA4E-47D2-940E-2F389DE7CAF5}" sibTransId="{4D7204D0-3BE0-4745-8AB6-F84C108FDEE8}"/>
    <dgm:cxn modelId="{5FDD0BCD-A0B2-43BA-92E7-5F6DD6952774}" type="presOf" srcId="{97B908D7-76B4-45C3-8809-9189F98899C0}" destId="{95292BF3-3BD8-4FFC-B8B6-515305F4822D}" srcOrd="0" destOrd="0" presId="urn:microsoft.com/office/officeart/2005/8/layout/vList5"/>
    <dgm:cxn modelId="{7A527879-8237-4138-B4EF-14B2184494FA}" type="presOf" srcId="{7BAFA6EA-DA00-409B-BBA2-B14E31392C95}" destId="{EE8CA3C4-2E0C-40E2-9352-A4B5B0881F3B}" srcOrd="0" destOrd="0" presId="urn:microsoft.com/office/officeart/2005/8/layout/vList5"/>
    <dgm:cxn modelId="{281CCF65-7243-4AB9-95AE-4ED4F371942F}" srcId="{5CDFE368-6ADF-4EED-9B80-F3698921E3CF}" destId="{59D0919F-259F-40AD-BFA1-7111CA9F104D}" srcOrd="4" destOrd="0" parTransId="{040F503E-6DBC-45FA-9E5D-421DAA538ECE}" sibTransId="{A1EE49FB-74BB-4C40-A449-BEE2174A815E}"/>
    <dgm:cxn modelId="{8743AF80-B781-4EF7-971A-31AEB58B7072}" srcId="{59D0919F-259F-40AD-BFA1-7111CA9F104D}" destId="{AA7418D4-6B17-438E-91B2-C4843B6F53FF}" srcOrd="0" destOrd="0" parTransId="{4140660A-A199-4E89-BB08-E1BD9B84A07B}" sibTransId="{D26BFDE0-0A9C-4645-AB55-FE52413A10C2}"/>
    <dgm:cxn modelId="{D9D0FCB7-7F53-4B00-AB3E-2273B0A247F6}" srcId="{5CDFE368-6ADF-4EED-9B80-F3698921E3CF}" destId="{A175417C-501F-4D06-8D91-085C2026AEAD}" srcOrd="3" destOrd="0" parTransId="{0C37B02F-8188-43C3-AE9C-2F7DEF70081E}" sibTransId="{D7AB3213-00B1-46B0-A433-8C4ADA0257A4}"/>
    <dgm:cxn modelId="{2DB98852-EB43-4C69-9A10-7DEE245EE02B}" type="presOf" srcId="{3A93E08D-8B47-41B0-BF33-D7B56280A2AD}" destId="{E98ADD4C-7A99-4497-8762-4F49E56760EC}" srcOrd="0" destOrd="0" presId="urn:microsoft.com/office/officeart/2005/8/layout/vList5"/>
    <dgm:cxn modelId="{67AE1477-2006-4716-AF58-81EB5309B7A4}" type="presParOf" srcId="{43CB3A9E-2DE0-4D9F-8025-E2DF3211A642}" destId="{72BBE091-7011-4550-8B89-0DB12ABDF206}" srcOrd="0" destOrd="0" presId="urn:microsoft.com/office/officeart/2005/8/layout/vList5"/>
    <dgm:cxn modelId="{21488A64-6C47-449B-8C80-8F6901F9470B}" type="presParOf" srcId="{72BBE091-7011-4550-8B89-0DB12ABDF206}" destId="{3A40A4CE-15F7-4CB7-9D96-496FB4DED147}" srcOrd="0" destOrd="0" presId="urn:microsoft.com/office/officeart/2005/8/layout/vList5"/>
    <dgm:cxn modelId="{D9F7B2D3-E40C-49ED-81B2-9E6ABA0FDCA6}" type="presParOf" srcId="{72BBE091-7011-4550-8B89-0DB12ABDF206}" destId="{54777C20-31E9-4915-972B-3132D1DF7FD4}" srcOrd="1" destOrd="0" presId="urn:microsoft.com/office/officeart/2005/8/layout/vList5"/>
    <dgm:cxn modelId="{7D5085FB-A132-41A9-8925-293FEF4BEEBB}" type="presParOf" srcId="{43CB3A9E-2DE0-4D9F-8025-E2DF3211A642}" destId="{4E4DCC23-A2E9-47EA-82E4-552E7EF658ED}" srcOrd="1" destOrd="0" presId="urn:microsoft.com/office/officeart/2005/8/layout/vList5"/>
    <dgm:cxn modelId="{6DD5CE55-E27C-4BEB-93F8-236DF31DB705}" type="presParOf" srcId="{43CB3A9E-2DE0-4D9F-8025-E2DF3211A642}" destId="{B3AD7631-3DF1-43E4-A2AE-8B6B5071918A}" srcOrd="2" destOrd="0" presId="urn:microsoft.com/office/officeart/2005/8/layout/vList5"/>
    <dgm:cxn modelId="{C44A35CC-C201-41A1-8EA6-8168813D4132}" type="presParOf" srcId="{B3AD7631-3DF1-43E4-A2AE-8B6B5071918A}" destId="{E98ADD4C-7A99-4497-8762-4F49E56760EC}" srcOrd="0" destOrd="0" presId="urn:microsoft.com/office/officeart/2005/8/layout/vList5"/>
    <dgm:cxn modelId="{CCEA85D8-5C1F-4DDC-91D8-D5FE33515833}" type="presParOf" srcId="{B3AD7631-3DF1-43E4-A2AE-8B6B5071918A}" destId="{EE8CA3C4-2E0C-40E2-9352-A4B5B0881F3B}" srcOrd="1" destOrd="0" presId="urn:microsoft.com/office/officeart/2005/8/layout/vList5"/>
    <dgm:cxn modelId="{1DBD9145-51D0-420E-9D53-C0E29739FAF1}" type="presParOf" srcId="{43CB3A9E-2DE0-4D9F-8025-E2DF3211A642}" destId="{DE368ACA-F933-4202-AC40-22D4E9A8E73B}" srcOrd="3" destOrd="0" presId="urn:microsoft.com/office/officeart/2005/8/layout/vList5"/>
    <dgm:cxn modelId="{B8953F2E-5661-4FE3-B131-3E2B9302AC7E}" type="presParOf" srcId="{43CB3A9E-2DE0-4D9F-8025-E2DF3211A642}" destId="{8D4F29D0-A840-4837-B6E5-44BA7C520E5A}" srcOrd="4" destOrd="0" presId="urn:microsoft.com/office/officeart/2005/8/layout/vList5"/>
    <dgm:cxn modelId="{9502464A-0FD5-4619-B498-4A8836854634}" type="presParOf" srcId="{8D4F29D0-A840-4837-B6E5-44BA7C520E5A}" destId="{CB996A6E-5EF0-466D-9A5A-C18ECE97BD2D}" srcOrd="0" destOrd="0" presId="urn:microsoft.com/office/officeart/2005/8/layout/vList5"/>
    <dgm:cxn modelId="{75D1276B-C2C6-4A71-9BB3-00B2ADA5E3CD}" type="presParOf" srcId="{8D4F29D0-A840-4837-B6E5-44BA7C520E5A}" destId="{6BD07B90-89CD-48F1-BCE3-FFE014672A8E}" srcOrd="1" destOrd="0" presId="urn:microsoft.com/office/officeart/2005/8/layout/vList5"/>
    <dgm:cxn modelId="{13655E7D-8A69-4528-97AC-5E8B34115583}" type="presParOf" srcId="{43CB3A9E-2DE0-4D9F-8025-E2DF3211A642}" destId="{3019B5BC-11E5-4238-985D-0FA0A58ACA43}" srcOrd="5" destOrd="0" presId="urn:microsoft.com/office/officeart/2005/8/layout/vList5"/>
    <dgm:cxn modelId="{620C2E88-ADC5-4E8C-9D38-F9038FBEDCB1}" type="presParOf" srcId="{43CB3A9E-2DE0-4D9F-8025-E2DF3211A642}" destId="{9EA307CF-FB85-401F-BAD4-3D3C780105B3}" srcOrd="6" destOrd="0" presId="urn:microsoft.com/office/officeart/2005/8/layout/vList5"/>
    <dgm:cxn modelId="{7254DA30-7C42-409F-BF98-2C4AF780050E}" type="presParOf" srcId="{9EA307CF-FB85-401F-BAD4-3D3C780105B3}" destId="{1205BDE6-2498-4CC8-9752-34D337E4AE9B}" srcOrd="0" destOrd="0" presId="urn:microsoft.com/office/officeart/2005/8/layout/vList5"/>
    <dgm:cxn modelId="{EE62AB77-AC6F-4BB1-AE43-4B569DB2A162}" type="presParOf" srcId="{9EA307CF-FB85-401F-BAD4-3D3C780105B3}" destId="{95292BF3-3BD8-4FFC-B8B6-515305F4822D}" srcOrd="1" destOrd="0" presId="urn:microsoft.com/office/officeart/2005/8/layout/vList5"/>
    <dgm:cxn modelId="{0A1D3D06-CED1-4F8E-826B-7B2CA1EDF3E8}" type="presParOf" srcId="{43CB3A9E-2DE0-4D9F-8025-E2DF3211A642}" destId="{52EC5751-CB0D-45B8-BC2F-178B4BCCC07F}" srcOrd="7" destOrd="0" presId="urn:microsoft.com/office/officeart/2005/8/layout/vList5"/>
    <dgm:cxn modelId="{8F3612AB-7C03-44FB-9B68-07446C730278}" type="presParOf" srcId="{43CB3A9E-2DE0-4D9F-8025-E2DF3211A642}" destId="{9D79A072-CBEA-4F91-89EB-96FC12BFF612}" srcOrd="8" destOrd="0" presId="urn:microsoft.com/office/officeart/2005/8/layout/vList5"/>
    <dgm:cxn modelId="{0EC22D92-F583-4A70-B408-785540A7221A}" type="presParOf" srcId="{9D79A072-CBEA-4F91-89EB-96FC12BFF612}" destId="{B3DF7F39-EAFA-4C1A-AF11-FC74EE8D93EC}" srcOrd="0" destOrd="0" presId="urn:microsoft.com/office/officeart/2005/8/layout/vList5"/>
    <dgm:cxn modelId="{6BEE8350-E67D-41B2-B7C0-D1B498B59C01}" type="presParOf" srcId="{9D79A072-CBEA-4F91-89EB-96FC12BFF612}" destId="{025080D0-9349-4DC2-B0B1-70FB44C151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045B18-AD6E-442D-948B-C78DC96320EA}" type="doc">
      <dgm:prSet loTypeId="urn:microsoft.com/office/officeart/2005/8/layout/matrix1" loCatId="matrix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CB8250F-07ED-47FE-8DAA-B55BA39E0EE5}">
      <dgm:prSet phldrT="[Текст]" custT="1"/>
      <dgm:spPr/>
      <dgm:t>
        <a:bodyPr/>
        <a:lstStyle/>
        <a:p>
          <a:pPr>
            <a:lnSpc>
              <a:spcPct val="80000"/>
            </a:lnSpc>
          </a:pPr>
          <a:r>
            <a:rPr lang="ru-RU" sz="2400" b="1" spc="300" dirty="0" smtClean="0">
              <a:solidFill>
                <a:srgbClr val="C00000"/>
              </a:solidFill>
            </a:rPr>
            <a:t>БИРЖА ТРУДА</a:t>
          </a:r>
        </a:p>
        <a:p>
          <a:pPr>
            <a:lnSpc>
              <a:spcPct val="80000"/>
            </a:lnSpc>
          </a:pPr>
          <a:r>
            <a:rPr lang="ru-RU" sz="1600" dirty="0" smtClean="0"/>
            <a:t>СЛУЖБА ЗАНЯТОСТИ</a:t>
          </a:r>
          <a:endParaRPr lang="ru-RU" sz="1600" dirty="0"/>
        </a:p>
      </dgm:t>
    </dgm:pt>
    <dgm:pt modelId="{85CF25F2-6DB3-4000-9251-118D1E0AFD24}" type="parTrans" cxnId="{8E64B8F1-2CB3-419B-95F7-9FB1AE895B0E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C6C7CFC-62EA-4311-901B-49A5D96FE317}" type="sibTrans" cxnId="{8E64B8F1-2CB3-419B-95F7-9FB1AE895B0E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273948CC-0909-44DB-B55E-D091A967F126}">
      <dgm:prSet phldrT="[Текст]" custT="1"/>
      <dgm:spPr/>
      <dgm:t>
        <a:bodyPr anchor="t"/>
        <a:lstStyle/>
        <a:p>
          <a:pPr algn="l">
            <a:lnSpc>
              <a:spcPct val="100000"/>
            </a:lnSpc>
          </a:pPr>
          <a:endParaRPr lang="ru-RU" sz="1400" b="1" dirty="0" smtClean="0"/>
        </a:p>
        <a:p>
          <a:pPr algn="l">
            <a:lnSpc>
              <a:spcPct val="100000"/>
            </a:lnSpc>
          </a:pPr>
          <a:r>
            <a:rPr lang="ru-RU" sz="1400" b="1" dirty="0" smtClean="0"/>
            <a:t>ОКАЗЫВАЕТ СОДЕЙСТВИЕ ГРАЖДАНАМ В ТРУДОУСТРОЙСТВЕ НА РАБОЧИЕ МЕСТА И ВАКАНТНЫЕ ДОЛЖНОСТИ, СВЕДЕНИЯ О КОТОРЫХ РАБОТОДАТЕЛИ В УСТАНОВЛЕННОМ ДЕЙСТВУЮЩИМ ЗАКОНОДАТЕЛЬСТВОМ ПОРЯДКЕ ПРЕДОСТАВЛЯЮТ В ТЕРРИТОРИАЛЬНЫЕ ОРГАНЫ ГОСУДАРСТВЕННОЙ СЛУЖБЫ ЗАНЯТОСТИ</a:t>
          </a:r>
          <a:endParaRPr lang="ru-RU" sz="1400" b="1" dirty="0"/>
        </a:p>
      </dgm:t>
    </dgm:pt>
    <dgm:pt modelId="{F9572B91-1C2E-4BDC-8EF9-6C0E16857946}" type="parTrans" cxnId="{1FAC967B-6FD7-4141-892F-E5F2F856DE36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BEFAAFA1-39B7-4CEF-9B76-4B2103D06F8E}" type="sibTrans" cxnId="{1FAC967B-6FD7-4141-892F-E5F2F856DE36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7E55A97F-70FB-41D9-B917-6149AC5AA5D4}">
      <dgm:prSet phldrT="[Текст]" custT="1"/>
      <dgm:spPr/>
      <dgm:t>
        <a:bodyPr anchor="t"/>
        <a:lstStyle/>
        <a:p>
          <a:pPr algn="r">
            <a:lnSpc>
              <a:spcPct val="100000"/>
            </a:lnSpc>
          </a:pPr>
          <a:endParaRPr lang="ru-RU" sz="1400" b="1" dirty="0" smtClean="0"/>
        </a:p>
        <a:p>
          <a:pPr algn="r">
            <a:lnSpc>
              <a:spcPct val="100000"/>
            </a:lnSpc>
          </a:pPr>
          <a:r>
            <a:rPr lang="ru-RU" sz="1400" b="1" dirty="0" smtClean="0"/>
            <a:t>ОСУЩЕСТВЛЯЕТ ПОСРЕДНИЧЕСКИЕ УСЛУГИ ПРИ ТРУДОУСТРОЙСТВЕ БЕЗРАБОТНЫХ И ЛИЦ, ЖЕЛАЮЩИХ СМЕНИТЬ РАБОТУ, ИЗУЧАЕТ СПРОС И ПРЕДЛОЖЕНИЕ РАБОЧЕЙ СИЛЫ, ПРЕДОСТАВЛЯЕТ ИНФОРМАЦИЮ О ТРЕБУЮЩИХСЯ ПРОФЕССИЯХ И ИМЕЮЩИХСЯ ВАКАНСИЯХ</a:t>
          </a:r>
          <a:endParaRPr lang="ru-RU" sz="1400" b="1" dirty="0"/>
        </a:p>
      </dgm:t>
    </dgm:pt>
    <dgm:pt modelId="{67085E09-E7F0-45D6-A9F9-6832F3EE0B4E}" type="parTrans" cxnId="{BE22482B-C801-41F3-96E5-09E2AA5A3D88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997EDBE5-75E4-4618-AA6B-F99DF8AFEF45}" type="sibTrans" cxnId="{BE22482B-C801-41F3-96E5-09E2AA5A3D88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CC4A593A-5991-4D39-BCC4-DA32F3029223}">
      <dgm:prSet phldrT="[Текст]" custT="1"/>
      <dgm:spPr/>
      <dgm:t>
        <a:bodyPr anchor="t"/>
        <a:lstStyle/>
        <a:p>
          <a:pPr algn="l">
            <a:lnSpc>
              <a:spcPct val="100000"/>
            </a:lnSpc>
          </a:pPr>
          <a:r>
            <a:rPr lang="ru-RU" sz="1400" b="1" dirty="0" smtClean="0"/>
            <a:t>ПРОИЗВОДИТ ВЫПЛАТЫ ПОСОБИЙ ПО БЕЗРАБОТИЦЕ, ОРГАНИЗУЕТ ПОДГОТОВКУ И ПЕРЕПОДГОТОВКУ НЕЗАНЯТОГО НАСЕЛЕНИЯ</a:t>
          </a:r>
          <a:endParaRPr lang="ru-RU" sz="1400" b="1" dirty="0"/>
        </a:p>
      </dgm:t>
    </dgm:pt>
    <dgm:pt modelId="{E3C7866C-4268-43DE-BD7F-8143C81B297C}" type="parTrans" cxnId="{2EF91940-7BB2-414F-9F00-A1325CE008F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F0B276B7-6EA3-4401-9BEF-604EA8DE6131}" type="sibTrans" cxnId="{2EF91940-7BB2-414F-9F00-A1325CE008F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926B8BBE-4566-4F6F-BFF9-46FEAD2E1F17}">
      <dgm:prSet phldrT="[Текст]" custT="1"/>
      <dgm:spPr/>
      <dgm:t>
        <a:bodyPr anchor="t"/>
        <a:lstStyle/>
        <a:p>
          <a:pPr algn="r">
            <a:lnSpc>
              <a:spcPct val="100000"/>
            </a:lnSpc>
          </a:pPr>
          <a:r>
            <a:rPr lang="ru-RU" sz="1400" b="1" dirty="0" smtClean="0"/>
            <a:t>ОКАЗЫВАЕТ УСЛУГИ ПО ТРУДОУСТРОЙСТВУ НЕЗАНЯТОГО НАСЕЛЕНИЯ В ПОРЯДКЕ ДОБРОВОЛЬНОГО НАЙМА</a:t>
          </a:r>
          <a:endParaRPr lang="ru-RU" sz="1400" b="1" dirty="0"/>
        </a:p>
      </dgm:t>
    </dgm:pt>
    <dgm:pt modelId="{04CF9593-821A-4570-B28C-4FBB454BC461}" type="parTrans" cxnId="{D2F4663A-ED11-4F5D-8A03-9E3984BADE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AED6ECB-DFFF-4C7C-97D9-9741C9852149}" type="sibTrans" cxnId="{D2F4663A-ED11-4F5D-8A03-9E3984BADE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9DF378A9-4035-4B97-A8E5-E6BF961DF72F}" type="pres">
      <dgm:prSet presAssocID="{F1045B18-AD6E-442D-948B-C78DC96320E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0AFAA9-514F-42C8-B657-65234B8CD594}" type="pres">
      <dgm:prSet presAssocID="{F1045B18-AD6E-442D-948B-C78DC96320EA}" presName="matrix" presStyleCnt="0"/>
      <dgm:spPr/>
    </dgm:pt>
    <dgm:pt modelId="{7DDA6F98-E819-445F-BFF2-551E8097A904}" type="pres">
      <dgm:prSet presAssocID="{F1045B18-AD6E-442D-948B-C78DC96320EA}" presName="tile1" presStyleLbl="node1" presStyleIdx="0" presStyleCnt="4"/>
      <dgm:spPr/>
      <dgm:t>
        <a:bodyPr/>
        <a:lstStyle/>
        <a:p>
          <a:endParaRPr lang="ru-RU"/>
        </a:p>
      </dgm:t>
    </dgm:pt>
    <dgm:pt modelId="{906F783B-BDC9-4503-AB36-9F8DD0F213A4}" type="pres">
      <dgm:prSet presAssocID="{F1045B18-AD6E-442D-948B-C78DC96320E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BD7EF-4801-416E-9C35-A17CD3BF037D}" type="pres">
      <dgm:prSet presAssocID="{F1045B18-AD6E-442D-948B-C78DC96320EA}" presName="tile2" presStyleLbl="node1" presStyleIdx="1" presStyleCnt="4"/>
      <dgm:spPr/>
      <dgm:t>
        <a:bodyPr/>
        <a:lstStyle/>
        <a:p>
          <a:endParaRPr lang="ru-RU"/>
        </a:p>
      </dgm:t>
    </dgm:pt>
    <dgm:pt modelId="{451AC3D2-AD97-4A39-BBAE-C20189A616A0}" type="pres">
      <dgm:prSet presAssocID="{F1045B18-AD6E-442D-948B-C78DC96320E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47558-54B3-472F-A8A6-94CC0E361F98}" type="pres">
      <dgm:prSet presAssocID="{F1045B18-AD6E-442D-948B-C78DC96320EA}" presName="tile3" presStyleLbl="node1" presStyleIdx="2" presStyleCnt="4"/>
      <dgm:spPr/>
      <dgm:t>
        <a:bodyPr/>
        <a:lstStyle/>
        <a:p>
          <a:endParaRPr lang="ru-RU"/>
        </a:p>
      </dgm:t>
    </dgm:pt>
    <dgm:pt modelId="{54CBFDE8-8023-44FF-9C4B-06A49241CC0E}" type="pres">
      <dgm:prSet presAssocID="{F1045B18-AD6E-442D-948B-C78DC96320E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AAAF29-9325-45CA-83F8-21AB2A7F3A79}" type="pres">
      <dgm:prSet presAssocID="{F1045B18-AD6E-442D-948B-C78DC96320EA}" presName="tile4" presStyleLbl="node1" presStyleIdx="3" presStyleCnt="4"/>
      <dgm:spPr/>
      <dgm:t>
        <a:bodyPr/>
        <a:lstStyle/>
        <a:p>
          <a:endParaRPr lang="ru-RU"/>
        </a:p>
      </dgm:t>
    </dgm:pt>
    <dgm:pt modelId="{5E24D02A-E77A-4AB3-B191-D8B688E268AB}" type="pres">
      <dgm:prSet presAssocID="{F1045B18-AD6E-442D-948B-C78DC96320E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64F6C-A788-4CDC-A617-9B0698D47B65}" type="pres">
      <dgm:prSet presAssocID="{F1045B18-AD6E-442D-948B-C78DC96320EA}" presName="centerTile" presStyleLbl="fgShp" presStyleIdx="0" presStyleCnt="1" custScaleX="132184" custScaleY="5714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E64B8F1-2CB3-419B-95F7-9FB1AE895B0E}" srcId="{F1045B18-AD6E-442D-948B-C78DC96320EA}" destId="{7CB8250F-07ED-47FE-8DAA-B55BA39E0EE5}" srcOrd="0" destOrd="0" parTransId="{85CF25F2-6DB3-4000-9251-118D1E0AFD24}" sibTransId="{1C6C7CFC-62EA-4311-901B-49A5D96FE317}"/>
    <dgm:cxn modelId="{A7E8C391-8721-419B-BC99-3EEE3EE9A3ED}" type="presOf" srcId="{7E55A97F-70FB-41D9-B917-6149AC5AA5D4}" destId="{451AC3D2-AD97-4A39-BBAE-C20189A616A0}" srcOrd="1" destOrd="0" presId="urn:microsoft.com/office/officeart/2005/8/layout/matrix1"/>
    <dgm:cxn modelId="{0D1BB3E6-7852-4055-8C93-298FA7CD17B6}" type="presOf" srcId="{7E55A97F-70FB-41D9-B917-6149AC5AA5D4}" destId="{81ABD7EF-4801-416E-9C35-A17CD3BF037D}" srcOrd="0" destOrd="0" presId="urn:microsoft.com/office/officeart/2005/8/layout/matrix1"/>
    <dgm:cxn modelId="{1FAC967B-6FD7-4141-892F-E5F2F856DE36}" srcId="{7CB8250F-07ED-47FE-8DAA-B55BA39E0EE5}" destId="{273948CC-0909-44DB-B55E-D091A967F126}" srcOrd="0" destOrd="0" parTransId="{F9572B91-1C2E-4BDC-8EF9-6C0E16857946}" sibTransId="{BEFAAFA1-39B7-4CEF-9B76-4B2103D06F8E}"/>
    <dgm:cxn modelId="{D1A8CE96-9D57-47A4-B787-1AE5463D8F14}" type="presOf" srcId="{CC4A593A-5991-4D39-BCC4-DA32F3029223}" destId="{54CBFDE8-8023-44FF-9C4B-06A49241CC0E}" srcOrd="1" destOrd="0" presId="urn:microsoft.com/office/officeart/2005/8/layout/matrix1"/>
    <dgm:cxn modelId="{54287724-9781-432A-B824-E51E3C87343D}" type="presOf" srcId="{CC4A593A-5991-4D39-BCC4-DA32F3029223}" destId="{3F447558-54B3-472F-A8A6-94CC0E361F98}" srcOrd="0" destOrd="0" presId="urn:microsoft.com/office/officeart/2005/8/layout/matrix1"/>
    <dgm:cxn modelId="{A3700DB0-BA90-43B3-A90D-A184D685F867}" type="presOf" srcId="{926B8BBE-4566-4F6F-BFF9-46FEAD2E1F17}" destId="{66AAAF29-9325-45CA-83F8-21AB2A7F3A79}" srcOrd="0" destOrd="0" presId="urn:microsoft.com/office/officeart/2005/8/layout/matrix1"/>
    <dgm:cxn modelId="{DD044285-8E38-4499-9239-5644AFB23B07}" type="presOf" srcId="{273948CC-0909-44DB-B55E-D091A967F126}" destId="{906F783B-BDC9-4503-AB36-9F8DD0F213A4}" srcOrd="1" destOrd="0" presId="urn:microsoft.com/office/officeart/2005/8/layout/matrix1"/>
    <dgm:cxn modelId="{D2F4663A-ED11-4F5D-8A03-9E3984BADE7F}" srcId="{7CB8250F-07ED-47FE-8DAA-B55BA39E0EE5}" destId="{926B8BBE-4566-4F6F-BFF9-46FEAD2E1F17}" srcOrd="3" destOrd="0" parTransId="{04CF9593-821A-4570-B28C-4FBB454BC461}" sibTransId="{1AED6ECB-DFFF-4C7C-97D9-9741C9852149}"/>
    <dgm:cxn modelId="{A4F480D1-32C7-4F85-BF23-78837715EC58}" type="presOf" srcId="{F1045B18-AD6E-442D-948B-C78DC96320EA}" destId="{9DF378A9-4035-4B97-A8E5-E6BF961DF72F}" srcOrd="0" destOrd="0" presId="urn:microsoft.com/office/officeart/2005/8/layout/matrix1"/>
    <dgm:cxn modelId="{F4218471-77D7-4DE7-BC2D-14EFA09B302B}" type="presOf" srcId="{926B8BBE-4566-4F6F-BFF9-46FEAD2E1F17}" destId="{5E24D02A-E77A-4AB3-B191-D8B688E268AB}" srcOrd="1" destOrd="0" presId="urn:microsoft.com/office/officeart/2005/8/layout/matrix1"/>
    <dgm:cxn modelId="{BE22482B-C801-41F3-96E5-09E2AA5A3D88}" srcId="{7CB8250F-07ED-47FE-8DAA-B55BA39E0EE5}" destId="{7E55A97F-70FB-41D9-B917-6149AC5AA5D4}" srcOrd="1" destOrd="0" parTransId="{67085E09-E7F0-45D6-A9F9-6832F3EE0B4E}" sibTransId="{997EDBE5-75E4-4618-AA6B-F99DF8AFEF45}"/>
    <dgm:cxn modelId="{AF740372-B241-4ADB-8D1F-7533335DCDE0}" type="presOf" srcId="{273948CC-0909-44DB-B55E-D091A967F126}" destId="{7DDA6F98-E819-445F-BFF2-551E8097A904}" srcOrd="0" destOrd="0" presId="urn:microsoft.com/office/officeart/2005/8/layout/matrix1"/>
    <dgm:cxn modelId="{324AD1F0-2BBB-4B98-84EC-64B4C4BB0273}" type="presOf" srcId="{7CB8250F-07ED-47FE-8DAA-B55BA39E0EE5}" destId="{95564F6C-A788-4CDC-A617-9B0698D47B65}" srcOrd="0" destOrd="0" presId="urn:microsoft.com/office/officeart/2005/8/layout/matrix1"/>
    <dgm:cxn modelId="{2EF91940-7BB2-414F-9F00-A1325CE008F0}" srcId="{7CB8250F-07ED-47FE-8DAA-B55BA39E0EE5}" destId="{CC4A593A-5991-4D39-BCC4-DA32F3029223}" srcOrd="2" destOrd="0" parTransId="{E3C7866C-4268-43DE-BD7F-8143C81B297C}" sibTransId="{F0B276B7-6EA3-4401-9BEF-604EA8DE6131}"/>
    <dgm:cxn modelId="{800D06DA-0035-49C5-A795-C38362FA779C}" type="presParOf" srcId="{9DF378A9-4035-4B97-A8E5-E6BF961DF72F}" destId="{EA0AFAA9-514F-42C8-B657-65234B8CD594}" srcOrd="0" destOrd="0" presId="urn:microsoft.com/office/officeart/2005/8/layout/matrix1"/>
    <dgm:cxn modelId="{8A864A61-D13D-421B-8589-5CED723CF21F}" type="presParOf" srcId="{EA0AFAA9-514F-42C8-B657-65234B8CD594}" destId="{7DDA6F98-E819-445F-BFF2-551E8097A904}" srcOrd="0" destOrd="0" presId="urn:microsoft.com/office/officeart/2005/8/layout/matrix1"/>
    <dgm:cxn modelId="{0EBB74F0-3EF0-482E-8A4E-CEA27179B21B}" type="presParOf" srcId="{EA0AFAA9-514F-42C8-B657-65234B8CD594}" destId="{906F783B-BDC9-4503-AB36-9F8DD0F213A4}" srcOrd="1" destOrd="0" presId="urn:microsoft.com/office/officeart/2005/8/layout/matrix1"/>
    <dgm:cxn modelId="{4817CD03-759A-4D93-A6C9-5A03A3776491}" type="presParOf" srcId="{EA0AFAA9-514F-42C8-B657-65234B8CD594}" destId="{81ABD7EF-4801-416E-9C35-A17CD3BF037D}" srcOrd="2" destOrd="0" presId="urn:microsoft.com/office/officeart/2005/8/layout/matrix1"/>
    <dgm:cxn modelId="{5EB80FC4-761D-40DD-BFEB-B2AA0DB672D9}" type="presParOf" srcId="{EA0AFAA9-514F-42C8-B657-65234B8CD594}" destId="{451AC3D2-AD97-4A39-BBAE-C20189A616A0}" srcOrd="3" destOrd="0" presId="urn:microsoft.com/office/officeart/2005/8/layout/matrix1"/>
    <dgm:cxn modelId="{D5DA9E99-9A8B-4037-A81F-BDE730BB2DF6}" type="presParOf" srcId="{EA0AFAA9-514F-42C8-B657-65234B8CD594}" destId="{3F447558-54B3-472F-A8A6-94CC0E361F98}" srcOrd="4" destOrd="0" presId="urn:microsoft.com/office/officeart/2005/8/layout/matrix1"/>
    <dgm:cxn modelId="{BBEFF19E-312E-4341-9FD2-048046B6CD67}" type="presParOf" srcId="{EA0AFAA9-514F-42C8-B657-65234B8CD594}" destId="{54CBFDE8-8023-44FF-9C4B-06A49241CC0E}" srcOrd="5" destOrd="0" presId="urn:microsoft.com/office/officeart/2005/8/layout/matrix1"/>
    <dgm:cxn modelId="{2BDF0457-7D9F-4BF6-B886-8395025764C6}" type="presParOf" srcId="{EA0AFAA9-514F-42C8-B657-65234B8CD594}" destId="{66AAAF29-9325-45CA-83F8-21AB2A7F3A79}" srcOrd="6" destOrd="0" presId="urn:microsoft.com/office/officeart/2005/8/layout/matrix1"/>
    <dgm:cxn modelId="{F1B584BE-F911-472A-A5DE-6F9AD22A0979}" type="presParOf" srcId="{EA0AFAA9-514F-42C8-B657-65234B8CD594}" destId="{5E24D02A-E77A-4AB3-B191-D8B688E268AB}" srcOrd="7" destOrd="0" presId="urn:microsoft.com/office/officeart/2005/8/layout/matrix1"/>
    <dgm:cxn modelId="{B75A5287-8399-44AC-988C-4E29FADABAD4}" type="presParOf" srcId="{9DF378A9-4035-4B97-A8E5-E6BF961DF72F}" destId="{95564F6C-A788-4CDC-A617-9B0698D47B6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777C20-31E9-4915-972B-3132D1DF7FD4}">
      <dsp:nvSpPr>
        <dsp:cNvPr id="0" name=""/>
        <dsp:cNvSpPr/>
      </dsp:nvSpPr>
      <dsp:spPr>
        <a:xfrm rot="5400000">
          <a:off x="4905563" y="-2401625"/>
          <a:ext cx="863336" cy="588735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Обеспечение нормального уровня доходов и благосостояния людей, нормального уровня воспроизводства производительных способностей работников</a:t>
          </a:r>
          <a:endParaRPr lang="ru-RU" sz="1200" kern="1200" dirty="0"/>
        </a:p>
      </dsp:txBody>
      <dsp:txXfrm rot="5400000">
        <a:off x="4905563" y="-2401625"/>
        <a:ext cx="863336" cy="5887357"/>
      </dsp:txXfrm>
    </dsp:sp>
    <dsp:sp modelId="{3A40A4CE-15F7-4CB7-9D96-496FB4DED147}">
      <dsp:nvSpPr>
        <dsp:cNvPr id="0" name=""/>
        <dsp:cNvSpPr/>
      </dsp:nvSpPr>
      <dsp:spPr>
        <a:xfrm>
          <a:off x="72017" y="2468"/>
          <a:ext cx="2321535" cy="1079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СОЦИАЛЬНАЯ</a:t>
          </a:r>
          <a:endParaRPr lang="ru-RU" sz="1400" b="1" kern="1200" dirty="0"/>
        </a:p>
      </dsp:txBody>
      <dsp:txXfrm>
        <a:off x="72017" y="2468"/>
        <a:ext cx="2321535" cy="1079170"/>
      </dsp:txXfrm>
    </dsp:sp>
    <dsp:sp modelId="{EE8CA3C4-2E0C-40E2-9352-A4B5B0881F3B}">
      <dsp:nvSpPr>
        <dsp:cNvPr id="0" name=""/>
        <dsp:cNvSpPr/>
      </dsp:nvSpPr>
      <dsp:spPr>
        <a:xfrm rot="5400000">
          <a:off x="4905563" y="-1268495"/>
          <a:ext cx="863336" cy="588735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Рациональное вовлечение, размещение, регулирование и использование труда</a:t>
          </a:r>
          <a:endParaRPr lang="ru-RU" sz="1200" kern="1200" dirty="0"/>
        </a:p>
      </dsp:txBody>
      <dsp:txXfrm rot="5400000">
        <a:off x="4905563" y="-1268495"/>
        <a:ext cx="863336" cy="5887357"/>
      </dsp:txXfrm>
    </dsp:sp>
    <dsp:sp modelId="{E98ADD4C-7A99-4497-8762-4F49E56760EC}">
      <dsp:nvSpPr>
        <dsp:cNvPr id="0" name=""/>
        <dsp:cNvSpPr/>
      </dsp:nvSpPr>
      <dsp:spPr>
        <a:xfrm>
          <a:off x="72017" y="1135597"/>
          <a:ext cx="2321535" cy="1079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ЭКОНОМИЧЕСКАЯ</a:t>
          </a:r>
          <a:endParaRPr lang="ru-RU" sz="1400" b="1" kern="1200" dirty="0"/>
        </a:p>
      </dsp:txBody>
      <dsp:txXfrm>
        <a:off x="72017" y="1135597"/>
        <a:ext cx="2321535" cy="1079170"/>
      </dsp:txXfrm>
    </dsp:sp>
    <dsp:sp modelId="{6BD07B90-89CD-48F1-BCE3-FFE014672A8E}">
      <dsp:nvSpPr>
        <dsp:cNvPr id="0" name=""/>
        <dsp:cNvSpPr/>
      </dsp:nvSpPr>
      <dsp:spPr>
        <a:xfrm rot="5400000">
          <a:off x="4905563" y="-135366"/>
          <a:ext cx="863336" cy="588735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Способствование конкуренции между участниками рынка труда, повышение заинтересованности в высокоэффективном труде, повышение квалификации и смена профессии</a:t>
          </a:r>
          <a:endParaRPr lang="ru-RU" sz="1200" kern="1200" dirty="0"/>
        </a:p>
      </dsp:txBody>
      <dsp:txXfrm rot="5400000">
        <a:off x="4905563" y="-135366"/>
        <a:ext cx="863336" cy="5887357"/>
      </dsp:txXfrm>
    </dsp:sp>
    <dsp:sp modelId="{CB996A6E-5EF0-466D-9A5A-C18ECE97BD2D}">
      <dsp:nvSpPr>
        <dsp:cNvPr id="0" name=""/>
        <dsp:cNvSpPr/>
      </dsp:nvSpPr>
      <dsp:spPr>
        <a:xfrm>
          <a:off x="72017" y="2268726"/>
          <a:ext cx="2321535" cy="1079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СТИМУЛИРУЮЩАЯ</a:t>
          </a:r>
          <a:endParaRPr lang="ru-RU" sz="1400" b="1" kern="1200" dirty="0"/>
        </a:p>
      </dsp:txBody>
      <dsp:txXfrm>
        <a:off x="72017" y="2268726"/>
        <a:ext cx="2321535" cy="1079170"/>
      </dsp:txXfrm>
    </dsp:sp>
    <dsp:sp modelId="{95292BF3-3BD8-4FFC-B8B6-515305F4822D}">
      <dsp:nvSpPr>
        <dsp:cNvPr id="0" name=""/>
        <dsp:cNvSpPr/>
      </dsp:nvSpPr>
      <dsp:spPr>
        <a:xfrm rot="5400000">
          <a:off x="4905563" y="997762"/>
          <a:ext cx="863336" cy="588735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Рациональное размещение рабочей силы по отраслям исходя и в соответствии со спросом</a:t>
          </a:r>
          <a:endParaRPr lang="ru-RU" sz="1200" kern="1200" dirty="0"/>
        </a:p>
      </dsp:txBody>
      <dsp:txXfrm rot="5400000">
        <a:off x="4905563" y="997762"/>
        <a:ext cx="863336" cy="5887357"/>
      </dsp:txXfrm>
    </dsp:sp>
    <dsp:sp modelId="{1205BDE6-2498-4CC8-9752-34D337E4AE9B}">
      <dsp:nvSpPr>
        <dsp:cNvPr id="0" name=""/>
        <dsp:cNvSpPr/>
      </dsp:nvSpPr>
      <dsp:spPr>
        <a:xfrm>
          <a:off x="72017" y="3401855"/>
          <a:ext cx="2321535" cy="1079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РАЗМЕЩАЮЩАЯ</a:t>
          </a:r>
          <a:endParaRPr lang="ru-RU" sz="1400" b="1" kern="1200"/>
        </a:p>
      </dsp:txBody>
      <dsp:txXfrm>
        <a:off x="72017" y="3401855"/>
        <a:ext cx="2321535" cy="1079170"/>
      </dsp:txXfrm>
    </dsp:sp>
    <dsp:sp modelId="{025080D0-9349-4DC2-B0B1-70FB44C151F4}">
      <dsp:nvSpPr>
        <dsp:cNvPr id="0" name=""/>
        <dsp:cNvSpPr/>
      </dsp:nvSpPr>
      <dsp:spPr>
        <a:xfrm rot="5400000">
          <a:off x="4905563" y="2130891"/>
          <a:ext cx="863336" cy="588735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Выбор рабочей силы исходя из спроса и предложения, а также исходя из профессионально-квалификационных характеристик рабочей силы</a:t>
          </a:r>
          <a:endParaRPr lang="ru-RU" sz="1200" kern="1200" dirty="0"/>
        </a:p>
      </dsp:txBody>
      <dsp:txXfrm rot="5400000">
        <a:off x="4905563" y="2130891"/>
        <a:ext cx="863336" cy="5887357"/>
      </dsp:txXfrm>
    </dsp:sp>
    <dsp:sp modelId="{B3DF7F39-EAFA-4C1A-AF11-FC74EE8D93EC}">
      <dsp:nvSpPr>
        <dsp:cNvPr id="0" name=""/>
        <dsp:cNvSpPr/>
      </dsp:nvSpPr>
      <dsp:spPr>
        <a:xfrm>
          <a:off x="72017" y="4534985"/>
          <a:ext cx="2321535" cy="10791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СЕЛЕКТИВНАЯ</a:t>
          </a:r>
          <a:endParaRPr lang="ru-RU" sz="1400" b="1" kern="1200" dirty="0"/>
        </a:p>
      </dsp:txBody>
      <dsp:txXfrm>
        <a:off x="72017" y="4534985"/>
        <a:ext cx="2321535" cy="10791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DA6F98-E819-445F-BFF2-551E8097A904}">
      <dsp:nvSpPr>
        <dsp:cNvPr id="0" name=""/>
        <dsp:cNvSpPr/>
      </dsp:nvSpPr>
      <dsp:spPr>
        <a:xfrm rot="16200000">
          <a:off x="576064" y="-576064"/>
          <a:ext cx="3024336" cy="4176464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ОКАЗЫВАЕТ СОДЕЙСТВИЕ ГРАЖДАНАМ В ТРУДОУСТРОЙСТВЕ НА РАБОЧИЕ МЕСТА И ВАКАНТНЫЕ ДОЛЖНОСТИ, СВЕДЕНИЯ О КОТОРЫХ РАБОТОДАТЕЛИ В УСТАНОВЛЕННОМ ДЕЙСТВУЮЩИМ ЗАКОНОДАТЕЛЬСТВОМ ПОРЯДКЕ ПРЕДОСТАВЛЯЮТ В ТЕРРИТОРИАЛЬНЫЕ ОРГАНЫ ГОСУДАРСТВЕННОЙ СЛУЖБЫ ЗАНЯТОСТИ</a:t>
          </a:r>
          <a:endParaRPr lang="ru-RU" sz="1400" b="1" kern="1200" dirty="0"/>
        </a:p>
      </dsp:txBody>
      <dsp:txXfrm rot="16200000">
        <a:off x="954106" y="-954106"/>
        <a:ext cx="2268252" cy="4176464"/>
      </dsp:txXfrm>
    </dsp:sp>
    <dsp:sp modelId="{81ABD7EF-4801-416E-9C35-A17CD3BF037D}">
      <dsp:nvSpPr>
        <dsp:cNvPr id="0" name=""/>
        <dsp:cNvSpPr/>
      </dsp:nvSpPr>
      <dsp:spPr>
        <a:xfrm>
          <a:off x="4176464" y="0"/>
          <a:ext cx="4176464" cy="3024336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ОСУЩЕСТВЛЯЕТ ПОСРЕДНИЧЕСКИЕ УСЛУГИ ПРИ ТРУДОУСТРОЙСТВЕ БЕЗРАБОТНЫХ И ЛИЦ, ЖЕЛАЮЩИХ СМЕНИТЬ РАБОТУ, ИЗУЧАЕТ СПРОС И ПРЕДЛОЖЕНИЕ РАБОЧЕЙ СИЛЫ, ПРЕДОСТАВЛЯЕТ ИНФОРМАЦИЮ О ТРЕБУЮЩИХСЯ ПРОФЕССИЯХ И ИМЕЮЩИХСЯ ВАКАНСИЯХ</a:t>
          </a:r>
          <a:endParaRPr lang="ru-RU" sz="1400" b="1" kern="1200" dirty="0"/>
        </a:p>
      </dsp:txBody>
      <dsp:txXfrm>
        <a:off x="4176464" y="0"/>
        <a:ext cx="4176464" cy="2268252"/>
      </dsp:txXfrm>
    </dsp:sp>
    <dsp:sp modelId="{3F447558-54B3-472F-A8A6-94CC0E361F98}">
      <dsp:nvSpPr>
        <dsp:cNvPr id="0" name=""/>
        <dsp:cNvSpPr/>
      </dsp:nvSpPr>
      <dsp:spPr>
        <a:xfrm rot="10800000">
          <a:off x="0" y="3024336"/>
          <a:ext cx="4176464" cy="3024336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ПРОИЗВОДИТ ВЫПЛАТЫ ПОСОБИЙ ПО БЕЗРАБОТИЦЕ, ОРГАНИЗУЕТ ПОДГОТОВКУ И ПЕРЕПОДГОТОВКУ НЕЗАНЯТОГО НАСЕЛЕНИЯ</a:t>
          </a:r>
          <a:endParaRPr lang="ru-RU" sz="1400" b="1" kern="1200" dirty="0"/>
        </a:p>
      </dsp:txBody>
      <dsp:txXfrm rot="10800000">
        <a:off x="0" y="3780419"/>
        <a:ext cx="4176464" cy="2268252"/>
      </dsp:txXfrm>
    </dsp:sp>
    <dsp:sp modelId="{66AAAF29-9325-45CA-83F8-21AB2A7F3A79}">
      <dsp:nvSpPr>
        <dsp:cNvPr id="0" name=""/>
        <dsp:cNvSpPr/>
      </dsp:nvSpPr>
      <dsp:spPr>
        <a:xfrm rot="5400000">
          <a:off x="4752528" y="2448271"/>
          <a:ext cx="3024336" cy="4176464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ОКАЗЫВАЕТ УСЛУГИ ПО ТРУДОУСТРОЙСТВУ НЕЗАНЯТОГО НАСЕЛЕНИЯ В ПОРЯДКЕ ДОБРОВОЛЬНОГО НАЙМА</a:t>
          </a:r>
          <a:endParaRPr lang="ru-RU" sz="1400" b="1" kern="1200" dirty="0"/>
        </a:p>
      </dsp:txBody>
      <dsp:txXfrm rot="5400000">
        <a:off x="5130570" y="2826314"/>
        <a:ext cx="2268252" cy="4176464"/>
      </dsp:txXfrm>
    </dsp:sp>
    <dsp:sp modelId="{95564F6C-A788-4CDC-A617-9B0698D47B65}">
      <dsp:nvSpPr>
        <dsp:cNvPr id="0" name=""/>
        <dsp:cNvSpPr/>
      </dsp:nvSpPr>
      <dsp:spPr>
        <a:xfrm>
          <a:off x="2520278" y="2592286"/>
          <a:ext cx="3312370" cy="864098"/>
        </a:xfrm>
        <a:prstGeom prst="round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300" dirty="0" smtClean="0">
              <a:solidFill>
                <a:srgbClr val="C00000"/>
              </a:solidFill>
            </a:rPr>
            <a:t>БИРЖА ТРУДА</a:t>
          </a:r>
        </a:p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СЛУЖБА ЗАНЯТОСТИ</a:t>
          </a:r>
          <a:endParaRPr lang="ru-RU" sz="1600" kern="1200" dirty="0"/>
        </a:p>
      </dsp:txBody>
      <dsp:txXfrm>
        <a:off x="2520278" y="2592286"/>
        <a:ext cx="3312370" cy="864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agment.aaanet.ru/economics/suschnost-rinka-2.php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69160"/>
            <a:ext cx="914400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spc="600" dirty="0" smtClean="0">
                <a:solidFill>
                  <a:srgbClr val="C00000"/>
                </a:solidFill>
              </a:rPr>
              <a:t>РЫНОК ТРУДА</a:t>
            </a:r>
            <a:endParaRPr lang="ru-RU" sz="6000" spc="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Александра\Изображения\Поиск работы\Изображение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645" y="632649"/>
            <a:ext cx="6408711" cy="423651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5949280"/>
            <a:ext cx="9144000" cy="576064"/>
          </a:xfrm>
          <a:prstGeom prst="rect">
            <a:avLst/>
          </a:prstGeom>
          <a:solidFill>
            <a:schemeClr val="accent2"/>
          </a:solidFill>
        </p:spPr>
        <p:txBody>
          <a:bodyPr vert="horz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2000" dirty="0" smtClean="0"/>
              <a:t>Библиотека менеджмента: </a:t>
            </a:r>
            <a:r>
              <a:rPr lang="en-US" sz="2000" dirty="0" smtClean="0">
                <a:hlinkClick r:id="rId3"/>
              </a:rPr>
              <a:t>http://www.managment.aaanet.ru/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42436"/>
            <a:ext cx="8208912" cy="563231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/>
              <a:t>– сфера формирования спроса и предложения на рабочую силу, где осуществляется продажа рабочей силы на определенный срок</a:t>
            </a:r>
            <a:endParaRPr lang="ru-RU" sz="4000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5877272"/>
            <a:ext cx="9144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spc="600" dirty="0" smtClean="0">
                <a:solidFill>
                  <a:srgbClr val="C00000"/>
                </a:solidFill>
              </a:rPr>
              <a:t>РЫНОК ТРУДА</a:t>
            </a:r>
            <a:endParaRPr lang="ru-RU" sz="4400" spc="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9280"/>
            <a:ext cx="9144000" cy="57606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200" spc="600" dirty="0" smtClean="0">
                <a:solidFill>
                  <a:srgbClr val="C00000"/>
                </a:solidFill>
              </a:rPr>
              <a:t>СУЩНОСТЬ РЫНКА ТРУДА</a:t>
            </a:r>
            <a:endParaRPr lang="ru-RU" sz="3200" spc="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652120" y="404664"/>
            <a:ext cx="3096344" cy="5544616"/>
          </a:xfrm>
        </p:spPr>
        <p:txBody>
          <a:bodyPr anchor="ctr">
            <a:noAutofit/>
          </a:bodyPr>
          <a:lstStyle/>
          <a:p>
            <a:r>
              <a:rPr lang="ru-RU" sz="2400" b="1" dirty="0" smtClean="0"/>
              <a:t>Спрос на рабочую силу определяется потребностями работодателей в найме определенного количества работников необходимой квалификации для производства товаров и услуг</a:t>
            </a:r>
          </a:p>
        </p:txBody>
      </p:sp>
      <p:pic>
        <p:nvPicPr>
          <p:cNvPr id="6" name="Рисунок 5" descr="Изображение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5184576" cy="518457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77272"/>
            <a:ext cx="9144000" cy="648072"/>
          </a:xfrm>
        </p:spPr>
        <p:txBody>
          <a:bodyPr anchor="ctr">
            <a:noAutofit/>
          </a:bodyPr>
          <a:lstStyle/>
          <a:p>
            <a:pPr algn="ctr"/>
            <a:r>
              <a:rPr lang="ru-RU" sz="4000" spc="600" dirty="0" smtClean="0">
                <a:solidFill>
                  <a:srgbClr val="C00000"/>
                </a:solidFill>
              </a:rPr>
              <a:t>Субъекты рынка труда</a:t>
            </a:r>
            <a:endParaRPr lang="ru-RU" sz="4000" spc="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08912" cy="5400600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Работодатели и их представители (союзы)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Работники и их представители (профсоюзы)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Государство в лице: министерства труда и социальной защиты населения, департаментов, комитетов по труду и занятости населения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05264"/>
            <a:ext cx="8496944" cy="69152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Основные компоненты рынка труда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5544616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/>
              <a:t>Спрос и предложение на рабочую силу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/>
              <a:t>Стоимость рабочей силы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/>
              <a:t>Цена рабочей силы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/>
              <a:t>Конкуренция между работодателями и соискателями/наёмными работниками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0" y="6021288"/>
            <a:ext cx="9144000" cy="47667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ФУНКЦИИ РЫНКА ТРУДА</a:t>
            </a:r>
            <a:endParaRPr kumimoji="0" lang="ru-RU" sz="3600" b="1" i="0" u="none" strike="noStrike" kern="1200" cap="none" spc="60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95536" y="404664"/>
          <a:ext cx="835292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33256"/>
            <a:ext cx="9144000" cy="763528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b="1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РЫНКА ТРУДА</a:t>
            </a:r>
            <a:endParaRPr lang="ru-RU" sz="4000" b="1" spc="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372200" y="620688"/>
            <a:ext cx="2376264" cy="3744416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FFFF00"/>
                </a:solidFill>
              </a:rPr>
              <a:t>Внешние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FFFF00"/>
                </a:solidFill>
              </a:rPr>
              <a:t>Внутренние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FFFF00"/>
                </a:solidFill>
              </a:rPr>
              <a:t>Открытые</a:t>
            </a:r>
          </a:p>
          <a:p>
            <a:pPr>
              <a:lnSpc>
                <a:spcPct val="30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FFFF00"/>
                </a:solidFill>
              </a:rPr>
              <a:t>Скрытые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2" name="Рисунок 11" descr="Изображение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93575"/>
            <a:ext cx="3672408" cy="533968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536" y="404664"/>
          <a:ext cx="835292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229200"/>
            <a:ext cx="9144000" cy="122413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Характерной чертой качественной эволюции современной рабочей силы является рост её образовательного уровня</a:t>
            </a:r>
            <a:endParaRPr lang="ru-RU" sz="2800" dirty="0"/>
          </a:p>
        </p:txBody>
      </p:sp>
      <p:pic>
        <p:nvPicPr>
          <p:cNvPr id="3074" name="Picture 2" descr="C:\Users\User\Desktop\Александра\Изображения\Поиск работы\Изображение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604" y="404664"/>
            <a:ext cx="7128792" cy="489654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507</TotalTime>
  <Words>288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РЫНОК ТРУДА</vt:lpstr>
      <vt:lpstr>РЫНОК ТРУДА</vt:lpstr>
      <vt:lpstr>СУЩНОСТЬ РЫНКА ТРУДА</vt:lpstr>
      <vt:lpstr>Субъекты рынка труда</vt:lpstr>
      <vt:lpstr>Основные компоненты рынка труда</vt:lpstr>
      <vt:lpstr>Слайд 6</vt:lpstr>
      <vt:lpstr>ВИДЫ РЫНКА ТРУДА</vt:lpstr>
      <vt:lpstr>Слайд 8</vt:lpstr>
      <vt:lpstr>Характерной чертой качественной эволюции современной рабочей силы является рост её образовательного уровня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Александра</dc:creator>
  <dcterms:created xsi:type="dcterms:W3CDTF">2012-06-09T16:32:03Z</dcterms:created>
  <dcterms:modified xsi:type="dcterms:W3CDTF">2012-07-01T09:55:37Z</dcterms:modified>
</cp:coreProperties>
</file>