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7" r:id="rId2"/>
    <p:sldId id="259" r:id="rId3"/>
    <p:sldId id="267" r:id="rId4"/>
    <p:sldId id="260" r:id="rId5"/>
    <p:sldId id="268" r:id="rId6"/>
    <p:sldId id="261" r:id="rId7"/>
    <p:sldId id="269" r:id="rId8"/>
    <p:sldId id="262" r:id="rId9"/>
    <p:sldId id="270" r:id="rId10"/>
    <p:sldId id="263" r:id="rId11"/>
    <p:sldId id="271" r:id="rId12"/>
    <p:sldId id="264" r:id="rId13"/>
    <p:sldId id="265" r:id="rId14"/>
    <p:sldId id="266" r:id="rId15"/>
    <p:sldId id="272" r:id="rId16"/>
    <p:sldId id="273" r:id="rId17"/>
    <p:sldId id="275" r:id="rId18"/>
  </p:sldIdLst>
  <p:sldSz cx="9144000" cy="6858000" type="screen4x3"/>
  <p:notesSz cx="9945688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100" d="100"/>
          <a:sy n="100" d="100"/>
        </p:scale>
        <p:origin x="-294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11" d="100"/>
          <a:sy n="111" d="100"/>
        </p:scale>
        <p:origin x="-582" y="-84"/>
      </p:cViewPr>
      <p:guideLst>
        <p:guide orient="horz" pos="2160"/>
        <p:guide pos="313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3588" y="651391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2CA0FB-84A1-4D9C-BFA7-773C6F55A2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3588" y="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DF49FA-2376-4933-AE63-1BBE0CB24925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57550" y="514350"/>
            <a:ext cx="3430588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4569" y="3257550"/>
            <a:ext cx="795655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3588" y="651391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43FF19-EE40-4047-AF8B-3C71817BFD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3FF19-EE40-4047-AF8B-3C71817BFD4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3FF19-EE40-4047-AF8B-3C71817BFD45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resume.r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://www.tcmc.spb.ru/index.php?option=com_content&amp;view=category&amp;layout=blog&amp;id=37&amp;Itemid=120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1547664" y="5445224"/>
            <a:ext cx="7596336" cy="14127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Какие пути могут привести Вас</a:t>
            </a:r>
            <a:b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к потенциальному работодателю?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Заголовок 13"/>
          <p:cNvSpPr txBox="1">
            <a:spLocks/>
          </p:cNvSpPr>
          <p:nvPr/>
        </p:nvSpPr>
        <p:spPr>
          <a:xfrm>
            <a:off x="1547664" y="4653136"/>
            <a:ext cx="7596336" cy="72008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60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РАЗМЫШЛЕНИЯ НА ТЕМУ:</a:t>
            </a:r>
            <a:endParaRPr kumimoji="0" lang="ru-RU" sz="3200" b="1" i="0" u="none" strike="noStrike" kern="1200" cap="none" spc="60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5"/>
          <p:cNvSpPr txBox="1">
            <a:spLocks/>
          </p:cNvSpPr>
          <p:nvPr/>
        </p:nvSpPr>
        <p:spPr>
          <a:xfrm>
            <a:off x="1403648" y="0"/>
            <a:ext cx="7740352" cy="4581128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1" i="0" u="none" strike="noStrike" kern="1200" cap="none" spc="600" normalizeH="0" baseline="0" noProof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СТРАТЕГИЯ ПОИСКА РАБОТЫ</a:t>
            </a:r>
            <a:endParaRPr kumimoji="0" lang="ru-RU" sz="9600" b="1" i="0" u="none" strike="noStrike" kern="1200" cap="none" spc="60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 anchor="ctr"/>
          <a:lstStyle/>
          <a:p>
            <a:pPr algn="ctr"/>
            <a:r>
              <a:rPr lang="ru-RU" b="1" dirty="0" smtClean="0"/>
              <a:t>Собственное объявление в газете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496" y="4797152"/>
            <a:ext cx="1600200" cy="2016224"/>
          </a:xfrm>
        </p:spPr>
        <p:txBody>
          <a:bodyPr vert="horz" anchor="ctr">
            <a:prstTxWarp prst="textDeflate">
              <a:avLst>
                <a:gd name="adj" fmla="val 13691"/>
              </a:avLst>
            </a:prstTxWarp>
            <a:normAutofit fontScale="85000" lnSpcReduction="20000"/>
          </a:bodyPr>
          <a:lstStyle/>
          <a:p>
            <a:pPr algn="ctr"/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5</a:t>
            </a:r>
          </a:p>
          <a:p>
            <a:pPr algn="ctr"/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ПУТЬ</a:t>
            </a:r>
            <a:endParaRPr lang="ru-RU" sz="4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Изображение (30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1559147"/>
            <a:ext cx="4355977" cy="52988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772400" cy="9906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ВАШЕ ОБЪЯВЛЕНИЕ В ГАЗЕТЕ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Текст 1"/>
          <p:cNvSpPr txBox="1">
            <a:spLocks/>
          </p:cNvSpPr>
          <p:nvPr/>
        </p:nvSpPr>
        <p:spPr>
          <a:xfrm>
            <a:off x="1403648" y="2564904"/>
            <a:ext cx="7740352" cy="4293096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320040" marR="0" lvl="0" indent="-320040" algn="l" defTabSz="914400" rtl="0" eaLnBrk="1" fontAlgn="auto" latinLnBrk="0" hangingPunct="1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v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НУЖНО НЕ ТОЛЬКО ИСКАТЬ «СООБЩЕНИЯ ДЛЯ СЕБЯ», НО И УМЕТЬ ДАВАТЬ «СООБЩЕНИЯ О СЕБЕ»</a:t>
            </a:r>
          </a:p>
          <a:p>
            <a:pPr marL="320040" marR="0" lvl="0" indent="-320040" algn="l" defTabSz="914400" rtl="0" eaLnBrk="1" fontAlgn="auto" latinLnBrk="0" hangingPunct="1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v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АКТИВНОСТЬ В ПОИСКЕ РАБОТЫ ПОДРАЗУМЕВАЕТ ПРАВИЛЬНОЕ СОСТАВЛЕНИЕ ОБЪЯВЛЕНИЙ И ПИСЬМЕННЫХ ЗАПРОСОВ В РАЗЛИЧНЫЕ ИСТОЧНИКИ</a:t>
            </a:r>
          </a:p>
          <a:p>
            <a:pPr marL="320040" marR="0" lvl="0" indent="-320040" algn="l" defTabSz="914400" rtl="0" eaLnBrk="1" fontAlgn="auto" latinLnBrk="0" hangingPunct="1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v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СТАРАЙТЕСЬ СЛИШКОМ ВЫДЕЛИТЬСЯ, НАПИШИТЕ КОРОТКО О СЕБЕ И УКАЖИТЕ ДАННЫЕ О РАБОТЕ, КОТОРУЮ ВЫ ХОТИТЕ ПОЛУЧИТЬ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 anchor="ctr"/>
          <a:lstStyle/>
          <a:p>
            <a:pPr algn="ctr"/>
            <a:r>
              <a:rPr lang="ru-RU" b="1" dirty="0" smtClean="0"/>
              <a:t>Ярмарки вакансий, «дни карьеры»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496" y="4797152"/>
            <a:ext cx="1600200" cy="2016224"/>
          </a:xfrm>
        </p:spPr>
        <p:txBody>
          <a:bodyPr vert="horz" anchor="ctr">
            <a:prstTxWarp prst="textDeflate">
              <a:avLst>
                <a:gd name="adj" fmla="val 13691"/>
              </a:avLst>
            </a:prstTxWarp>
            <a:normAutofit fontScale="85000" lnSpcReduction="20000"/>
          </a:bodyPr>
          <a:lstStyle/>
          <a:p>
            <a:pPr algn="ctr"/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6</a:t>
            </a:r>
          </a:p>
          <a:p>
            <a:pPr algn="ctr"/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ПУТЬ</a:t>
            </a:r>
            <a:endParaRPr lang="ru-RU" sz="4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Изображение (1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7" y="1556792"/>
            <a:ext cx="7128792" cy="5301208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 anchor="ctr"/>
          <a:lstStyle/>
          <a:p>
            <a:pPr algn="ctr"/>
            <a:r>
              <a:rPr lang="ru-RU" b="1" dirty="0" smtClean="0"/>
              <a:t>Интернет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496" y="4797152"/>
            <a:ext cx="1600200" cy="2016224"/>
          </a:xfrm>
        </p:spPr>
        <p:txBody>
          <a:bodyPr vert="horz" anchor="ctr">
            <a:prstTxWarp prst="textDeflate">
              <a:avLst>
                <a:gd name="adj" fmla="val 13691"/>
              </a:avLst>
            </a:prstTxWarp>
            <a:normAutofit fontScale="85000" lnSpcReduction="20000"/>
          </a:bodyPr>
          <a:lstStyle/>
          <a:p>
            <a:pPr algn="ctr"/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7</a:t>
            </a:r>
          </a:p>
          <a:p>
            <a:pPr algn="ctr"/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ПУТЬ</a:t>
            </a:r>
            <a:endParaRPr lang="ru-RU" sz="4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Изображение (2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1534509"/>
            <a:ext cx="7452321" cy="53234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(3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6792"/>
            <a:ext cx="9144000" cy="53012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b="1" dirty="0" smtClean="0"/>
              <a:t>Прямая рассылка писем и факсов со своим резюме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496" y="4797152"/>
            <a:ext cx="1600200" cy="2016224"/>
          </a:xfrm>
        </p:spPr>
        <p:txBody>
          <a:bodyPr vert="horz" anchor="ctr">
            <a:prstTxWarp prst="textDeflate">
              <a:avLst>
                <a:gd name="adj" fmla="val 13691"/>
              </a:avLst>
            </a:prstTxWarp>
            <a:normAutofit fontScale="85000" lnSpcReduction="20000"/>
          </a:bodyPr>
          <a:lstStyle/>
          <a:p>
            <a:pPr algn="ctr"/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8</a:t>
            </a:r>
          </a:p>
          <a:p>
            <a:pPr algn="ctr"/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ПУТЬ</a:t>
            </a:r>
            <a:endParaRPr lang="ru-RU" sz="4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1556792"/>
            <a:ext cx="3203848" cy="648072"/>
          </a:xfrm>
          <a:prstGeom prst="rect">
            <a:avLst/>
          </a:prstGeom>
        </p:spPr>
        <p:txBody>
          <a:bodyPr vert="horz" anchor="ctr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СОИСКАТЕЛЯ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716016" y="3501008"/>
            <a:ext cx="4104456" cy="648072"/>
          </a:xfrm>
          <a:prstGeom prst="rect">
            <a:avLst/>
          </a:prstGeom>
        </p:spPr>
        <p:txBody>
          <a:bodyPr vert="horz" anchor="ctr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РАБОТОДАТЕЛЮ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03648" y="2564904"/>
            <a:ext cx="7740352" cy="4293096"/>
          </a:xfrm>
        </p:spPr>
        <p:txBody>
          <a:bodyPr anchor="ctr"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ru-RU" sz="3800" b="1" dirty="0" smtClean="0">
                <a:solidFill>
                  <a:srgbClr val="002060"/>
                </a:solidFill>
              </a:rPr>
              <a:t>САМОЕ ГЛАВНОЕ: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СИСТЕМАТИЧНОСТЬ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НАСТОЙЧИВОСТЬ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УЧЁТ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В СПЕЦИАЛЬНОЙ ТЕТРАДИ ОБЯЗАТЕЛЬНО ОТМЕЧАЙТЕ ВСЕ СВОИ ВСТРЕЧИ, ТЕЛЕФОННЫЕ ЗВОНКИ, РАБОТУ С ОБЪЯВЛЕНИЯМИ. АНАЛИЗИРУЯ СВОИ ЗАПИСИ, ВЫ БУДЕТЕ УВЕРЕНЫ, ЧТО ДЕЙСТВИТЕЛЬНО ИЩЕТЕ РАБОТУ, А НЕ ПРОСТО НЕСКОЛЬКО РАЗ ОБРАТИЛИСЬ В ДВА-ТРИ МЕСТА.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772400" cy="9906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</a:rPr>
              <a:t>ИСПОЛЬЗУЙТЕ ВСЕ ВОЗМОЖНОСТИ!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ПРАВИЛА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ЭФФЕКТИВНОГО ПОИСКА РАБОТЫ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5373216"/>
          </a:xfrm>
        </p:spPr>
        <p:txBody>
          <a:bodyPr anchor="ctr"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Не пропускать отборы на программы молодых специалистов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Подписаться на рассылки сайтов для молодых специалистов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Зарегистрироваться и разместить своё резюме на ведущих работных сайтах и зарегистрироваться в деловых социальных сетях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Выбрать и изучить отрасль, где вы хотите работать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Отправлять резюме в менее известные на рынке компании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547664" y="0"/>
            <a:ext cx="7596336" cy="4581128"/>
          </a:xfrm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1800" b="1" dirty="0" smtClean="0">
                <a:solidFill>
                  <a:srgbClr val="002060"/>
                </a:solidFill>
              </a:rPr>
              <a:t>МОБИЛЬНОСТЬ</a:t>
            </a:r>
          </a:p>
          <a:p>
            <a:pPr algn="ctr">
              <a:lnSpc>
                <a:spcPct val="90000"/>
              </a:lnSpc>
            </a:pPr>
            <a:r>
              <a:rPr lang="ru-RU" sz="1800" b="1" dirty="0" smtClean="0">
                <a:solidFill>
                  <a:srgbClr val="002060"/>
                </a:solidFill>
              </a:rPr>
              <a:t>ИНИЦИАТИВНОСТЬ</a:t>
            </a:r>
          </a:p>
          <a:p>
            <a:pPr algn="ctr">
              <a:lnSpc>
                <a:spcPct val="90000"/>
              </a:lnSpc>
            </a:pPr>
            <a:r>
              <a:rPr lang="ru-RU" sz="1800" b="1" dirty="0" smtClean="0">
                <a:solidFill>
                  <a:srgbClr val="002060"/>
                </a:solidFill>
              </a:rPr>
              <a:t>КОНТАКТНОСТЬ</a:t>
            </a:r>
          </a:p>
          <a:p>
            <a:pPr algn="ctr">
              <a:lnSpc>
                <a:spcPct val="90000"/>
              </a:lnSpc>
            </a:pPr>
            <a:r>
              <a:rPr lang="ru-RU" sz="1800" b="1" dirty="0" smtClean="0">
                <a:solidFill>
                  <a:srgbClr val="002060"/>
                </a:solidFill>
              </a:rPr>
              <a:t>ОРГАНИЗАТОРСКИЕ, ТВОРЧЕСКИЕ, ПЕДАГОГИЧЕСКИЕ СПОСОБНОСТИ</a:t>
            </a:r>
          </a:p>
          <a:p>
            <a:pPr algn="ctr">
              <a:lnSpc>
                <a:spcPct val="90000"/>
              </a:lnSpc>
            </a:pPr>
            <a:r>
              <a:rPr lang="ru-RU" sz="1800" b="1" dirty="0" smtClean="0">
                <a:solidFill>
                  <a:srgbClr val="002060"/>
                </a:solidFill>
              </a:rPr>
              <a:t>КОЛЛЕКТИВИЗМ</a:t>
            </a:r>
          </a:p>
          <a:p>
            <a:pPr algn="ctr">
              <a:lnSpc>
                <a:spcPct val="90000"/>
              </a:lnSpc>
            </a:pPr>
            <a:r>
              <a:rPr lang="ru-RU" sz="1800" b="1" dirty="0" smtClean="0">
                <a:solidFill>
                  <a:srgbClr val="002060"/>
                </a:solidFill>
              </a:rPr>
              <a:t>СТРЕМЛЕНИЕ К ПОВЫШЕНИЮ УРОВНЯ ЗНАНИЙ И ОПЛАТЫ ТРУДА</a:t>
            </a:r>
          </a:p>
          <a:p>
            <a:pPr algn="ctr">
              <a:lnSpc>
                <a:spcPct val="90000"/>
              </a:lnSpc>
            </a:pPr>
            <a:r>
              <a:rPr lang="ru-RU" sz="1800" b="1" dirty="0" smtClean="0">
                <a:solidFill>
                  <a:srgbClr val="002060"/>
                </a:solidFill>
              </a:rPr>
              <a:t>ВОЗРАСТ</a:t>
            </a:r>
          </a:p>
          <a:p>
            <a:pPr algn="ctr">
              <a:lnSpc>
                <a:spcPct val="90000"/>
              </a:lnSpc>
            </a:pPr>
            <a:r>
              <a:rPr lang="ru-RU" sz="1800" b="1" dirty="0" smtClean="0">
                <a:solidFill>
                  <a:srgbClr val="002060"/>
                </a:solidFill>
              </a:rPr>
              <a:t>ФИЗИЧЕСКОЕ СОСТОЯНИЕ</a:t>
            </a:r>
          </a:p>
          <a:p>
            <a:pPr algn="ctr">
              <a:lnSpc>
                <a:spcPct val="90000"/>
              </a:lnSpc>
            </a:pPr>
            <a:r>
              <a:rPr lang="ru-RU" sz="1800" b="1" dirty="0" smtClean="0">
                <a:solidFill>
                  <a:srgbClr val="002060"/>
                </a:solidFill>
              </a:rPr>
              <a:t>ЧЕСТНОСТЬ</a:t>
            </a:r>
          </a:p>
          <a:p>
            <a:pPr algn="ctr">
              <a:lnSpc>
                <a:spcPct val="90000"/>
              </a:lnSpc>
            </a:pPr>
            <a:r>
              <a:rPr lang="ru-RU" sz="1800" b="1" dirty="0" smtClean="0">
                <a:solidFill>
                  <a:srgbClr val="002060"/>
                </a:solidFill>
              </a:rPr>
              <a:t>АККУРАТНОСТЬ</a:t>
            </a:r>
          </a:p>
          <a:p>
            <a:pPr algn="ctr">
              <a:lnSpc>
                <a:spcPct val="90000"/>
              </a:lnSpc>
            </a:pPr>
            <a:r>
              <a:rPr lang="ru-RU" sz="1800" b="1" dirty="0" smtClean="0">
                <a:solidFill>
                  <a:srgbClr val="002060"/>
                </a:solidFill>
              </a:rPr>
              <a:t>ПУНКТУАЛЬНОСТЬ</a:t>
            </a:r>
          </a:p>
          <a:p>
            <a:pPr algn="ctr">
              <a:lnSpc>
                <a:spcPct val="90000"/>
              </a:lnSpc>
            </a:pPr>
            <a:r>
              <a:rPr lang="ru-RU" sz="1800" b="1" dirty="0" smtClean="0">
                <a:solidFill>
                  <a:srgbClr val="002060"/>
                </a:solidFill>
              </a:rPr>
              <a:t>ДОБРОСОВЕСТНОСТЬ</a:t>
            </a:r>
          </a:p>
          <a:p>
            <a:pPr algn="ctr">
              <a:lnSpc>
                <a:spcPct val="90000"/>
              </a:lnSpc>
            </a:pPr>
            <a:r>
              <a:rPr lang="ru-RU" sz="1800" b="1" dirty="0" smtClean="0">
                <a:solidFill>
                  <a:srgbClr val="002060"/>
                </a:solidFill>
              </a:rPr>
              <a:t>ЦЕЛЕУСТРЕМЛЕННОСТЬ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47664" y="4653136"/>
            <a:ext cx="7596336" cy="7200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ЛИЧНЫЕ КАЧЕСТВА ПРЕТЕНДЕНТА</a:t>
            </a: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1547664" y="5445224"/>
            <a:ext cx="7596336" cy="1412776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ru-RU" sz="2400" b="1" dirty="0" smtClean="0"/>
              <a:t>Сайт с информацией для поиска работы, созданию резюме и образованию: </a:t>
            </a:r>
            <a:r>
              <a:rPr lang="en-US" sz="2400" b="1" dirty="0" smtClean="0">
                <a:hlinkClick r:id="rId3"/>
              </a:rPr>
              <a:t>http://www.newresume.ru/</a:t>
            </a:r>
            <a:endParaRPr lang="ru-RU" sz="2400" b="1" dirty="0" smtClean="0"/>
          </a:p>
          <a:p>
            <a:pPr lvl="0">
              <a:spcBef>
                <a:spcPct val="0"/>
              </a:spcBef>
            </a:pPr>
            <a:r>
              <a:rPr lang="ru-RU" sz="2400" b="1" dirty="0" smtClean="0"/>
              <a:t>Сектор по трудоустройству: </a:t>
            </a:r>
            <a:r>
              <a:rPr lang="en-US" sz="2400" b="1" dirty="0" smtClean="0">
                <a:hlinkClick r:id="rId4"/>
              </a:rPr>
              <a:t>http://tcmc.spb.ru/</a:t>
            </a:r>
            <a:endParaRPr lang="ru-RU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 anchor="ctr"/>
          <a:lstStyle/>
          <a:p>
            <a:pPr algn="ctr"/>
            <a:r>
              <a:rPr lang="ru-RU" b="1" dirty="0" smtClean="0"/>
              <a:t>Знакомые, друзья, родственники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496" y="4797152"/>
            <a:ext cx="1600200" cy="2016224"/>
          </a:xfrm>
        </p:spPr>
        <p:txBody>
          <a:bodyPr vert="horz" anchor="ctr">
            <a:prstTxWarp prst="textDeflate">
              <a:avLst>
                <a:gd name="adj" fmla="val 13691"/>
              </a:avLst>
            </a:prstTxWarp>
            <a:normAutofit fontScale="85000" lnSpcReduction="20000"/>
          </a:bodyPr>
          <a:lstStyle/>
          <a:p>
            <a:pPr algn="ctr"/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1</a:t>
            </a:r>
          </a:p>
          <a:p>
            <a:pPr algn="ctr"/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ПУТЬ</a:t>
            </a:r>
            <a:endParaRPr lang="ru-RU" sz="4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Изображение (2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1536144"/>
            <a:ext cx="7092281" cy="5321856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03647" y="2564904"/>
            <a:ext cx="7740353" cy="4293096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МОГУТ ПОРЕКОМЕНДОВАТЬ ВАС РАБОТОДАТЕЛЮ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МОГУТ ПЕРЕДАТЬ РАБОТОДАТЕЛЮ ВАШЕ ЗАЯВЛЕНИЕ, АВТОБИОГРАФИЮ, ДОКУМЕНТЫ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МОГУТ ОРГАНИЗОВАТЬ ВАМ ВСТРЕЧУ С РАБОТОДАТЕЛЕМ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772400" cy="990600"/>
          </a:xfrm>
        </p:spPr>
        <p:txBody>
          <a:bodyPr/>
          <a:lstStyle/>
          <a:p>
            <a:pPr algn="ctr"/>
            <a:r>
              <a:rPr lang="ru-RU" b="1" spc="600" dirty="0" smtClean="0">
                <a:solidFill>
                  <a:srgbClr val="002060"/>
                </a:solidFill>
              </a:rPr>
              <a:t>ЭФФЕКТИВНЫЙ СПОСОБ</a:t>
            </a:r>
            <a:endParaRPr lang="ru-RU" b="1" spc="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(1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556792"/>
            <a:ext cx="9144000" cy="5301208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b="1" dirty="0" smtClean="0"/>
              <a:t>Издания, публикующие объявления о вакансиях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496" y="4797152"/>
            <a:ext cx="1600200" cy="2016224"/>
          </a:xfrm>
        </p:spPr>
        <p:txBody>
          <a:bodyPr vert="horz" anchor="ctr">
            <a:prstTxWarp prst="textDeflate">
              <a:avLst>
                <a:gd name="adj" fmla="val 13691"/>
              </a:avLst>
            </a:prstTxWarp>
            <a:normAutofit fontScale="85000" lnSpcReduction="20000"/>
          </a:bodyPr>
          <a:lstStyle/>
          <a:p>
            <a:pPr algn="ctr"/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2</a:t>
            </a:r>
          </a:p>
          <a:p>
            <a:pPr algn="ctr"/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ПУТЬ</a:t>
            </a:r>
            <a:endParaRPr lang="ru-RU" sz="4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03648" y="2564904"/>
            <a:ext cx="7740352" cy="4293096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ПУБЛИКАЦИЯ ОБЪЯВЛЕНИЙ РАБОТОДАТЕЛЯ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ПУБЛИКАЦИЯ ОБЪЯВЛЕНИЙ ПРЕТЕНДЕНТА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772400" cy="990600"/>
          </a:xfrm>
        </p:spPr>
        <p:txBody>
          <a:bodyPr/>
          <a:lstStyle/>
          <a:p>
            <a:pPr algn="ctr"/>
            <a:r>
              <a:rPr lang="ru-RU" b="1" spc="600" dirty="0" smtClean="0">
                <a:solidFill>
                  <a:srgbClr val="002060"/>
                </a:solidFill>
              </a:rPr>
              <a:t>ПРЯМАЯ СВЯЗЬ</a:t>
            </a:r>
            <a:endParaRPr lang="ru-RU" b="1" spc="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 anchor="ctr"/>
          <a:lstStyle/>
          <a:p>
            <a:pPr algn="ctr"/>
            <a:r>
              <a:rPr lang="ru-RU" b="1" dirty="0" smtClean="0"/>
              <a:t>Кадровые агентства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496" y="4797152"/>
            <a:ext cx="1600200" cy="2016224"/>
          </a:xfrm>
        </p:spPr>
        <p:txBody>
          <a:bodyPr vert="horz" anchor="ctr">
            <a:prstTxWarp prst="textDeflate">
              <a:avLst>
                <a:gd name="adj" fmla="val 13691"/>
              </a:avLst>
            </a:prstTxWarp>
            <a:normAutofit fontScale="85000" lnSpcReduction="20000"/>
          </a:bodyPr>
          <a:lstStyle/>
          <a:p>
            <a:pPr algn="ctr"/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3</a:t>
            </a:r>
          </a:p>
          <a:p>
            <a:pPr algn="ctr"/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ПУТЬ</a:t>
            </a:r>
            <a:endParaRPr lang="ru-RU" sz="4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Изображение (10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1565811"/>
            <a:ext cx="4932040" cy="529218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Текст 1"/>
          <p:cNvSpPr txBox="1">
            <a:spLocks/>
          </p:cNvSpPr>
          <p:nvPr/>
        </p:nvSpPr>
        <p:spPr>
          <a:xfrm>
            <a:off x="0" y="1484784"/>
            <a:ext cx="4211960" cy="3312368"/>
          </a:xfrm>
          <a:prstGeom prst="rect">
            <a:avLst/>
          </a:prstGeom>
        </p:spPr>
        <p:txBody>
          <a:bodyPr vert="horz" anchor="ctr">
            <a:normAutofit fontScale="40000" lnSpcReduction="2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ПРИ НАЛИЧИИ</a:t>
            </a:r>
            <a:r>
              <a:rPr kumimoji="0" lang="ru-RU" sz="72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ХОРОШЕГО ОБРАЗОВАНИЯ И (ИЛИ) БОЛЬШОГО ОПЫТА РАБОТЫ</a:t>
            </a:r>
            <a:r>
              <a:rPr kumimoji="0" lang="ru-RU" sz="72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ВЫ </a:t>
            </a: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БЕЗ ТРУДА МОЖЕТЕ УСТРОИТЬСЯ НА РАБОТУ ЧЕРЕЗ КАДРОВОЕ АГЕНТСТВО</a:t>
            </a:r>
            <a:endParaRPr kumimoji="0" lang="ru-RU" sz="29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332855" y="2571800"/>
            <a:ext cx="7811145" cy="4286200"/>
          </a:xfrm>
        </p:spPr>
        <p:txBody>
          <a:bodyPr anchor="ctr">
            <a:normAutofit fontScale="3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7200" b="1" dirty="0" smtClean="0">
                <a:solidFill>
                  <a:srgbClr val="002060"/>
                </a:solidFill>
              </a:rPr>
              <a:t>ВЫСОКИЙ УРОВЕНЬ КВАЛИФИКАЦИИ В СВОЕЙ ОТРАСЛИ, СПЕЦИАЛЬНОСТИ (НАЛИЧИЕ СООТВЕТСТВУЮЩЕГО ОБРАЗОВАНИЯ И ОПЫТА РАБОТЫ)</a:t>
            </a:r>
          </a:p>
          <a:p>
            <a:pPr>
              <a:buFont typeface="Wingdings" pitchFamily="2" charset="2"/>
              <a:buChar char="v"/>
            </a:pPr>
            <a:r>
              <a:rPr lang="ru-RU" sz="7200" b="1" dirty="0" smtClean="0">
                <a:solidFill>
                  <a:srgbClr val="002060"/>
                </a:solidFill>
              </a:rPr>
              <a:t>ПОЛОЖИТЕЛЬНАЯ МОТИВАЦИЯ К ТРУДУ (ПОТРЕБНОСТЬ ИМЕННО В РАБОТЕ, А НЕ В КРАСИВОМ, ТЁПЛОМ, ПРЕСТИЖНОМ И Т. П. ОФИСЕ)</a:t>
            </a:r>
          </a:p>
          <a:p>
            <a:pPr>
              <a:buFont typeface="Wingdings" pitchFamily="2" charset="2"/>
              <a:buChar char="v"/>
            </a:pPr>
            <a:r>
              <a:rPr lang="ru-RU" sz="7200" b="1" dirty="0" smtClean="0">
                <a:solidFill>
                  <a:srgbClr val="002060"/>
                </a:solidFill>
              </a:rPr>
              <a:t>ВЛАДЕНИЕ СМЕЖНЫМИ ПРОФЕССИЯМИ (КОМПЬЮТЕР, ИНОСТРАННЫЙ ЯЗЫК, ВОЖДЕНИЕ АВТОМОБИЛЯ И ДР.)</a:t>
            </a:r>
          </a:p>
          <a:p>
            <a:pPr>
              <a:buFont typeface="Wingdings" pitchFamily="2" charset="2"/>
              <a:buChar char="v"/>
            </a:pPr>
            <a:r>
              <a:rPr lang="ru-RU" sz="7200" b="1" dirty="0" smtClean="0">
                <a:solidFill>
                  <a:srgbClr val="002060"/>
                </a:solidFill>
              </a:rPr>
              <a:t>КРЕПКОЕ ЗДОРОВЬЕ, ХОРОШИЕ ФИЗИЧЕСКИЕ ДАННЫЕ</a:t>
            </a:r>
          </a:p>
          <a:p>
            <a:pPr>
              <a:buFont typeface="Wingdings" pitchFamily="2" charset="2"/>
              <a:buChar char="v"/>
            </a:pPr>
            <a:r>
              <a:rPr lang="ru-RU" sz="7200" b="1" dirty="0" smtClean="0">
                <a:solidFill>
                  <a:srgbClr val="002060"/>
                </a:solidFill>
              </a:rPr>
              <a:t>ГОТОВНОСТЬ РАБОТАТЬ НА ПЕРСПЕКТИВУ ЗА НЕБОЛЬШУЮ ЗАРАБОТНУЮ ПЛАТУ</a:t>
            </a:r>
          </a:p>
          <a:p>
            <a:pPr>
              <a:buFont typeface="Wingdings" pitchFamily="2" charset="2"/>
              <a:buChar char="v"/>
            </a:pPr>
            <a:r>
              <a:rPr lang="ru-RU" sz="7200" b="1" dirty="0" smtClean="0">
                <a:solidFill>
                  <a:srgbClr val="002060"/>
                </a:solidFill>
              </a:rPr>
              <a:t>УМЕНИЕ ПОДАТЬ СЕБЯ (НА РАБОТУ ПРИНИМАЮТ НЕ ЛУЧШЕГО, А УМЕЮЩЕГО УБЕДИТЬ)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7724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ОСНОВНЫЕ ДОСТОИНСТВА ПРЕТЕНДЕНТА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 anchor="ctr"/>
          <a:lstStyle/>
          <a:p>
            <a:pPr algn="ctr"/>
            <a:r>
              <a:rPr lang="ru-RU" b="1" dirty="0" smtClean="0"/>
              <a:t>Центр занятости населения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496" y="4797152"/>
            <a:ext cx="1600200" cy="2016224"/>
          </a:xfrm>
        </p:spPr>
        <p:txBody>
          <a:bodyPr vert="horz" anchor="ctr">
            <a:prstTxWarp prst="textDeflate">
              <a:avLst>
                <a:gd name="adj" fmla="val 13691"/>
              </a:avLst>
            </a:prstTxWarp>
            <a:normAutofit fontScale="85000" lnSpcReduction="20000"/>
          </a:bodyPr>
          <a:lstStyle/>
          <a:p>
            <a:pPr algn="ctr"/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4</a:t>
            </a:r>
          </a:p>
          <a:p>
            <a:pPr algn="ctr"/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ПУТЬ</a:t>
            </a:r>
            <a:endParaRPr lang="ru-RU" sz="4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Изображение (29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1538790"/>
            <a:ext cx="7092280" cy="531921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Текст 1"/>
          <p:cNvSpPr txBox="1">
            <a:spLocks/>
          </p:cNvSpPr>
          <p:nvPr/>
        </p:nvSpPr>
        <p:spPr>
          <a:xfrm>
            <a:off x="0" y="1484784"/>
            <a:ext cx="9144000" cy="20882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just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kumimoji="0" lang="ru-RU" sz="33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2400" b="1" i="0" u="none" strike="noStrike" kern="1200" cap="none" spc="0" normalizeH="0" baseline="0" noProof="0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ЕСЛИ ВЫ РАССЧИТЫВАЕТЕ УСТРОИТЬСЯ</a:t>
            </a:r>
            <a:r>
              <a:rPr kumimoji="0" lang="ru-RU" sz="2400" b="1" i="0" u="none" strike="noStrike" kern="1200" cap="none" spc="0" normalizeH="0" noProof="0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ПРЕСТИЖНУЮ</a:t>
            </a:r>
            <a:r>
              <a:rPr lang="ru-RU" sz="2400" b="1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002060"/>
                </a:solidFill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ВЫСОКООПЛАЧИВАЕМУЮ РАБОТУ,</a:t>
            </a:r>
            <a:r>
              <a:rPr kumimoji="0" lang="ru-RU" sz="2400" b="1" i="0" u="none" strike="noStrike" kern="1200" cap="none" spc="0" normalizeH="0" noProof="0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АФИШИРУЙТЕ ТОТ ФАКТ, ЧТО СОСТОЯЛИ</a:t>
            </a:r>
            <a:r>
              <a:rPr kumimoji="0" lang="ru-RU" sz="2400" b="1" i="0" u="none" strike="noStrike" kern="1200" cap="none" spc="0" normalizeH="0" noProof="0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УЧЁТЕ В СЛУЖБЕ ЗАНЯТОСТИ,</a:t>
            </a:r>
            <a:r>
              <a:rPr kumimoji="0" lang="ru-RU" sz="2400" b="1" i="0" u="none" strike="noStrike" kern="1200" cap="none" spc="0" normalizeH="0" noProof="0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ТАК КАК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ГЛАЗАХ</a:t>
            </a:r>
            <a:r>
              <a:rPr kumimoji="0" lang="ru-RU" sz="2400" b="1" i="0" u="none" strike="noStrike" kern="1200" cap="none" spc="0" normalizeH="0" noProof="0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РУКОВОДИТЕЛЕЙ КОММЕРЧЕСКИХ</a:t>
            </a:r>
            <a:r>
              <a:rPr kumimoji="0" lang="ru-RU" sz="2400" b="1" i="0" u="none" strike="noStrike" kern="1200" cap="none" spc="0" normalizeH="0" noProof="0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ФИРМ ЭТО НЕ ДЕЛАЕТ ВАМ ЧЕСТИ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03648" y="2564904"/>
            <a:ext cx="7740352" cy="4293096"/>
          </a:xfrm>
        </p:spPr>
        <p:txBody>
          <a:bodyPr anchor="ctr">
            <a:normAutofit fontScale="85000" lnSpcReduction="2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sz="3300" b="1" dirty="0" smtClean="0">
                <a:solidFill>
                  <a:srgbClr val="002060"/>
                </a:solidFill>
              </a:rPr>
              <a:t>ПОЛУЧИТЬ ИНФОРМАЦИЮ ОБ ИМЕЮЩИХСЯ ВАКАНСИЯХ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sz="3300" b="1" dirty="0" smtClean="0">
                <a:solidFill>
                  <a:srgbClr val="002060"/>
                </a:solidFill>
              </a:rPr>
              <a:t>ПОЛУЧИТЬ КОНСУЛЬТАЦИОННУЮ ПОМОЩЬ ПСИХОЛОГА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sz="3300" b="1" dirty="0" smtClean="0">
                <a:solidFill>
                  <a:srgbClr val="002060"/>
                </a:solidFill>
              </a:rPr>
              <a:t>ПРОЙТИ ДОПОЛНИТЕЛЬНУЮ ПОДГОТОВКУ/ПЕРЕПОДГОТОВКУ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sz="3300" b="1" dirty="0" smtClean="0">
                <a:solidFill>
                  <a:srgbClr val="002060"/>
                </a:solidFill>
              </a:rPr>
              <a:t>ПРИОБРЕСТИ ОФИЦИАЛЬНЫЙ СТАТУС БЕЗРАБОТНОГО И ПОЛУЧАТЬ ПОСОБИЕ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sz="3300" b="1" dirty="0" smtClean="0">
                <a:solidFill>
                  <a:srgbClr val="002060"/>
                </a:solidFill>
              </a:rPr>
              <a:t>УЗНАТЬ, КАКИЕ ЛЬГОТЫ ВАМ ПОЛАГАЮТСЯ</a:t>
            </a:r>
            <a:endParaRPr lang="ru-RU" b="1" dirty="0" smtClean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772400" cy="9906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В ЦЕНТРЕ ЗАНЯТОСТИ ВЫ МОЖЕТЕ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307</TotalTime>
  <Words>418</Words>
  <Application>Microsoft Office PowerPoint</Application>
  <PresentationFormat>Экран (4:3)</PresentationFormat>
  <Paragraphs>85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Обычная</vt:lpstr>
      <vt:lpstr>Какие пути могут привести Вас к потенциальному работодателю?</vt:lpstr>
      <vt:lpstr>Знакомые, друзья, родственники</vt:lpstr>
      <vt:lpstr>ЭФФЕКТИВНЫЙ СПОСОБ</vt:lpstr>
      <vt:lpstr>Издания, публикующие объявления о вакансиях</vt:lpstr>
      <vt:lpstr>ПРЯМАЯ СВЯЗЬ</vt:lpstr>
      <vt:lpstr>Кадровые агентства</vt:lpstr>
      <vt:lpstr>ОСНОВНЫЕ ДОСТОИНСТВА ПРЕТЕНДЕНТА</vt:lpstr>
      <vt:lpstr>Центр занятости населения</vt:lpstr>
      <vt:lpstr>В ЦЕНТРЕ ЗАНЯТОСТИ ВЫ МОЖЕТЕ</vt:lpstr>
      <vt:lpstr>Собственное объявление в газете</vt:lpstr>
      <vt:lpstr>ВАШЕ ОБЪЯВЛЕНИЕ В ГАЗЕТЕ</vt:lpstr>
      <vt:lpstr>Ярмарки вакансий, «дни карьеры»</vt:lpstr>
      <vt:lpstr>Интернет</vt:lpstr>
      <vt:lpstr>Прямая рассылка писем и факсов со своим резюме</vt:lpstr>
      <vt:lpstr> ИСПОЛЬЗУЙТЕ ВСЕ ВОЗМОЖНОСТИ!</vt:lpstr>
      <vt:lpstr>ПРАВИЛА ЭФФЕКТИВНОГО ПОИСКА РАБОТЫ</vt:lpstr>
      <vt:lpstr>ЛИЧНЫЕ КАЧЕСТВА ПРЕТЕНДЕНТА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СТРАТЕГИЯ ПОИСКА РАБОТЫ</dc:title>
  <dc:creator>Александра</dc:creator>
  <cp:lastModifiedBy>User</cp:lastModifiedBy>
  <cp:revision>3</cp:revision>
  <dcterms:created xsi:type="dcterms:W3CDTF">2012-06-12T08:12:32Z</dcterms:created>
  <dcterms:modified xsi:type="dcterms:W3CDTF">2013-01-15T17:52:16Z</dcterms:modified>
</cp:coreProperties>
</file>