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 id="2147483840" r:id="rId2"/>
    <p:sldMasterId id="2147483900" r:id="rId3"/>
    <p:sldMasterId id="2147483924" r:id="rId4"/>
  </p:sldMasterIdLst>
  <p:sldIdLst>
    <p:sldId id="256" r:id="rId5"/>
    <p:sldId id="257" r:id="rId6"/>
    <p:sldId id="258" r:id="rId7"/>
    <p:sldId id="271" r:id="rId8"/>
    <p:sldId id="262" r:id="rId9"/>
    <p:sldId id="270" r:id="rId10"/>
    <p:sldId id="269" r:id="rId11"/>
    <p:sldId id="265" r:id="rId12"/>
    <p:sldId id="260" r:id="rId13"/>
    <p:sldId id="26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7" autoAdjust="0"/>
    <p:restoredTop sz="94660"/>
  </p:normalViewPr>
  <p:slideViewPr>
    <p:cSldViewPr>
      <p:cViewPr varScale="1">
        <p:scale>
          <a:sx n="87" d="100"/>
          <a:sy n="87" d="100"/>
        </p:scale>
        <p:origin x="-96" y="-45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pic>
        <p:nvPicPr>
          <p:cNvPr id="8" name="Picture 7" descr="flourish2.png"/>
          <p:cNvPicPr>
            <a:picLocks noChangeAspect="1"/>
          </p:cNvPicPr>
          <p:nvPr/>
        </p:nvPicPr>
        <p:blipFill>
          <a:blip r:embed="rId2" cstate="email">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white"/>
        <p:txBody>
          <a:bodyPr/>
          <a:lstStyle/>
          <a:p>
            <a:fld id="{F636D2FC-48D0-430A-ADAC-FB60E93F9668}" type="datetimeFigureOut">
              <a:rPr lang="ru-RU" smtClean="0"/>
              <a:pPr/>
              <a:t>08.10.2012</a:t>
            </a:fld>
            <a:endParaRPr lang="ru-RU"/>
          </a:p>
        </p:txBody>
      </p:sp>
      <p:sp>
        <p:nvSpPr>
          <p:cNvPr id="5" name="Footer Placeholder 4"/>
          <p:cNvSpPr>
            <a:spLocks noGrp="1"/>
          </p:cNvSpPr>
          <p:nvPr>
            <p:ph type="ftr" sz="quarter" idx="11"/>
          </p:nvPr>
        </p:nvSpPr>
        <p:spPr bwMode="white"/>
        <p:txBody>
          <a:bodyPr/>
          <a:lstStyle/>
          <a:p>
            <a:endParaRPr lang="ru-RU"/>
          </a:p>
        </p:txBody>
      </p:sp>
      <p:sp>
        <p:nvSpPr>
          <p:cNvPr id="6" name="Slide Number Placeholder 5"/>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email"/>
          <a:srcRect/>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4C5308-52B6-4A6B-A938-C91EBEAE3D54}" type="slidenum">
              <a:rPr lang="ru-RU" smtClean="0"/>
              <a:pPr/>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4C5308-52B6-4A6B-A938-C91EBEAE3D54}" type="slidenum">
              <a:rPr lang="ru-RU" smtClean="0"/>
              <a:pPr/>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4C5308-52B6-4A6B-A938-C91EBEAE3D54}" type="slidenum">
              <a:rPr lang="ru-RU" smtClean="0"/>
              <a:pPr/>
              <a:t>‹#›</a:t>
            </a:fld>
            <a:endParaRPr lang="ru-RU"/>
          </a:p>
        </p:txBody>
      </p:sp>
      <p:pic>
        <p:nvPicPr>
          <p:cNvPr id="9" name="Picture 8" descr="flourish2.png"/>
          <p:cNvPicPr>
            <a:picLocks noChangeAspect="1"/>
          </p:cNvPicPr>
          <p:nvPr/>
        </p:nvPicPr>
        <p:blipFill>
          <a:blip r:embed="rId2" cstate="email">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email"/>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244C5308-52B6-4A6B-A938-C91EBEAE3D5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4C5308-52B6-4A6B-A938-C91EBEAE3D5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8" name="Номер слайда 7"/>
          <p:cNvSpPr>
            <a:spLocks noGrp="1"/>
          </p:cNvSpPr>
          <p:nvPr>
            <p:ph type="sldNum" sz="quarter" idx="11"/>
          </p:nvPr>
        </p:nvSpPr>
        <p:spPr/>
        <p:txBody>
          <a:bodyPr/>
          <a:lstStyle/>
          <a:p>
            <a:fld id="{244C5308-52B6-4A6B-A938-C91EBEAE3D54}"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4C5308-52B6-4A6B-A938-C91EBEAE3D54}" type="slidenum">
              <a:rPr lang="ru-RU" smtClean="0"/>
              <a:pPr/>
              <a:t>‹#›</a:t>
            </a:fld>
            <a:endParaRPr lang="ru-RU"/>
          </a:p>
        </p:txBody>
      </p:sp>
      <p:pic>
        <p:nvPicPr>
          <p:cNvPr id="7" name="Picture 6" descr="flourish2.png"/>
          <p:cNvPicPr>
            <a:picLocks noChangeAspect="1"/>
          </p:cNvPicPr>
          <p:nvPr/>
        </p:nvPicPr>
        <p:blipFill>
          <a:blip r:embed="rId2" cstate="email">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pic>
        <p:nvPicPr>
          <p:cNvPr id="8" name="Picture 7" descr="flourish2.png"/>
          <p:cNvPicPr>
            <a:picLocks noChangeAspect="1"/>
          </p:cNvPicPr>
          <p:nvPr/>
        </p:nvPicPr>
        <p:blipFill>
          <a:blip r:embed="rId2" cstate="email">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244C5308-52B6-4A6B-A938-C91EBEAE3D54}"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F636D2FC-48D0-430A-ADAC-FB60E93F9668}" type="datetimeFigureOut">
              <a:rPr lang="ru-RU" smtClean="0"/>
              <a:pPr/>
              <a:t>08.10.2012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16" name="Номер слайда 15"/>
          <p:cNvSpPr>
            <a:spLocks noGrp="1"/>
          </p:cNvSpPr>
          <p:nvPr>
            <p:ph type="sldNum" sz="quarter" idx="11"/>
          </p:nvPr>
        </p:nvSpPr>
        <p:spPr/>
        <p:txBody>
          <a:bodyPr/>
          <a:lstStyle/>
          <a:p>
            <a:fld id="{244C5308-52B6-4A6B-A938-C91EBEAE3D54}"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F636D2FC-48D0-430A-ADAC-FB60E93F9668}" type="datetimeFigureOut">
              <a:rPr lang="ru-RU" smtClean="0"/>
              <a:pPr/>
              <a:t>08.10.2012</a:t>
            </a:fld>
            <a:endParaRPr lang="ru-RU"/>
          </a:p>
        </p:txBody>
      </p:sp>
      <p:sp>
        <p:nvSpPr>
          <p:cNvPr id="15" name="Номер слайда 14"/>
          <p:cNvSpPr>
            <a:spLocks noGrp="1"/>
          </p:cNvSpPr>
          <p:nvPr>
            <p:ph type="sldNum" sz="quarter" idx="15"/>
          </p:nvPr>
        </p:nvSpPr>
        <p:spPr/>
        <p:txBody>
          <a:bodyPr/>
          <a:lstStyle>
            <a:lvl1pPr algn="ctr">
              <a:defRPr/>
            </a:lvl1pPr>
          </a:lstStyle>
          <a:p>
            <a:fld id="{244C5308-52B6-4A6B-A938-C91EBEAE3D54}"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4C5308-52B6-4A6B-A938-C91EBEAE3D54}"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4C5308-52B6-4A6B-A938-C91EBEAE3D54}"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244C5308-52B6-4A6B-A938-C91EBEAE3D54}"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44C5308-52B6-4A6B-A938-C91EBEAE3D54}"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44C5308-52B6-4A6B-A938-C91EBEAE3D54}" type="slidenum">
              <a:rPr lang="ru-RU" smtClean="0"/>
              <a:pPr/>
              <a:t>‹#›</a:t>
            </a:fld>
            <a:endParaRPr lang="ru-RU"/>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9" name="Picture 8" descr="flourish2.png"/>
          <p:cNvPicPr>
            <a:picLocks noChangeAspect="1"/>
          </p:cNvPicPr>
          <p:nvPr/>
        </p:nvPicPr>
        <p:blipFill>
          <a:blip r:embed="rId2" cstate="email">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F636D2FC-48D0-430A-ADAC-FB60E93F9668}" type="datetimeFigureOut">
              <a:rPr lang="ru-RU" smtClean="0"/>
              <a:pPr/>
              <a:t>08.10.2012</a:t>
            </a:fld>
            <a:endParaRPr lang="ru-RU"/>
          </a:p>
        </p:txBody>
      </p:sp>
      <p:sp>
        <p:nvSpPr>
          <p:cNvPr id="9" name="Номер слайда 8"/>
          <p:cNvSpPr>
            <a:spLocks noGrp="1"/>
          </p:cNvSpPr>
          <p:nvPr>
            <p:ph type="sldNum" sz="quarter" idx="15"/>
          </p:nvPr>
        </p:nvSpPr>
        <p:spPr/>
        <p:txBody>
          <a:bodyPr/>
          <a:lstStyle/>
          <a:p>
            <a:fld id="{244C5308-52B6-4A6B-A938-C91EBEAE3D54}"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9" name="Номер слайда 8"/>
          <p:cNvSpPr>
            <a:spLocks noGrp="1"/>
          </p:cNvSpPr>
          <p:nvPr>
            <p:ph type="sldNum" sz="quarter" idx="11"/>
          </p:nvPr>
        </p:nvSpPr>
        <p:spPr/>
        <p:txBody>
          <a:bodyPr/>
          <a:lstStyle/>
          <a:p>
            <a:fld id="{244C5308-52B6-4A6B-A938-C91EBEAE3D54}"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cstate="email">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44C5308-52B6-4A6B-A938-C91EBEAE3D54}" type="slidenum">
              <a:rPr lang="ru-RU" smtClean="0"/>
              <a:pPr/>
              <a:t>‹#›</a:t>
            </a:fld>
            <a:endParaRPr lang="ru-RU"/>
          </a:p>
        </p:txBody>
      </p:sp>
      <p:pic>
        <p:nvPicPr>
          <p:cNvPr id="7" name="Picture 6" descr="flourish2.png"/>
          <p:cNvPicPr>
            <a:picLocks noChangeAspect="1"/>
          </p:cNvPicPr>
          <p:nvPr/>
        </p:nvPicPr>
        <p:blipFill>
          <a:blip r:embed="rId2" cstate="email">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44C5308-52B6-4A6B-A938-C91EBEAE3D54}" type="slidenum">
              <a:rPr lang="ru-RU" smtClean="0"/>
              <a:pPr/>
              <a:t>‹#›</a:t>
            </a:fld>
            <a:endParaRPr lang="ru-RU"/>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636D2FC-48D0-430A-ADAC-FB60E93F9668}" type="datetimeFigureOut">
              <a:rPr lang="ru-RU" smtClean="0"/>
              <a:pPr/>
              <a:t>08.10.2012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44C5308-52B6-4A6B-A938-C91EBEAE3D5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cstate="email"/>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F636D2FC-48D0-430A-ADAC-FB60E93F9668}" type="datetimeFigureOut">
              <a:rPr lang="ru-RU" smtClean="0"/>
              <a:pPr/>
              <a:t>08.10.2012</a:t>
            </a:fld>
            <a:endParaRPr lang="ru-RU"/>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ru-RU"/>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244C5308-52B6-4A6B-A938-C91EBEAE3D5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email"/>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F636D2FC-48D0-430A-ADAC-FB60E93F9668}" type="datetimeFigureOut">
              <a:rPr lang="ru-RU" smtClean="0"/>
              <a:pPr/>
              <a:t>08.10.2012</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244C5308-52B6-4A6B-A938-C91EBEAE3D54}"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636D2FC-48D0-430A-ADAC-FB60E93F9668}" type="datetimeFigureOut">
              <a:rPr lang="ru-RU" smtClean="0"/>
              <a:pPr/>
              <a:t>08.10.2012</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44C5308-52B6-4A6B-A938-C91EBEAE3D54}"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636D2FC-48D0-430A-ADAC-FB60E93F9668}" type="datetimeFigureOut">
              <a:rPr lang="ru-RU" smtClean="0"/>
              <a:pPr/>
              <a:t>08.10.2012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44C5308-52B6-4A6B-A938-C91EBEAE3D54}"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2.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3.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16632"/>
            <a:ext cx="8172400" cy="1008112"/>
          </a:xfrm>
        </p:spPr>
        <p:txBody>
          <a:bodyPr>
            <a:normAutofit/>
          </a:bodyPr>
          <a:lstStyle/>
          <a:p>
            <a:pPr algn="ctr"/>
            <a:r>
              <a:rPr lang="en-US" sz="6000" b="1"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Ancient Egyptians</a:t>
            </a:r>
            <a:endParaRPr lang="ru-RU" sz="6000" b="1"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611560" y="1196752"/>
            <a:ext cx="7761554" cy="5269941"/>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8651766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860032" y="1700808"/>
            <a:ext cx="2819399" cy="3384376"/>
          </a:xfrm>
        </p:spPr>
        <p:txBody>
          <a:bodyPr>
            <a:normAutofit fontScale="25000" lnSpcReduction="20000"/>
          </a:bodyPr>
          <a:lstStyle/>
          <a:p>
            <a:r>
              <a:rPr lang="en-US" sz="6000" dirty="0" smtClean="0"/>
              <a:t>Thank you for your attention!</a:t>
            </a:r>
          </a:p>
          <a:p>
            <a:endParaRPr lang="en-US" dirty="0"/>
          </a:p>
          <a:p>
            <a:endParaRPr lang="en-US" dirty="0" smtClean="0"/>
          </a:p>
          <a:p>
            <a:endParaRPr lang="en-US" dirty="0"/>
          </a:p>
          <a:p>
            <a:endParaRPr lang="en-US" dirty="0" smtClean="0"/>
          </a:p>
          <a:p>
            <a:pPr>
              <a:lnSpc>
                <a:spcPct val="120000"/>
              </a:lnSpc>
              <a:spcBef>
                <a:spcPts val="0"/>
              </a:spcBef>
            </a:pPr>
            <a:r>
              <a:rPr lang="en-US" sz="6000" dirty="0" smtClean="0">
                <a:solidFill>
                  <a:srgbClr val="FF0000"/>
                </a:solidFill>
              </a:rPr>
              <a:t>Form 9 </a:t>
            </a:r>
            <a:r>
              <a:rPr lang="ru-RU" sz="6000" dirty="0" smtClean="0">
                <a:solidFill>
                  <a:srgbClr val="FF0000"/>
                </a:solidFill>
              </a:rPr>
              <a:t>«</a:t>
            </a:r>
            <a:r>
              <a:rPr lang="en-US" sz="6000" dirty="0" smtClean="0">
                <a:solidFill>
                  <a:srgbClr val="FF0000"/>
                </a:solidFill>
              </a:rPr>
              <a:t>V</a:t>
            </a:r>
            <a:r>
              <a:rPr lang="ru-RU" sz="6000" dirty="0" smtClean="0">
                <a:solidFill>
                  <a:srgbClr val="FF0000"/>
                </a:solidFill>
              </a:rPr>
              <a:t>»</a:t>
            </a:r>
            <a:endParaRPr lang="en-US" sz="6000" dirty="0" smtClean="0">
              <a:solidFill>
                <a:srgbClr val="FF0000"/>
              </a:solidFill>
            </a:endParaRPr>
          </a:p>
          <a:p>
            <a:pPr>
              <a:lnSpc>
                <a:spcPct val="120000"/>
              </a:lnSpc>
              <a:spcBef>
                <a:spcPts val="0"/>
              </a:spcBef>
            </a:pPr>
            <a:r>
              <a:rPr lang="en-US" sz="6000" dirty="0" smtClean="0">
                <a:solidFill>
                  <a:srgbClr val="FF0000"/>
                </a:solidFill>
              </a:rPr>
              <a:t>School 180</a:t>
            </a:r>
          </a:p>
          <a:p>
            <a:pPr>
              <a:lnSpc>
                <a:spcPct val="120000"/>
              </a:lnSpc>
              <a:spcBef>
                <a:spcPts val="0"/>
              </a:spcBef>
            </a:pPr>
            <a:r>
              <a:rPr lang="en-US" sz="6000" dirty="0" smtClean="0">
                <a:solidFill>
                  <a:srgbClr val="FF0000"/>
                </a:solidFill>
              </a:rPr>
              <a:t>Krasnogvardeysky region </a:t>
            </a:r>
          </a:p>
          <a:p>
            <a:pPr>
              <a:lnSpc>
                <a:spcPct val="120000"/>
              </a:lnSpc>
              <a:spcBef>
                <a:spcPts val="0"/>
              </a:spcBef>
            </a:pPr>
            <a:r>
              <a:rPr lang="en-US" sz="6000" dirty="0" smtClean="0">
                <a:solidFill>
                  <a:srgbClr val="FF0000"/>
                </a:solidFill>
              </a:rPr>
              <a:t>Saint-Petersburg</a:t>
            </a:r>
          </a:p>
          <a:p>
            <a:pPr>
              <a:lnSpc>
                <a:spcPct val="120000"/>
              </a:lnSpc>
              <a:spcBef>
                <a:spcPts val="0"/>
              </a:spcBef>
            </a:pPr>
            <a:endParaRPr lang="en-US" sz="6000" dirty="0" smtClean="0">
              <a:solidFill>
                <a:srgbClr val="FF0000"/>
              </a:solidFill>
            </a:endParaRPr>
          </a:p>
          <a:p>
            <a:pPr>
              <a:lnSpc>
                <a:spcPct val="120000"/>
              </a:lnSpc>
              <a:spcBef>
                <a:spcPts val="0"/>
              </a:spcBef>
            </a:pPr>
            <a:r>
              <a:rPr lang="en-US" sz="6000" b="1" dirty="0" smtClean="0">
                <a:solidFill>
                  <a:srgbClr val="FF0000"/>
                </a:solidFill>
              </a:rPr>
              <a:t>Gusleva Anna</a:t>
            </a:r>
          </a:p>
          <a:p>
            <a:pPr>
              <a:lnSpc>
                <a:spcPct val="120000"/>
              </a:lnSpc>
              <a:spcBef>
                <a:spcPts val="0"/>
              </a:spcBef>
            </a:pPr>
            <a:r>
              <a:rPr lang="en-US" sz="6000" b="1" dirty="0" smtClean="0">
                <a:solidFill>
                  <a:srgbClr val="FF0000"/>
                </a:solidFill>
              </a:rPr>
              <a:t>Shershneva Dasha</a:t>
            </a:r>
          </a:p>
          <a:p>
            <a:pPr>
              <a:lnSpc>
                <a:spcPct val="120000"/>
              </a:lnSpc>
              <a:spcBef>
                <a:spcPts val="0"/>
              </a:spcBef>
            </a:pPr>
            <a:endParaRPr lang="en-US" sz="6000" b="1" dirty="0" smtClean="0">
              <a:solidFill>
                <a:srgbClr val="FF0000"/>
              </a:solidFill>
            </a:endParaRPr>
          </a:p>
          <a:p>
            <a:pPr algn="r">
              <a:lnSpc>
                <a:spcPct val="120000"/>
              </a:lnSpc>
              <a:spcBef>
                <a:spcPts val="0"/>
              </a:spcBef>
            </a:pPr>
            <a:r>
              <a:rPr lang="en-US" sz="6000" b="1" dirty="0" smtClean="0">
                <a:solidFill>
                  <a:srgbClr val="FF0000"/>
                </a:solidFill>
              </a:rPr>
              <a:t>Teacher:</a:t>
            </a:r>
          </a:p>
          <a:p>
            <a:pPr algn="r">
              <a:lnSpc>
                <a:spcPct val="120000"/>
              </a:lnSpc>
              <a:spcBef>
                <a:spcPts val="0"/>
              </a:spcBef>
            </a:pPr>
            <a:r>
              <a:rPr lang="en-US" sz="6000" b="1" dirty="0" smtClean="0">
                <a:solidFill>
                  <a:srgbClr val="FF0000"/>
                </a:solidFill>
              </a:rPr>
              <a:t>Dmitruk L.E.</a:t>
            </a:r>
            <a:endParaRPr lang="ru-RU" sz="6000" b="1" dirty="0">
              <a:solidFill>
                <a:srgbClr val="FF0000"/>
              </a:solidFill>
            </a:endParaRPr>
          </a:p>
        </p:txBody>
      </p:sp>
      <p:pic>
        <p:nvPicPr>
          <p:cNvPr id="5" name="Объект 4"/>
          <p:cNvPicPr>
            <a:picLocks noGrp="1" noChangeAspect="1"/>
          </p:cNvPicPr>
          <p:nvPr>
            <p:ph sz="quarter" idx="13"/>
          </p:nvPr>
        </p:nvPicPr>
        <p:blipFill>
          <a:blip r:embed="rId2" cstate="email">
            <a:extLst>
              <a:ext uri="{28A0092B-C50C-407E-A947-70E740481C1C}">
                <a14:useLocalDpi xmlns:a14="http://schemas.microsoft.com/office/drawing/2010/main" xmlns="" val="0"/>
              </a:ext>
            </a:extLst>
          </a:blip>
          <a:stretch>
            <a:fillRect/>
          </a:stretch>
        </p:blipFill>
        <p:spPr>
          <a:xfrm>
            <a:off x="1547664" y="1556792"/>
            <a:ext cx="2672810" cy="3505200"/>
          </a:xfrm>
          <a:prstGeom prst="rect">
            <a:avLst/>
          </a:prstGeom>
          <a:ln>
            <a:noFill/>
          </a:ln>
          <a:effectLst>
            <a:softEdge rad="112500"/>
          </a:effectLst>
        </p:spPr>
      </p:pic>
    </p:spTree>
    <p:extLst>
      <p:ext uri="{BB962C8B-B14F-4D97-AF65-F5344CB8AC3E}">
        <p14:creationId xmlns:p14="http://schemas.microsoft.com/office/powerpoint/2010/main" xmlns="" val="394371922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7744" y="188640"/>
            <a:ext cx="3960440" cy="738048"/>
          </a:xfrm>
        </p:spPr>
        <p:txBody>
          <a:bodyPr>
            <a:noAutofit/>
          </a:bodyPr>
          <a:lstStyle/>
          <a:p>
            <a:pPr algn="ctr"/>
            <a:r>
              <a:rPr lang="en-US" sz="4800" b="1" dirty="0" smtClean="0">
                <a:solidFill>
                  <a:srgbClr val="FFC000"/>
                </a:solidFill>
                <a:effectLst>
                  <a:outerShdw blurRad="38100" dist="38100" dir="2700000" algn="tl">
                    <a:srgbClr val="000000">
                      <a:alpha val="43137"/>
                    </a:srgbClr>
                  </a:outerShdw>
                </a:effectLst>
              </a:rPr>
              <a:t>Science</a:t>
            </a:r>
            <a:r>
              <a:rPr lang="en-US" sz="4800" dirty="0" smtClean="0"/>
              <a:t>    </a:t>
            </a:r>
            <a:endParaRPr lang="ru-RU" sz="4800" dirty="0"/>
          </a:p>
        </p:txBody>
      </p:sp>
      <p:sp>
        <p:nvSpPr>
          <p:cNvPr id="3" name="Объект 2"/>
          <p:cNvSpPr>
            <a:spLocks noGrp="1"/>
          </p:cNvSpPr>
          <p:nvPr>
            <p:ph idx="1"/>
          </p:nvPr>
        </p:nvSpPr>
        <p:spPr>
          <a:xfrm>
            <a:off x="467544" y="4149080"/>
            <a:ext cx="7797552" cy="2304256"/>
          </a:xfrm>
        </p:spPr>
        <p:txBody>
          <a:bodyPr>
            <a:normAutofit fontScale="92500" lnSpcReduction="10000"/>
          </a:bodyPr>
          <a:lstStyle/>
          <a:p>
            <a:pPr marL="0" indent="0">
              <a:buNone/>
            </a:pPr>
            <a:endParaRPr lang="ru-RU" sz="1800" dirty="0" smtClean="0"/>
          </a:p>
          <a:p>
            <a:pPr algn="just"/>
            <a:r>
              <a:rPr lang="en-US" sz="2000" dirty="0" smtClean="0"/>
              <a:t>Among the scientific achievements of the ancient Egyptians was the creation of an original system of writing, mathematics, practical medicine, astronomical observations, and appeared on the basis of their calendar. Interest in the monuments, artifacts and archaeological excavations in ancient Egypt, which arose at the turn of XVIII-XIX centuries, led to the creation of science - Egyptology</a:t>
            </a:r>
            <a:r>
              <a:rPr lang="en-US" sz="1800" dirty="0" smtClean="0"/>
              <a:t>.</a:t>
            </a:r>
            <a:endParaRPr lang="ru-RU" sz="1800"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331640" y="980728"/>
            <a:ext cx="6395174" cy="3300074"/>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3895270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55"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332656"/>
            <a:ext cx="5957133" cy="698429"/>
          </a:xfrm>
        </p:spPr>
        <p:txBody>
          <a:bodyPr>
            <a:noAutofit/>
          </a:bodyPr>
          <a:lstStyle/>
          <a:p>
            <a:pPr algn="ctr"/>
            <a:r>
              <a:rPr lang="en-US" sz="4800" b="1" dirty="0" smtClean="0">
                <a:solidFill>
                  <a:srgbClr val="0070C0"/>
                </a:solidFill>
              </a:rPr>
              <a:t>Egyptian’s </a:t>
            </a:r>
            <a:r>
              <a:rPr lang="ru-RU" sz="4800" b="1" dirty="0" smtClean="0">
                <a:solidFill>
                  <a:srgbClr val="0070C0"/>
                </a:solidFill>
              </a:rPr>
              <a:t> </a:t>
            </a:r>
            <a:r>
              <a:rPr lang="en-US" sz="4800" b="1" dirty="0" smtClean="0">
                <a:solidFill>
                  <a:srgbClr val="0070C0"/>
                </a:solidFill>
              </a:rPr>
              <a:t>faith</a:t>
            </a:r>
            <a:endParaRPr lang="ru-RU" sz="4800" b="1" dirty="0">
              <a:solidFill>
                <a:srgbClr val="0070C0"/>
              </a:solidFill>
            </a:endParaRPr>
          </a:p>
        </p:txBody>
      </p:sp>
      <p:sp>
        <p:nvSpPr>
          <p:cNvPr id="3" name="Объект 2"/>
          <p:cNvSpPr>
            <a:spLocks noGrp="1"/>
          </p:cNvSpPr>
          <p:nvPr>
            <p:ph idx="1"/>
          </p:nvPr>
        </p:nvSpPr>
        <p:spPr>
          <a:xfrm>
            <a:off x="2915816" y="1268760"/>
            <a:ext cx="4876647" cy="4746888"/>
          </a:xfrm>
        </p:spPr>
        <p:txBody>
          <a:bodyPr>
            <a:noAutofit/>
          </a:bodyPr>
          <a:lstStyle/>
          <a:p>
            <a:pPr lvl="7" algn="just"/>
            <a:r>
              <a:rPr lang="en-US" sz="2000" dirty="0" smtClean="0"/>
              <a:t>Object of veneration was the reigning Pharaoh, organizer irrigation farming, lord of people and natural forces. Egyptians worshiped many gods and cats. The gods were divided into local deities worshiped in each and every major HOME village, and the gods worshiped by the entire country.</a:t>
            </a:r>
          </a:p>
          <a:p>
            <a:pPr lvl="8"/>
            <a:endParaRPr lang="ru-RU" sz="2000"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683568" y="1196752"/>
            <a:ext cx="3168352" cy="5067089"/>
          </a:xfrm>
          <a:prstGeom prst="rect">
            <a:avLst/>
          </a:prstGeom>
          <a:ln>
            <a:noFill/>
          </a:ln>
          <a:effectLst>
            <a:softEdge rad="112500"/>
          </a:effectLst>
        </p:spPr>
      </p:pic>
    </p:spTree>
    <p:extLst>
      <p:ext uri="{BB962C8B-B14F-4D97-AF65-F5344CB8AC3E}">
        <p14:creationId xmlns:p14="http://schemas.microsoft.com/office/powerpoint/2010/main" xmlns="" val="408685807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2"/>
          <p:cNvSpPr txBox="1">
            <a:spLocks/>
          </p:cNvSpPr>
          <p:nvPr/>
        </p:nvSpPr>
        <p:spPr>
          <a:xfrm>
            <a:off x="755576" y="4149080"/>
            <a:ext cx="7272808" cy="1944216"/>
          </a:xfrm>
          <a:prstGeom prst="rect">
            <a:avLst/>
          </a:prstGeom>
        </p:spPr>
        <p:txBody>
          <a:bodyPr>
            <a:normAutofit/>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After this life they are believed by the ancient Egyptians, with the pyramids immortality and ascend to the stars which takes its place among the other gods.</a:t>
            </a:r>
            <a:endParaRPr kumimoji="0" lang="ru-RU"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8"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1619672" y="260648"/>
            <a:ext cx="5383983" cy="3683778"/>
          </a:xfrm>
          <a:prstGeom prst="rect">
            <a:avLst/>
          </a:prstGeom>
          <a:ln>
            <a:noFill/>
          </a:ln>
          <a:effectLst>
            <a:softEdge rad="112500"/>
          </a:effectLst>
        </p:spPr>
      </p:pic>
    </p:spTree>
    <p:extLst>
      <p:ext uri="{BB962C8B-B14F-4D97-AF65-F5344CB8AC3E}">
        <p14:creationId xmlns:p14="http://schemas.microsoft.com/office/powerpoint/2010/main" xmlns="" val="408685807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9900591" y="-387423"/>
            <a:ext cx="504056" cy="387423"/>
          </a:xfrm>
        </p:spPr>
        <p:txBody>
          <a:bodyPr>
            <a:normAutofit fontScale="90000"/>
          </a:bodyPr>
          <a:lstStyle/>
          <a:p>
            <a:endParaRPr lang="ru-RU" dirty="0"/>
          </a:p>
        </p:txBody>
      </p:sp>
      <p:pic>
        <p:nvPicPr>
          <p:cNvPr id="5" name="Рисунок 4"/>
          <p:cNvPicPr>
            <a:picLocks noGrp="1" noChangeAspect="1"/>
          </p:cNvPicPr>
          <p:nvPr>
            <p:ph type="pic" idx="1"/>
          </p:nvPr>
        </p:nvPicPr>
        <p:blipFill>
          <a:blip r:embed="rId2" cstate="email">
            <a:extLst>
              <a:ext uri="{28A0092B-C50C-407E-A947-70E740481C1C}">
                <a14:useLocalDpi xmlns="" xmlns:a14="http://schemas.microsoft.com/office/drawing/2010/main" val="0"/>
              </a:ext>
            </a:extLst>
          </a:blip>
          <a:stretch>
            <a:fillRect/>
          </a:stretch>
        </p:blipFill>
        <p:spPr>
          <a:xfrm>
            <a:off x="1187624" y="404664"/>
            <a:ext cx="6480720" cy="4104456"/>
          </a:xfrm>
          <a:prstGeom prst="rect">
            <a:avLst/>
          </a:prstGeom>
          <a:ln>
            <a:noFill/>
          </a:ln>
          <a:effectLst>
            <a:softEdge rad="112500"/>
          </a:effectLst>
        </p:spPr>
      </p:pic>
      <p:sp>
        <p:nvSpPr>
          <p:cNvPr id="4" name="Текст 3"/>
          <p:cNvSpPr>
            <a:spLocks noGrp="1"/>
          </p:cNvSpPr>
          <p:nvPr>
            <p:ph type="body" sz="half" idx="2"/>
          </p:nvPr>
        </p:nvSpPr>
        <p:spPr>
          <a:xfrm>
            <a:off x="971600" y="4725144"/>
            <a:ext cx="7488832" cy="1656184"/>
          </a:xfrm>
        </p:spPr>
        <p:txBody>
          <a:bodyPr>
            <a:noAutofit/>
          </a:bodyPr>
          <a:lstStyle/>
          <a:p>
            <a:pPr algn="just">
              <a:lnSpc>
                <a:spcPct val="100000"/>
              </a:lnSpc>
              <a:spcAft>
                <a:spcPts val="600"/>
              </a:spcAft>
            </a:pPr>
            <a:r>
              <a:rPr lang="en-US" sz="2800" dirty="0">
                <a:solidFill>
                  <a:srgbClr val="FFC000"/>
                </a:solidFill>
              </a:rPr>
              <a:t>Egyptians deified the sun, the moon, the river Nile, the desert destructive, predatory animals that threaten human, various forces of nature.</a:t>
            </a:r>
            <a:endParaRPr lang="ru-RU" sz="2800" dirty="0">
              <a:solidFill>
                <a:srgbClr val="FFC000"/>
              </a:solidFill>
            </a:endParaRPr>
          </a:p>
        </p:txBody>
      </p:sp>
    </p:spTree>
    <p:extLst>
      <p:ext uri="{BB962C8B-B14F-4D97-AF65-F5344CB8AC3E}">
        <p14:creationId xmlns="" xmlns:p14="http://schemas.microsoft.com/office/powerpoint/2010/main" val="230846726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9900591" y="-387423"/>
            <a:ext cx="504056" cy="387423"/>
          </a:xfrm>
        </p:spPr>
        <p:txBody>
          <a:bodyPr>
            <a:normAutofit fontScale="90000"/>
          </a:bodyPr>
          <a:lstStyle/>
          <a:p>
            <a:endParaRPr lang="ru-RU" dirty="0"/>
          </a:p>
        </p:txBody>
      </p:sp>
      <p:pic>
        <p:nvPicPr>
          <p:cNvPr id="6" name="Объект 7"/>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1547664" y="2348880"/>
            <a:ext cx="6192688" cy="4104456"/>
          </a:xfrm>
          <a:prstGeom prst="rect">
            <a:avLst/>
          </a:prstGeom>
          <a:ln>
            <a:noFill/>
          </a:ln>
          <a:effectLst>
            <a:softEdge rad="112500"/>
          </a:effectLst>
        </p:spPr>
      </p:pic>
      <p:sp>
        <p:nvSpPr>
          <p:cNvPr id="7" name="Текст 2"/>
          <p:cNvSpPr txBox="1">
            <a:spLocks/>
          </p:cNvSpPr>
          <p:nvPr/>
        </p:nvSpPr>
        <p:spPr>
          <a:xfrm>
            <a:off x="539552" y="0"/>
            <a:ext cx="8064896" cy="2592288"/>
          </a:xfrm>
          <a:prstGeom prst="rect">
            <a:avLst/>
          </a:prstGeom>
          <a:noFill/>
          <a:ln w="69850" cmpd="dbl">
            <a:noFill/>
            <a:miter lim="800000"/>
          </a:ln>
        </p:spPr>
        <p:txBody>
          <a:bodyPr vert="horz" lIns="91440" tIns="45720" rIns="91440" bIns="45720" rtlCol="0" anchor="ctr" anchorCtr="0">
            <a:noAutofit/>
          </a:bodyPr>
          <a:lstStyle/>
          <a:p>
            <a:pPr marL="0" marR="0" lvl="0" indent="0" algn="just" defTabSz="914400" rtl="0" eaLnBrk="1" fontAlgn="auto" latinLnBrk="0" hangingPunct="1">
              <a:lnSpc>
                <a:spcPct val="100000"/>
              </a:lnSpc>
              <a:spcBef>
                <a:spcPts val="400"/>
              </a:spcBef>
              <a:spcAft>
                <a:spcPts val="0"/>
              </a:spcAft>
              <a:buClr>
                <a:schemeClr val="accent1"/>
              </a:buClr>
              <a:buSzTx/>
              <a:buFontTx/>
              <a:buNone/>
              <a:tabLst/>
              <a:defRPr/>
            </a:pPr>
            <a:r>
              <a:rPr kumimoji="0" lang="en-US" sz="2400" b="0" i="0" u="none" strike="noStrike" kern="1200" cap="none" spc="0" normalizeH="0" baseline="0" noProof="0" dirty="0" smtClean="0">
                <a:ln>
                  <a:noFill/>
                </a:ln>
                <a:solidFill>
                  <a:srgbClr val="FFC000"/>
                </a:solidFill>
                <a:effectLst/>
                <a:uLnTx/>
                <a:uFillTx/>
                <a:latin typeface="+mj-lt"/>
                <a:ea typeface="+mj-ea"/>
                <a:cs typeface="Tunga" pitchFamily="2"/>
              </a:rPr>
              <a:t>Egyptian mythology tells of the deeds and actions of the gods of nature. The rulers of the country of the Pharaohs of Egypt, regarded themselves as gods (especially the Old Kingdom pharaohs, it was then that have been built most grandiose pyramid at Dahshur, Sakkara and Giza)</a:t>
            </a:r>
            <a:r>
              <a:rPr kumimoji="0" lang="ru-RU" sz="2400" b="0" i="0" u="none" strike="noStrike" kern="1200" cap="none" spc="0" normalizeH="0" baseline="0" noProof="0" dirty="0" smtClean="0">
                <a:ln>
                  <a:noFill/>
                </a:ln>
                <a:solidFill>
                  <a:srgbClr val="FFC000"/>
                </a:solidFill>
                <a:effectLst/>
                <a:uLnTx/>
                <a:uFillTx/>
                <a:latin typeface="+mj-lt"/>
                <a:ea typeface="+mj-ea"/>
                <a:cs typeface="Tunga" pitchFamily="2"/>
              </a:rPr>
              <a:t>.</a:t>
            </a:r>
            <a:endParaRPr kumimoji="0" lang="ru-RU" sz="2400" b="0" i="0" u="none" strike="noStrike" kern="1200" cap="none" spc="0" normalizeH="0" baseline="0" noProof="0" dirty="0">
              <a:ln>
                <a:noFill/>
              </a:ln>
              <a:solidFill>
                <a:srgbClr val="FFC000"/>
              </a:solidFill>
              <a:effectLst/>
              <a:uLnTx/>
              <a:uFillTx/>
              <a:latin typeface="+mj-lt"/>
              <a:ea typeface="+mj-ea"/>
              <a:cs typeface="Tunga" pitchFamily="2"/>
            </a:endParaRPr>
          </a:p>
        </p:txBody>
      </p:sp>
    </p:spTree>
    <p:extLst>
      <p:ext uri="{BB962C8B-B14F-4D97-AF65-F5344CB8AC3E}">
        <p14:creationId xmlns="" xmlns:p14="http://schemas.microsoft.com/office/powerpoint/2010/main" val="230846726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
          <p:cNvSpPr txBox="1">
            <a:spLocks/>
          </p:cNvSpPr>
          <p:nvPr/>
        </p:nvSpPr>
        <p:spPr>
          <a:xfrm>
            <a:off x="1619672" y="260648"/>
            <a:ext cx="6249888" cy="914400"/>
          </a:xfrm>
          <a:prstGeom prst="rect">
            <a:avLst/>
          </a:prstGeom>
          <a:noFill/>
          <a:ln w="76200" cmpd="thinThick">
            <a:noFill/>
            <a:miter lim="800000"/>
          </a:ln>
        </p:spPr>
        <p:txBody>
          <a:bodyPr vert="horz" lIns="91440" tIns="45720" rIns="91440" bIns="45720" rtlCol="0" anchor="ctr" anchorCtr="0">
            <a:normAutofit/>
          </a:bodyPr>
          <a:lstStyle/>
          <a:p>
            <a:pPr marL="0" marR="0" lvl="0" indent="0" algn="ctr" defTabSz="914400" rtl="0" eaLnBrk="1" fontAlgn="auto" latinLnBrk="0" hangingPunct="1">
              <a:lnSpc>
                <a:spcPct val="100000"/>
              </a:lnSpc>
              <a:spcBef>
                <a:spcPts val="400"/>
              </a:spcBef>
              <a:spcAft>
                <a:spcPts val="0"/>
              </a:spcAft>
              <a:buClrTx/>
              <a:buSzTx/>
              <a:buFontTx/>
              <a:buNone/>
              <a:tabLst/>
              <a:defRPr/>
            </a:pPr>
            <a:r>
              <a:rPr kumimoji="0" lang="en-US" sz="2800" b="1" i="0" u="none" strike="noStrike" kern="1200" cap="all" spc="0" normalizeH="0" baseline="0" noProof="0" dirty="0" smtClean="0">
                <a:ln>
                  <a:noFill/>
                </a:ln>
                <a:solidFill>
                  <a:srgbClr val="FFC000"/>
                </a:solidFill>
                <a:effectLst/>
                <a:uLnTx/>
                <a:uFillTx/>
                <a:latin typeface="Times New Roman" pitchFamily="18" charset="0"/>
                <a:ea typeface="+mj-ea"/>
                <a:cs typeface="Times New Roman" pitchFamily="18" charset="0"/>
              </a:rPr>
              <a:t>Egyptian</a:t>
            </a:r>
            <a:r>
              <a:rPr kumimoji="0" lang="ru-RU" sz="2800" b="1" i="0" u="none" strike="noStrike" kern="1200" cap="all" spc="0" normalizeH="0" baseline="0" noProof="0" dirty="0" smtClean="0">
                <a:ln>
                  <a:noFill/>
                </a:ln>
                <a:solidFill>
                  <a:srgbClr val="FFC000"/>
                </a:solidFill>
                <a:effectLst/>
                <a:uLnTx/>
                <a:uFillTx/>
                <a:latin typeface="Times New Roman" pitchFamily="18" charset="0"/>
                <a:ea typeface="+mj-ea"/>
                <a:cs typeface="Times New Roman" pitchFamily="18" charset="0"/>
              </a:rPr>
              <a:t>  </a:t>
            </a:r>
            <a:r>
              <a:rPr kumimoji="0" lang="en-US" sz="2800" b="1" i="0" u="none" strike="noStrike" kern="1200" cap="all" spc="0" normalizeH="0" baseline="0" noProof="0" dirty="0" smtClean="0">
                <a:ln>
                  <a:noFill/>
                </a:ln>
                <a:solidFill>
                  <a:srgbClr val="FFC000"/>
                </a:solidFill>
                <a:effectLst/>
                <a:uLnTx/>
                <a:uFillTx/>
                <a:latin typeface="Times New Roman" pitchFamily="18" charset="0"/>
                <a:ea typeface="+mj-ea"/>
                <a:cs typeface="Times New Roman" pitchFamily="18" charset="0"/>
              </a:rPr>
              <a:t> hieroglyphic</a:t>
            </a:r>
            <a:endParaRPr kumimoji="0" lang="ru-RU" sz="2800" b="1" i="0" u="none" strike="noStrike" kern="1200" cap="all" spc="0" normalizeH="0" baseline="0" noProof="0" dirty="0">
              <a:ln>
                <a:noFill/>
              </a:ln>
              <a:solidFill>
                <a:srgbClr val="FFC000"/>
              </a:solidFill>
              <a:effectLst/>
              <a:uLnTx/>
              <a:uFillTx/>
              <a:latin typeface="Times New Roman" pitchFamily="18" charset="0"/>
              <a:ea typeface="+mj-ea"/>
              <a:cs typeface="Times New Roman" pitchFamily="18" charset="0"/>
            </a:endParaRPr>
          </a:p>
        </p:txBody>
      </p:sp>
      <p:pic>
        <p:nvPicPr>
          <p:cNvPr id="13" name="Picture 3"/>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611560" y="1124744"/>
            <a:ext cx="3911873" cy="4597142"/>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Объект 2"/>
          <p:cNvSpPr txBox="1">
            <a:spLocks/>
          </p:cNvSpPr>
          <p:nvPr/>
        </p:nvSpPr>
        <p:spPr>
          <a:xfrm>
            <a:off x="5292080" y="1340768"/>
            <a:ext cx="3456384" cy="4237931"/>
          </a:xfrm>
          <a:prstGeom prst="rect">
            <a:avLst/>
          </a:prstGeom>
          <a:noFill/>
          <a:ln w="69850" cmpd="dbl">
            <a:noFill/>
            <a:miter lim="800000"/>
          </a:ln>
        </p:spPr>
        <p:txBody>
          <a:bodyPr vert="horz" lIns="91440" tIns="45720" rIns="91440" bIns="45720" rtlCol="0" anchor="ctr" anchorCtr="0">
            <a:normAutofit/>
          </a:bodyPr>
          <a:lstStyle/>
          <a:p>
            <a:pPr marL="0" marR="0" lvl="0" indent="0" defTabSz="914400" rtl="0" eaLnBrk="1" fontAlgn="auto" latinLnBrk="0" hangingPunct="1">
              <a:lnSpc>
                <a:spcPct val="100000"/>
              </a:lnSpc>
              <a:spcBef>
                <a:spcPts val="400"/>
              </a:spcBef>
              <a:spcAft>
                <a:spcPts val="0"/>
              </a:spcAft>
              <a:buClr>
                <a:schemeClr val="accent1"/>
              </a:buClr>
              <a:buSzTx/>
              <a:buFontTx/>
              <a:buNone/>
              <a:tabLst/>
              <a:defRPr/>
            </a:pPr>
            <a:r>
              <a:rPr kumimoji="0" lang="en-US" sz="3600" b="0" i="0" u="none" strike="noStrike" kern="1200" cap="none" spc="0" normalizeH="0" baseline="0" noProof="0" dirty="0" smtClean="0">
                <a:ln>
                  <a:noFill/>
                </a:ln>
                <a:effectLst/>
                <a:uLnTx/>
                <a:uFillTx/>
                <a:latin typeface="+mj-lt"/>
                <a:ea typeface="+mj-ea"/>
                <a:cs typeface="Tunga" pitchFamily="2"/>
              </a:rPr>
              <a:t>Egyptian hieroglyphic writing is one of the Egyptian writing system that was used in Egypt for nearly 3,500 years.</a:t>
            </a:r>
            <a:endParaRPr kumimoji="0" lang="ru-RU" sz="3600" b="0" i="0" u="none" strike="noStrike" kern="1200" cap="none" spc="0" normalizeH="0" baseline="0" noProof="0" dirty="0">
              <a:ln>
                <a:noFill/>
              </a:ln>
              <a:effectLst/>
              <a:uLnTx/>
              <a:uFillTx/>
              <a:latin typeface="+mj-lt"/>
              <a:ea typeface="+mj-ea"/>
              <a:cs typeface="Tunga" pitchFamily="2"/>
            </a:endParaRPr>
          </a:p>
        </p:txBody>
      </p:sp>
    </p:spTree>
    <p:extLst>
      <p:ext uri="{BB962C8B-B14F-4D97-AF65-F5344CB8AC3E}">
        <p14:creationId xmlns:p14="http://schemas.microsoft.com/office/powerpoint/2010/main" xmlns="" val="402776920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0.7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cstate="email">
            <a:extLst>
              <a:ext uri="{28A0092B-C50C-407E-A947-70E740481C1C}">
                <a14:useLocalDpi xmlns:a14="http://schemas.microsoft.com/office/drawing/2010/main" xmlns="" val="0"/>
              </a:ext>
            </a:extLst>
          </a:blip>
          <a:stretch>
            <a:fillRect/>
          </a:stretch>
        </p:blipFill>
        <p:spPr>
          <a:xfrm>
            <a:off x="179512" y="188640"/>
            <a:ext cx="4195678" cy="3024336"/>
          </a:xfrm>
          <a:prstGeom prst="rect">
            <a:avLst/>
          </a:prstGeom>
          <a:ln>
            <a:noFill/>
          </a:ln>
          <a:effectLst>
            <a:softEdge rad="112500"/>
          </a:effectLst>
        </p:spPr>
      </p:pic>
      <p:pic>
        <p:nvPicPr>
          <p:cNvPr id="6" name="Объект 5"/>
          <p:cNvPicPr>
            <a:picLocks noGrp="1" noChangeAspect="1"/>
          </p:cNvPicPr>
          <p:nvPr>
            <p:ph sz="quarter" idx="14"/>
          </p:nvPr>
        </p:nvPicPr>
        <p:blipFill>
          <a:blip r:embed="rId3" cstate="email">
            <a:extLst>
              <a:ext uri="{28A0092B-C50C-407E-A947-70E740481C1C}">
                <a14:useLocalDpi xmlns:a14="http://schemas.microsoft.com/office/drawing/2010/main" xmlns="" val="0"/>
              </a:ext>
            </a:extLst>
          </a:blip>
          <a:stretch>
            <a:fillRect/>
          </a:stretch>
        </p:blipFill>
        <p:spPr>
          <a:xfrm>
            <a:off x="4860032" y="3212976"/>
            <a:ext cx="3843618" cy="2520267"/>
          </a:xfrm>
          <a:prstGeom prst="rect">
            <a:avLst/>
          </a:prstGeom>
          <a:ln>
            <a:noFill/>
          </a:ln>
          <a:effectLst>
            <a:softEdge rad="112500"/>
          </a:effectLst>
        </p:spPr>
      </p:pic>
      <p:sp>
        <p:nvSpPr>
          <p:cNvPr id="2" name="Заголовок 1"/>
          <p:cNvSpPr>
            <a:spLocks noGrp="1"/>
          </p:cNvSpPr>
          <p:nvPr>
            <p:ph type="title"/>
          </p:nvPr>
        </p:nvSpPr>
        <p:spPr>
          <a:xfrm>
            <a:off x="4139952" y="116632"/>
            <a:ext cx="4864208" cy="864095"/>
          </a:xfrm>
        </p:spPr>
        <p:txBody>
          <a:bodyPr>
            <a:normAutofit/>
          </a:bodyPr>
          <a:lstStyle/>
          <a:p>
            <a:pPr algn="ctr"/>
            <a:r>
              <a:rPr lang="en-US" sz="4400" b="1" dirty="0" smtClean="0">
                <a:solidFill>
                  <a:srgbClr val="FF0000"/>
                </a:solidFill>
                <a:effectLst>
                  <a:outerShdw blurRad="38100" dist="38100" dir="2700000" algn="tl">
                    <a:srgbClr val="000000">
                      <a:alpha val="43137"/>
                    </a:srgbClr>
                  </a:outerShdw>
                </a:effectLst>
              </a:rPr>
              <a:t>Egypt </a:t>
            </a:r>
            <a:r>
              <a:rPr lang="ru-RU" sz="4400" b="1" dirty="0" smtClean="0">
                <a:solidFill>
                  <a:srgbClr val="FF0000"/>
                </a:solidFill>
                <a:effectLst>
                  <a:outerShdw blurRad="38100" dist="38100" dir="2700000" algn="tl">
                    <a:srgbClr val="000000">
                      <a:alpha val="43137"/>
                    </a:srgbClr>
                  </a:outerShdw>
                </a:effectLst>
              </a:rPr>
              <a:t> </a:t>
            </a:r>
            <a:r>
              <a:rPr lang="en-US" sz="4400" b="1" dirty="0" smtClean="0">
                <a:solidFill>
                  <a:srgbClr val="FF0000"/>
                </a:solidFill>
                <a:effectLst>
                  <a:outerShdw blurRad="38100" dist="38100" dir="2700000" algn="tl">
                    <a:srgbClr val="000000">
                      <a:alpha val="43137"/>
                    </a:srgbClr>
                  </a:outerShdw>
                </a:effectLst>
              </a:rPr>
              <a:t>pyramids</a:t>
            </a:r>
            <a:endParaRPr lang="ru-RU" sz="4400" b="1" dirty="0">
              <a:solidFill>
                <a:srgbClr val="FF0000"/>
              </a:solidFill>
              <a:effectLst>
                <a:outerShdw blurRad="38100" dist="38100" dir="2700000" algn="tl">
                  <a:srgbClr val="000000">
                    <a:alpha val="43137"/>
                  </a:srgbClr>
                </a:outerShdw>
              </a:effectLst>
            </a:endParaRPr>
          </a:p>
        </p:txBody>
      </p:sp>
      <p:sp>
        <p:nvSpPr>
          <p:cNvPr id="7" name="Прямоугольник 6"/>
          <p:cNvSpPr/>
          <p:nvPr/>
        </p:nvSpPr>
        <p:spPr>
          <a:xfrm>
            <a:off x="179512" y="3356992"/>
            <a:ext cx="4572000" cy="2585323"/>
          </a:xfrm>
          <a:prstGeom prst="rect">
            <a:avLst/>
          </a:prstGeom>
        </p:spPr>
        <p:txBody>
          <a:bodyPr>
            <a:spAutoFit/>
          </a:bodyPr>
          <a:lstStyle/>
          <a:p>
            <a:pPr algn="just"/>
            <a:r>
              <a:rPr lang="en-US" dirty="0">
                <a:latin typeface="Arial" pitchFamily="34" charset="0"/>
                <a:cs typeface="Arial" pitchFamily="34" charset="0"/>
              </a:rPr>
              <a:t>Egyptian pyramids - the greatest architectural monuments of ancient Egypt, among which one of the "seven wonders of the world" - pyramid of Cheops and honorary Ph.D. "New Seven Wonders of the World" - the Pyramids of Giza. The pyramids are huge pyramidal stone structures that were used as tombs for the pharaohs of ancient Egypt.</a:t>
            </a:r>
            <a:endParaRPr lang="ru-RU" dirty="0">
              <a:latin typeface="Arial" pitchFamily="34" charset="0"/>
              <a:cs typeface="Arial" pitchFamily="34" charset="0"/>
            </a:endParaRPr>
          </a:p>
        </p:txBody>
      </p:sp>
      <p:sp>
        <p:nvSpPr>
          <p:cNvPr id="8" name="Прямоугольник 7"/>
          <p:cNvSpPr/>
          <p:nvPr/>
        </p:nvSpPr>
        <p:spPr>
          <a:xfrm>
            <a:off x="4499992" y="1196752"/>
            <a:ext cx="4291152" cy="2031325"/>
          </a:xfrm>
          <a:prstGeom prst="rect">
            <a:avLst/>
          </a:prstGeom>
        </p:spPr>
        <p:txBody>
          <a:bodyPr wrap="square">
            <a:spAutoFit/>
          </a:bodyPr>
          <a:lstStyle/>
          <a:p>
            <a:pPr algn="just"/>
            <a:r>
              <a:rPr lang="en-US" dirty="0"/>
              <a:t>The word "pyramid" - the Greek, means polyhedron. According to some researchers, a large pile of wheat and became the prototype of the pyramid. According to other researchers, the word comes from the name of the Dead cake pyramidal shape. Total in Egypt found 118 pyramids</a:t>
            </a:r>
            <a:endParaRPr lang="ru-RU" dirty="0"/>
          </a:p>
        </p:txBody>
      </p:sp>
    </p:spTree>
    <p:extLst>
      <p:ext uri="{BB962C8B-B14F-4D97-AF65-F5344CB8AC3E}">
        <p14:creationId xmlns:p14="http://schemas.microsoft.com/office/powerpoint/2010/main" xmlns="" val="402776920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strVal val="#ppt_w*0.70"/>
                                          </p:val>
                                        </p:tav>
                                        <p:tav tm="100000">
                                          <p:val>
                                            <p:strVal val="#ppt_w"/>
                                          </p:val>
                                        </p:tav>
                                      </p:tavLst>
                                    </p:anim>
                                    <p:anim calcmode="lin" valueType="num">
                                      <p:cBhvr>
                                        <p:cTn id="12" dur="1000" fill="hold"/>
                                        <p:tgtEl>
                                          <p:spTgt spid="7"/>
                                        </p:tgtEl>
                                        <p:attrNameLst>
                                          <p:attrName>ppt_h</p:attrName>
                                        </p:attrNameLst>
                                      </p:cBhvr>
                                      <p:tavLst>
                                        <p:tav tm="0">
                                          <p:val>
                                            <p:strVal val="#ppt_h"/>
                                          </p:val>
                                        </p:tav>
                                        <p:tav tm="100000">
                                          <p:val>
                                            <p:strVal val="#ppt_h"/>
                                          </p:val>
                                        </p:tav>
                                      </p:tavLst>
                                    </p:anim>
                                    <p:animEffect transition="in" filter="fade">
                                      <p:cBhvr>
                                        <p:cTn id="13" dur="1000"/>
                                        <p:tgtEl>
                                          <p:spTgt spid="7"/>
                                        </p:tgtEl>
                                      </p:cBhvr>
                                    </p:animEffect>
                                  </p:childTnLst>
                                </p:cTn>
                              </p:par>
                            </p:childTnLst>
                          </p:cTn>
                        </p:par>
                        <p:par>
                          <p:cTn id="14" fill="hold">
                            <p:stCondLst>
                              <p:cond delay="2000"/>
                            </p:stCondLst>
                            <p:childTnLst>
                              <p:par>
                                <p:cTn id="15" presetID="55"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strVal val="#ppt_w*0.70"/>
                                          </p:val>
                                        </p:tav>
                                        <p:tav tm="100000">
                                          <p:val>
                                            <p:strVal val="#ppt_w"/>
                                          </p:val>
                                        </p:tav>
                                      </p:tavLst>
                                    </p:anim>
                                    <p:anim calcmode="lin" valueType="num">
                                      <p:cBhvr>
                                        <p:cTn id="18" dur="1000" fill="hold"/>
                                        <p:tgtEl>
                                          <p:spTgt spid="8"/>
                                        </p:tgtEl>
                                        <p:attrNameLst>
                                          <p:attrName>ppt_h</p:attrName>
                                        </p:attrNameLst>
                                      </p:cBhvr>
                                      <p:tavLst>
                                        <p:tav tm="0">
                                          <p:val>
                                            <p:strVal val="#ppt_h"/>
                                          </p:val>
                                        </p:tav>
                                        <p:tav tm="100000">
                                          <p:val>
                                            <p:strVal val="#ppt_h"/>
                                          </p:val>
                                        </p:tav>
                                      </p:tavLst>
                                    </p:anim>
                                    <p:animEffect transition="in" filter="fade">
                                      <p:cBhvr>
                                        <p:cTn id="1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04664"/>
            <a:ext cx="8686800" cy="838200"/>
          </a:xfrm>
        </p:spPr>
        <p:txBody>
          <a:bodyPr>
            <a:normAutofit fontScale="90000"/>
          </a:bodyPr>
          <a:lstStyle/>
          <a:p>
            <a:pPr algn="ctr"/>
            <a:r>
              <a:rPr lang="en-US" dirty="0" smtClean="0">
                <a:solidFill>
                  <a:srgbClr val="FF0000"/>
                </a:solidFill>
              </a:rPr>
              <a:t>If you want to know more about egyptians you can see the film </a:t>
            </a:r>
            <a:r>
              <a:rPr lang="ru-RU" dirty="0" smtClean="0">
                <a:solidFill>
                  <a:srgbClr val="FF0000"/>
                </a:solidFill>
              </a:rPr>
              <a:t>«</a:t>
            </a:r>
            <a:r>
              <a:rPr lang="en-US" dirty="0" smtClean="0">
                <a:solidFill>
                  <a:srgbClr val="FF0000"/>
                </a:solidFill>
              </a:rPr>
              <a:t>Mummy</a:t>
            </a:r>
            <a:r>
              <a:rPr lang="ru-RU" dirty="0" smtClean="0">
                <a:solidFill>
                  <a:srgbClr val="FF0000"/>
                </a:solidFill>
              </a:rPr>
              <a:t>»</a:t>
            </a:r>
            <a:r>
              <a:rPr lang="en-US" sz="900" dirty="0" smtClean="0">
                <a:solidFill>
                  <a:srgbClr val="FF0000"/>
                </a:solidFill>
              </a:rPr>
              <a:t>(18 +).</a:t>
            </a:r>
            <a:endParaRPr lang="ru-RU" sz="900" dirty="0">
              <a:solidFill>
                <a:srgbClr val="FF0000"/>
              </a:solidFill>
            </a:endParaRPr>
          </a:p>
        </p:txBody>
      </p:sp>
      <p:pic>
        <p:nvPicPr>
          <p:cNvPr id="6" name="Объект 5"/>
          <p:cNvPicPr>
            <a:picLocks noGrp="1" noChangeAspect="1"/>
          </p:cNvPicPr>
          <p:nvPr>
            <p:ph sz="quarter" idx="13"/>
          </p:nvPr>
        </p:nvPicPr>
        <p:blipFill>
          <a:blip r:embed="rId2" cstate="email">
            <a:extLst>
              <a:ext uri="{28A0092B-C50C-407E-A947-70E740481C1C}">
                <a14:useLocalDpi xmlns:a14="http://schemas.microsoft.com/office/drawing/2010/main" xmlns="" val="0"/>
              </a:ext>
            </a:extLst>
          </a:blip>
          <a:stretch>
            <a:fillRect/>
          </a:stretch>
        </p:blipFill>
        <p:spPr>
          <a:xfrm>
            <a:off x="5796136" y="1651931"/>
            <a:ext cx="2918981" cy="3944569"/>
          </a:xfrm>
          <a:prstGeom prst="rect">
            <a:avLst/>
          </a:prstGeom>
          <a:ln>
            <a:noFill/>
          </a:ln>
          <a:effectLst>
            <a:softEdge rad="112500"/>
          </a:effectLst>
        </p:spPr>
      </p:pic>
      <p:pic>
        <p:nvPicPr>
          <p:cNvPr id="7" name="Рисунок 6"/>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285254" y="1700808"/>
            <a:ext cx="2846586" cy="3965171"/>
          </a:xfrm>
          <a:prstGeom prst="rect">
            <a:avLst/>
          </a:prstGeom>
          <a:ln>
            <a:noFill/>
          </a:ln>
          <a:effectLst>
            <a:softEdge rad="112500"/>
          </a:effectLst>
        </p:spPr>
      </p:pic>
      <p:pic>
        <p:nvPicPr>
          <p:cNvPr id="8" name="Рисунок 7"/>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3131840" y="1700807"/>
            <a:ext cx="2575985" cy="3863979"/>
          </a:xfrm>
          <a:prstGeom prst="rect">
            <a:avLst/>
          </a:prstGeom>
          <a:ln>
            <a:noFill/>
          </a:ln>
          <a:effectLst>
            <a:softEdge rad="112500"/>
          </a:effectLst>
        </p:spPr>
      </p:pic>
    </p:spTree>
    <p:extLst>
      <p:ext uri="{BB962C8B-B14F-4D97-AF65-F5344CB8AC3E}">
        <p14:creationId xmlns:p14="http://schemas.microsoft.com/office/powerpoint/2010/main" xmlns="" val="53471142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55"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strVal val="#ppt_w*0.70"/>
                                          </p:val>
                                        </p:tav>
                                        <p:tav tm="100000">
                                          <p:val>
                                            <p:strVal val="#ppt_w"/>
                                          </p:val>
                                        </p:tav>
                                      </p:tavLst>
                                    </p:anim>
                                    <p:anim calcmode="lin" valueType="num">
                                      <p:cBhvr>
                                        <p:cTn id="12" dur="1000" fill="hold"/>
                                        <p:tgtEl>
                                          <p:spTgt spid="8"/>
                                        </p:tgtEl>
                                        <p:attrNameLst>
                                          <p:attrName>ppt_h</p:attrName>
                                        </p:attrNameLst>
                                      </p:cBhvr>
                                      <p:tavLst>
                                        <p:tav tm="0">
                                          <p:val>
                                            <p:strVal val="#ppt_h"/>
                                          </p:val>
                                        </p:tav>
                                        <p:tav tm="100000">
                                          <p:val>
                                            <p:strVal val="#ppt_h"/>
                                          </p:val>
                                        </p:tav>
                                      </p:tavLst>
                                    </p:anim>
                                    <p:animEffect transition="in" filter="fade">
                                      <p:cBhvr>
                                        <p:cTn id="13" dur="1000"/>
                                        <p:tgtEl>
                                          <p:spTgt spid="8"/>
                                        </p:tgtEl>
                                      </p:cBhvr>
                                    </p:animEffect>
                                  </p:childTnLst>
                                </p:cTn>
                              </p:par>
                            </p:childTnLst>
                          </p:cTn>
                        </p:par>
                        <p:par>
                          <p:cTn id="14" fill="hold">
                            <p:stCondLst>
                              <p:cond delay="2000"/>
                            </p:stCondLst>
                            <p:childTnLst>
                              <p:par>
                                <p:cTn id="15" presetID="55"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strVal val="#ppt_w*0.70"/>
                                          </p:val>
                                        </p:tav>
                                        <p:tav tm="100000">
                                          <p:val>
                                            <p:strVal val="#ppt_w"/>
                                          </p:val>
                                        </p:tav>
                                      </p:tavLst>
                                    </p:anim>
                                    <p:anim calcmode="lin" valueType="num">
                                      <p:cBhvr>
                                        <p:cTn id="18" dur="1000" fill="hold"/>
                                        <p:tgtEl>
                                          <p:spTgt spid="7"/>
                                        </p:tgtEl>
                                        <p:attrNameLst>
                                          <p:attrName>ppt_h</p:attrName>
                                        </p:attrNameLst>
                                      </p:cBhvr>
                                      <p:tavLst>
                                        <p:tav tm="0">
                                          <p:val>
                                            <p:strVal val="#ppt_h"/>
                                          </p:val>
                                        </p:tav>
                                        <p:tav tm="100000">
                                          <p:val>
                                            <p:strVal val="#ppt_h"/>
                                          </p:val>
                                        </p:tav>
                                      </p:tavLst>
                                    </p:anim>
                                    <p:animEffect transition="in" filter="fade">
                                      <p:cBhvr>
                                        <p:cTn id="19" dur="1000"/>
                                        <p:tgtEl>
                                          <p:spTgt spid="7"/>
                                        </p:tgtEl>
                                      </p:cBhvr>
                                    </p:animEffect>
                                  </p:childTnLst>
                                </p:cTn>
                              </p:par>
                              <p:par>
                                <p:cTn id="20" presetID="55"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0.7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theme/theme1.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3.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4.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228</TotalTime>
  <Words>419</Words>
  <Application>Microsoft Office PowerPoint</Application>
  <PresentationFormat>Экран (4:3)</PresentationFormat>
  <Paragraphs>30</Paragraphs>
  <Slides>10</Slides>
  <Notes>0</Notes>
  <HiddenSlides>0</HiddenSlides>
  <MMClips>0</MMClips>
  <ScaleCrop>false</ScaleCrop>
  <HeadingPairs>
    <vt:vector size="4" baseType="variant">
      <vt:variant>
        <vt:lpstr>Тема</vt:lpstr>
      </vt:variant>
      <vt:variant>
        <vt:i4>4</vt:i4>
      </vt:variant>
      <vt:variant>
        <vt:lpstr>Заголовки слайдов</vt:lpstr>
      </vt:variant>
      <vt:variant>
        <vt:i4>10</vt:i4>
      </vt:variant>
    </vt:vector>
  </HeadingPairs>
  <TitlesOfParts>
    <vt:vector size="14" baseType="lpstr">
      <vt:lpstr>Кутюр</vt:lpstr>
      <vt:lpstr>Горизонт</vt:lpstr>
      <vt:lpstr>Техническая</vt:lpstr>
      <vt:lpstr>Бумажная</vt:lpstr>
      <vt:lpstr>The Ancient Egyptians</vt:lpstr>
      <vt:lpstr>Science    </vt:lpstr>
      <vt:lpstr>Egyptian’s  faith</vt:lpstr>
      <vt:lpstr>Слайд 4</vt:lpstr>
      <vt:lpstr>Слайд 5</vt:lpstr>
      <vt:lpstr>Слайд 6</vt:lpstr>
      <vt:lpstr>Слайд 7</vt:lpstr>
      <vt:lpstr>Egypt  pyramids</vt:lpstr>
      <vt:lpstr>If you want to know more about egyptians you can see the film «Mummy»(18 +).</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Ancient Egyptains</dc:title>
  <dc:creator>Владя</dc:creator>
  <cp:lastModifiedBy>Larisa</cp:lastModifiedBy>
  <cp:revision>35</cp:revision>
  <dcterms:created xsi:type="dcterms:W3CDTF">2012-10-07T17:04:54Z</dcterms:created>
  <dcterms:modified xsi:type="dcterms:W3CDTF">2012-10-08T18:20:24Z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3913256</vt:lpwstr>
  </property>
  <property fmtid="{D5CDD505-2E9C-101B-9397-08002B2CF9AE}" pid="3" name="NXPowerLiteSettings">
    <vt:lpwstr>F6000400038000</vt:lpwstr>
  </property>
  <property fmtid="{D5CDD505-2E9C-101B-9397-08002B2CF9AE}" pid="4" name="NXPowerLiteVersion">
    <vt:lpwstr>D4.3.1</vt:lpwstr>
  </property>
</Properties>
</file>