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24.09.2012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24.09.2012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24.09.2012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24.09.2012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24.09.2012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24.09.2012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24.09.2012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24.09.2012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24.09.2012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24.09.2012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24.09.2012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24.09.2012</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052736"/>
            <a:ext cx="7772400" cy="1872208"/>
          </a:xfrm>
        </p:spPr>
        <p:txBody>
          <a:bodyPr/>
          <a:lstStyle/>
          <a:p>
            <a:r>
              <a:rPr lang="ru-RU" dirty="0" smtClean="0">
                <a:solidFill>
                  <a:schemeClr val="tx1">
                    <a:lumMod val="95000"/>
                    <a:lumOff val="5000"/>
                  </a:schemeClr>
                </a:solidFill>
              </a:rPr>
              <a:t>Александр Иванович Куприн</a:t>
            </a:r>
            <a:endParaRPr lang="ru-RU" dirty="0">
              <a:solidFill>
                <a:schemeClr val="tx1">
                  <a:lumMod val="95000"/>
                  <a:lumOff val="5000"/>
                </a:schemeClr>
              </a:solidFill>
            </a:endParaRPr>
          </a:p>
        </p:txBody>
      </p:sp>
      <p:sp>
        <p:nvSpPr>
          <p:cNvPr id="3" name="Подзаголовок 2"/>
          <p:cNvSpPr>
            <a:spLocks noGrp="1"/>
          </p:cNvSpPr>
          <p:nvPr>
            <p:ph type="subTitle" idx="1"/>
          </p:nvPr>
        </p:nvSpPr>
        <p:spPr>
          <a:xfrm>
            <a:off x="1371600" y="3789039"/>
            <a:ext cx="6400800" cy="1240161"/>
          </a:xfrm>
        </p:spPr>
        <p:txBody>
          <a:bodyPr/>
          <a:lstStyle/>
          <a:p>
            <a:endParaRPr lang="ru-RU" dirty="0" smtClean="0">
              <a:solidFill>
                <a:srgbClr val="7030A0"/>
              </a:solidFill>
            </a:endParaRPr>
          </a:p>
          <a:p>
            <a:r>
              <a:rPr lang="ru-RU" dirty="0" smtClean="0">
                <a:solidFill>
                  <a:srgbClr val="7030A0"/>
                </a:solidFill>
              </a:rPr>
              <a:t>Тема любви в рассказе «Гранатовый браслет»</a:t>
            </a:r>
            <a:endParaRPr lang="ru-RU" dirty="0">
              <a:solidFill>
                <a:srgbClr val="7030A0"/>
              </a:solidFill>
            </a:endParaRPr>
          </a:p>
        </p:txBody>
      </p:sp>
    </p:spTree>
    <p:extLst>
      <p:ext uri="{BB962C8B-B14F-4D97-AF65-F5344CB8AC3E}">
        <p14:creationId xmlns:p14="http://schemas.microsoft.com/office/powerpoint/2010/main" val="4584618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buNone/>
            </a:pPr>
            <a:r>
              <a:rPr lang="ru-RU" dirty="0"/>
              <a:t>Умер Куприн в Гатчине 25 августа 1938 , похоронен на мемориальном кладбище «Литераторские мостки» (Санкт-Петербург).</a:t>
            </a:r>
          </a:p>
        </p:txBody>
      </p:sp>
    </p:spTree>
    <p:extLst>
      <p:ext uri="{BB962C8B-B14F-4D97-AF65-F5344CB8AC3E}">
        <p14:creationId xmlns:p14="http://schemas.microsoft.com/office/powerpoint/2010/main" val="17758691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lnSpcReduction="10000"/>
          </a:bodyPr>
          <a:lstStyle/>
          <a:p>
            <a:pPr marL="0" indent="0">
              <a:buNone/>
            </a:pPr>
            <a:r>
              <a:rPr lang="ru-RU" dirty="0" smtClean="0"/>
              <a:t>Рассказ </a:t>
            </a:r>
            <a:r>
              <a:rPr lang="ru-RU" b="1" dirty="0" smtClean="0"/>
              <a:t>«Гранатовый браслет», </a:t>
            </a:r>
            <a:r>
              <a:rPr lang="ru-RU" dirty="0" smtClean="0"/>
              <a:t>написанный Куприным в 1910 году, посвящён одной из главных тем его творчества – любви. В эпиграфе стояла первая нотная строка из Второй сонаты Бетховена. Вспомним высказывание </a:t>
            </a:r>
            <a:r>
              <a:rPr lang="ru-RU" dirty="0" err="1" smtClean="0"/>
              <a:t>Назанского</a:t>
            </a:r>
            <a:r>
              <a:rPr lang="ru-RU" dirty="0" smtClean="0"/>
              <a:t>, героя «Поединка», о том, что любовь – это талант сродни музыкальному. В основе произведения лежит реальный факт – история любви скромного чиновника к светской даме, матери писателя Л. Любимова.</a:t>
            </a:r>
            <a:endParaRPr lang="ru-RU" dirty="0"/>
          </a:p>
        </p:txBody>
      </p:sp>
      <p:sp>
        <p:nvSpPr>
          <p:cNvPr id="2" name="Заголовок 1"/>
          <p:cNvSpPr>
            <a:spLocks noGrp="1"/>
          </p:cNvSpPr>
          <p:nvPr>
            <p:ph type="title"/>
          </p:nvPr>
        </p:nvSpPr>
        <p:spPr/>
        <p:txBody>
          <a:bodyPr>
            <a:normAutofit fontScale="90000"/>
          </a:bodyPr>
          <a:lstStyle/>
          <a:p>
            <a:r>
              <a:rPr lang="ru-RU" dirty="0" smtClean="0"/>
              <a:t>История создания рассказа «Гранатовый браслет»</a:t>
            </a:r>
            <a:endParaRPr lang="ru-RU" dirty="0"/>
          </a:p>
        </p:txBody>
      </p:sp>
    </p:spTree>
    <p:extLst>
      <p:ext uri="{BB962C8B-B14F-4D97-AF65-F5344CB8AC3E}">
        <p14:creationId xmlns:p14="http://schemas.microsoft.com/office/powerpoint/2010/main" val="2583618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r>
              <a:rPr lang="ru-RU" sz="2000" dirty="0" smtClean="0"/>
              <a:t>Как рисует Куприн главную героиню рассказа, княгиню Веру Николаевну Шеину?</a:t>
            </a:r>
          </a:p>
          <a:p>
            <a:r>
              <a:rPr lang="ru-RU" sz="2000" dirty="0" smtClean="0"/>
              <a:t>Какой приём использует автор для того, чтобы ярче выделить появление в рассказе </a:t>
            </a:r>
            <a:r>
              <a:rPr lang="ru-RU" sz="2000" dirty="0" err="1" smtClean="0"/>
              <a:t>Желткова</a:t>
            </a:r>
            <a:r>
              <a:rPr lang="ru-RU" sz="2000" dirty="0" smtClean="0"/>
              <a:t>?</a:t>
            </a:r>
          </a:p>
          <a:p>
            <a:r>
              <a:rPr lang="ru-RU" sz="2000" dirty="0" smtClean="0"/>
              <a:t>Какие подарки получила Вера? В чём их значение?</a:t>
            </a:r>
          </a:p>
          <a:p>
            <a:r>
              <a:rPr lang="ru-RU" sz="2000" dirty="0" smtClean="0"/>
              <a:t>Как на этом фоне выглядит подарок </a:t>
            </a:r>
            <a:r>
              <a:rPr lang="ru-RU" sz="2000" dirty="0" err="1" smtClean="0"/>
              <a:t>Желткова</a:t>
            </a:r>
            <a:r>
              <a:rPr lang="ru-RU" sz="2000" dirty="0" smtClean="0"/>
              <a:t>?  В чём его ценность?</a:t>
            </a:r>
          </a:p>
          <a:p>
            <a:r>
              <a:rPr lang="ru-RU" sz="2000" dirty="0" smtClean="0"/>
              <a:t>Каково символическое звучание этой детали?</a:t>
            </a:r>
          </a:p>
          <a:p>
            <a:r>
              <a:rPr lang="ru-RU" sz="2000" dirty="0" smtClean="0"/>
              <a:t>Как развивается тема любви в рассказе?</a:t>
            </a:r>
          </a:p>
          <a:p>
            <a:r>
              <a:rPr lang="ru-RU" sz="2000" dirty="0" smtClean="0"/>
              <a:t>Как изображается автором Желтков и его любовь? Какую традиционную для русской литературы тему развивает Куприн?</a:t>
            </a:r>
          </a:p>
          <a:p>
            <a:r>
              <a:rPr lang="ru-RU" sz="2000" dirty="0" smtClean="0"/>
              <a:t>Какое значение имеет изображение героя после его смерти?</a:t>
            </a:r>
          </a:p>
          <a:p>
            <a:r>
              <a:rPr lang="ru-RU" sz="2000" dirty="0" smtClean="0"/>
              <a:t>Каким настроением проникнут финал рассказа? Какую роль в создании этого настроения играет музыка?</a:t>
            </a:r>
          </a:p>
          <a:p>
            <a:endParaRPr lang="ru-RU" sz="2400" dirty="0" smtClean="0"/>
          </a:p>
          <a:p>
            <a:endParaRPr lang="ru-RU" sz="2800" dirty="0" smtClean="0"/>
          </a:p>
          <a:p>
            <a:endParaRPr lang="ru-RU" dirty="0"/>
          </a:p>
        </p:txBody>
      </p:sp>
      <p:sp>
        <p:nvSpPr>
          <p:cNvPr id="2" name="Заголовок 1"/>
          <p:cNvSpPr>
            <a:spLocks noGrp="1"/>
          </p:cNvSpPr>
          <p:nvPr>
            <p:ph type="title"/>
          </p:nvPr>
        </p:nvSpPr>
        <p:spPr/>
        <p:txBody>
          <a:bodyPr>
            <a:normAutofit fontScale="90000"/>
          </a:bodyPr>
          <a:lstStyle/>
          <a:p>
            <a:r>
              <a:rPr lang="ru-RU" dirty="0" smtClean="0"/>
              <a:t>Беседа по рассказу </a:t>
            </a:r>
            <a:br>
              <a:rPr lang="ru-RU" dirty="0" smtClean="0"/>
            </a:br>
            <a:r>
              <a:rPr lang="ru-RU" dirty="0" smtClean="0"/>
              <a:t>«Гранатовый браслет»</a:t>
            </a:r>
            <a:endParaRPr lang="ru-RU" dirty="0"/>
          </a:p>
        </p:txBody>
      </p:sp>
    </p:spTree>
    <p:extLst>
      <p:ext uri="{BB962C8B-B14F-4D97-AF65-F5344CB8AC3E}">
        <p14:creationId xmlns:p14="http://schemas.microsoft.com/office/powerpoint/2010/main" val="2750491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buNone/>
            </a:pPr>
            <a:r>
              <a:rPr lang="ru-RU" dirty="0" smtClean="0"/>
              <a:t>Частный случай поэтизирован Куприным. Автор рассказывает о любви, которая повторяется «только один раз в тысячу лет». Любовь, по Куприну, «всегда трагедия, всегда борьба и достижение, всегда радость и страх, воскрешение и смерть». Трагичность любви, трагичность жизни лишь подчёркивают их красоту.</a:t>
            </a:r>
            <a:endParaRPr lang="ru-RU" dirty="0"/>
          </a:p>
        </p:txBody>
      </p:sp>
    </p:spTree>
    <p:extLst>
      <p:ext uri="{BB962C8B-B14F-4D97-AF65-F5344CB8AC3E}">
        <p14:creationId xmlns:p14="http://schemas.microsoft.com/office/powerpoint/2010/main" val="255639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a:bodyPr>
          <a:lstStyle/>
          <a:p>
            <a:pPr marL="0" indent="0">
              <a:buNone/>
            </a:pPr>
            <a:endParaRPr lang="ru-RU" sz="4000" dirty="0" smtClean="0"/>
          </a:p>
          <a:p>
            <a:pPr marL="0" indent="0">
              <a:buNone/>
            </a:pPr>
            <a:r>
              <a:rPr lang="ru-RU" sz="4000" dirty="0" smtClean="0"/>
              <a:t>«Не в силе, не в ловкости, не в уме, не в таланте, не в творчестве выражается индивидуальность. Но в любви!!!!»</a:t>
            </a:r>
            <a:endParaRPr lang="ru-RU" sz="4000" dirty="0"/>
          </a:p>
        </p:txBody>
      </p:sp>
      <p:sp>
        <p:nvSpPr>
          <p:cNvPr id="2" name="Заголовок 1"/>
          <p:cNvSpPr>
            <a:spLocks noGrp="1"/>
          </p:cNvSpPr>
          <p:nvPr>
            <p:ph type="title"/>
          </p:nvPr>
        </p:nvSpPr>
        <p:spPr/>
        <p:txBody>
          <a:bodyPr/>
          <a:lstStyle/>
          <a:p>
            <a:r>
              <a:rPr lang="ru-RU" dirty="0" smtClean="0"/>
              <a:t>Куприн Ф. Батюшкову (1906 г.)</a:t>
            </a:r>
            <a:endParaRPr lang="ru-RU" dirty="0"/>
          </a:p>
        </p:txBody>
      </p:sp>
    </p:spTree>
    <p:extLst>
      <p:ext uri="{BB962C8B-B14F-4D97-AF65-F5344CB8AC3E}">
        <p14:creationId xmlns:p14="http://schemas.microsoft.com/office/powerpoint/2010/main" val="6307178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p:cNvPicPr>
          <p:nvPr>
            <p:ph idx="1"/>
          </p:nvPr>
        </p:nvPicPr>
        <p:blipFill>
          <a:blip r:embed="rId2"/>
          <a:stretch>
            <a:fillRect/>
          </a:stretch>
        </p:blipFill>
        <p:spPr>
          <a:xfrm>
            <a:off x="2555776" y="1844824"/>
            <a:ext cx="3960440" cy="4896544"/>
          </a:xfrm>
          <a:prstGeom prst="rect">
            <a:avLst/>
          </a:prstGeom>
        </p:spPr>
      </p:pic>
      <p:sp>
        <p:nvSpPr>
          <p:cNvPr id="2" name="Заголовок 1"/>
          <p:cNvSpPr>
            <a:spLocks noGrp="1"/>
          </p:cNvSpPr>
          <p:nvPr>
            <p:ph type="title"/>
          </p:nvPr>
        </p:nvSpPr>
        <p:spPr/>
        <p:txBody>
          <a:bodyPr>
            <a:normAutofit fontScale="90000"/>
          </a:bodyPr>
          <a:lstStyle/>
          <a:p>
            <a:r>
              <a:rPr lang="ru-RU" dirty="0" smtClean="0">
                <a:solidFill>
                  <a:schemeClr val="tx1">
                    <a:lumMod val="95000"/>
                    <a:lumOff val="5000"/>
                  </a:schemeClr>
                </a:solidFill>
              </a:rPr>
              <a:t>Александр Иванович Куприн</a:t>
            </a:r>
            <a:br>
              <a:rPr lang="ru-RU" dirty="0" smtClean="0">
                <a:solidFill>
                  <a:schemeClr val="tx1">
                    <a:lumMod val="95000"/>
                    <a:lumOff val="5000"/>
                  </a:schemeClr>
                </a:solidFill>
              </a:rPr>
            </a:br>
            <a:r>
              <a:rPr lang="ru-RU" dirty="0" smtClean="0">
                <a:solidFill>
                  <a:schemeClr val="tx1">
                    <a:lumMod val="95000"/>
                    <a:lumOff val="5000"/>
                  </a:schemeClr>
                </a:solidFill>
              </a:rPr>
              <a:t>1870 - 1938</a:t>
            </a:r>
            <a:endParaRPr lang="ru-RU" dirty="0">
              <a:solidFill>
                <a:schemeClr val="tx1">
                  <a:lumMod val="95000"/>
                  <a:lumOff val="5000"/>
                </a:schemeClr>
              </a:solidFill>
            </a:endParaRPr>
          </a:p>
        </p:txBody>
      </p:sp>
    </p:spTree>
    <p:extLst>
      <p:ext uri="{BB962C8B-B14F-4D97-AF65-F5344CB8AC3E}">
        <p14:creationId xmlns:p14="http://schemas.microsoft.com/office/powerpoint/2010/main" val="9527770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2067" y="1124744"/>
            <a:ext cx="7408333" cy="5001419"/>
          </a:xfrm>
        </p:spPr>
        <p:txBody>
          <a:bodyPr>
            <a:normAutofit/>
          </a:bodyPr>
          <a:lstStyle/>
          <a:p>
            <a:r>
              <a:rPr lang="ru-RU" dirty="0"/>
              <a:t>Происходил из небогатой дворянской семьи, окончил Александровское военное училище в Москве (воспоминаниями о нем навеян написанный в эмиграции роман </a:t>
            </a:r>
            <a:r>
              <a:rPr lang="ru-RU" b="1" dirty="0"/>
              <a:t>Юнкера, </a:t>
            </a:r>
            <a:r>
              <a:rPr lang="ru-RU" dirty="0"/>
              <a:t>1933) и в 1890–1894 служил в полку, расположенном в Подольской губернии, на границах Российской империи. Как писатель дебютировал еще в училище, опубликовал несколько рассказов и повесть</a:t>
            </a:r>
            <a:r>
              <a:rPr lang="ru-RU" b="1" dirty="0"/>
              <a:t> Впотьмах  </a:t>
            </a:r>
            <a:r>
              <a:rPr lang="ru-RU" dirty="0"/>
              <a:t>(1893), оставаясь на военной службе. Полностью посвятил себя литературе после выхода в отставку.</a:t>
            </a:r>
          </a:p>
        </p:txBody>
      </p:sp>
    </p:spTree>
    <p:extLst>
      <p:ext uri="{BB962C8B-B14F-4D97-AF65-F5344CB8AC3E}">
        <p14:creationId xmlns:p14="http://schemas.microsoft.com/office/powerpoint/2010/main" val="14274097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2067" y="692696"/>
            <a:ext cx="7408333" cy="5433467"/>
          </a:xfrm>
        </p:spPr>
        <p:txBody>
          <a:bodyPr>
            <a:normAutofit/>
          </a:bodyPr>
          <a:lstStyle/>
          <a:p>
            <a:r>
              <a:rPr lang="ru-RU" dirty="0"/>
              <a:t>Успех пришел к Куприну после появления повести </a:t>
            </a:r>
            <a:r>
              <a:rPr lang="ru-RU" b="1" dirty="0"/>
              <a:t>Молох</a:t>
            </a:r>
            <a:r>
              <a:rPr lang="ru-RU" dirty="0"/>
              <a:t>  (1896), описывающей бесчеловечные порядки на гигантском заводе в Донбассе и трагедию героя, который не принимает окружающую жизнь из-за ее грубости и жестокости, однако сам становится жертвой мира, где нет ни сострадания, ни любви. Публикация поэтичной повести </a:t>
            </a:r>
            <a:r>
              <a:rPr lang="ru-RU" b="1" dirty="0"/>
              <a:t>Олеся </a:t>
            </a:r>
            <a:r>
              <a:rPr lang="ru-RU" dirty="0"/>
              <a:t> (1898) и близких ей рассказов, которые воссоздают дикую и прекрасную природу Полесья, воспевая людей, живущих вне сферы воздействия антигуманной цивилизации, сделала имя Куприна известным всей читающей России.</a:t>
            </a:r>
          </a:p>
        </p:txBody>
      </p:sp>
    </p:spTree>
    <p:extLst>
      <p:ext uri="{BB962C8B-B14F-4D97-AF65-F5344CB8AC3E}">
        <p14:creationId xmlns:p14="http://schemas.microsoft.com/office/powerpoint/2010/main" val="41922972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2067" y="692696"/>
            <a:ext cx="7408333" cy="5433467"/>
          </a:xfrm>
        </p:spPr>
        <p:txBody>
          <a:bodyPr>
            <a:normAutofit/>
          </a:bodyPr>
          <a:lstStyle/>
          <a:p>
            <a:pPr marL="0" indent="0">
              <a:buNone/>
            </a:pPr>
            <a:r>
              <a:rPr lang="ru-RU" dirty="0"/>
              <a:t>В 1909 начинает печататься повесть Куприна</a:t>
            </a:r>
            <a:r>
              <a:rPr lang="ru-RU" b="1" dirty="0"/>
              <a:t> Яма</a:t>
            </a:r>
            <a:r>
              <a:rPr lang="ru-RU" dirty="0"/>
              <a:t>, оконченная шесть лет спустя. Отличаясь композиционной рыхлостью, оставшись скорее циклом очерков, нежели выстроенным единым произведением, Яма  обличает язву проституции, которую Куприн считал «еще более страшным явлением, чем война, мор и т.д.». Повесть вызвала упреки за чрезмерную натуралистическую достоверность описания домов терпимости. Однако писавшие о Яме  признавали, что по яркости человеческих типов, запечатленных на ее страницах, и по злободневности поднятых в ней проблем она занимает исключительное место в современной русской беллетристике.</a:t>
            </a:r>
          </a:p>
        </p:txBody>
      </p:sp>
    </p:spTree>
    <p:extLst>
      <p:ext uri="{BB962C8B-B14F-4D97-AF65-F5344CB8AC3E}">
        <p14:creationId xmlns:p14="http://schemas.microsoft.com/office/powerpoint/2010/main" val="36021846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2067" y="620688"/>
            <a:ext cx="7408333" cy="5505475"/>
          </a:xfrm>
        </p:spPr>
        <p:txBody>
          <a:bodyPr>
            <a:normAutofit/>
          </a:bodyPr>
          <a:lstStyle/>
          <a:p>
            <a:pPr marL="0" indent="0">
              <a:buNone/>
            </a:pPr>
            <a:r>
              <a:rPr lang="ru-RU" dirty="0"/>
              <a:t>Февральскую революцию писатель встретил с энтузиазмом, став редактором эсеровской газеты «Свободная Россия», однако к большевистскому перевороту относился враждебно, хотя и пробовал сотрудничать с новой властью (принимал участие в деятельности организованного Горьким издательства «Всемирная литература», обсуждал с В.И</a:t>
            </a:r>
            <a:r>
              <a:rPr lang="ru-RU" dirty="0" smtClean="0"/>
              <a:t>. Лениным </a:t>
            </a:r>
            <a:r>
              <a:rPr lang="ru-RU" dirty="0"/>
              <a:t>проект выпуска газеты для крестьян, который так и не был осуществлен). Осенью 1919 Куприн стал редактором газеты «</a:t>
            </a:r>
            <a:r>
              <a:rPr lang="ru-RU" dirty="0" err="1"/>
              <a:t>Приневский</a:t>
            </a:r>
            <a:r>
              <a:rPr lang="ru-RU" dirty="0"/>
              <a:t> край», издаваемой штабом армии Юденича, пережил с этой армией разгром и бегство, очутился в Эстонии, затем в </a:t>
            </a:r>
            <a:r>
              <a:rPr lang="ru-RU" dirty="0" err="1"/>
              <a:t>Гельсинфоргсе</a:t>
            </a:r>
            <a:r>
              <a:rPr lang="ru-RU" dirty="0"/>
              <a:t>.</a:t>
            </a:r>
          </a:p>
        </p:txBody>
      </p:sp>
    </p:spTree>
    <p:extLst>
      <p:ext uri="{BB962C8B-B14F-4D97-AF65-F5344CB8AC3E}">
        <p14:creationId xmlns:p14="http://schemas.microsoft.com/office/powerpoint/2010/main" val="2183342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2067" y="620688"/>
            <a:ext cx="7408333" cy="5505475"/>
          </a:xfrm>
        </p:spPr>
        <p:txBody>
          <a:bodyPr>
            <a:normAutofit fontScale="92500" lnSpcReduction="20000"/>
          </a:bodyPr>
          <a:lstStyle/>
          <a:p>
            <a:pPr marL="0" indent="0">
              <a:buNone/>
            </a:pPr>
            <a:r>
              <a:rPr lang="ru-RU" dirty="0"/>
              <a:t>Эмиграцию Куприн с самого начала ощущал как личную трагедию, в одном из писем (1921) сравнив себя с лошадью, которую поднимают на пароход «на конце парового крана... Она висит и плывет в воздухе, сразу потерявшая всю свою красоту». Основным жанром Куприна в этот период творчества стала публицистика. Как постоянный сотрудник парижских газет «Общее дело», «Русская газета», «Русское время» он опубликовал многие десятки статей, разоблачающих большевистскую идеологию, торжество которой, по его словам, означало превращение России в «трехдневного Лазаря»: на родине теперь лишь «мертвые, опустошенные глаза и бескровные уста, запечатанные тайной вечной». Разгром русской культуры, надругательство над церковью, непростительный конформизм тех интеллигентов, кто выступил пособником новой власти, угроза распространения большевизма в Европе – постоянные темы выступлений Куприна в эмигрантской печати, продолжавшихся до начала 1930-х годов.</a:t>
            </a:r>
          </a:p>
        </p:txBody>
      </p:sp>
    </p:spTree>
    <p:extLst>
      <p:ext uri="{BB962C8B-B14F-4D97-AF65-F5344CB8AC3E}">
        <p14:creationId xmlns:p14="http://schemas.microsoft.com/office/powerpoint/2010/main" val="31924011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2067" y="548680"/>
            <a:ext cx="7408333" cy="5577483"/>
          </a:xfrm>
        </p:spPr>
        <p:txBody>
          <a:bodyPr>
            <a:normAutofit fontScale="92500" lnSpcReduction="10000"/>
          </a:bodyPr>
          <a:lstStyle/>
          <a:p>
            <a:pPr marL="0" indent="0">
              <a:buNone/>
            </a:pPr>
            <a:r>
              <a:rPr lang="ru-RU" dirty="0"/>
              <a:t>В лучших его рассказах оживают страницы русской истории </a:t>
            </a:r>
            <a:r>
              <a:rPr lang="ru-RU" b="1" dirty="0"/>
              <a:t>(Однорукий комендант, 1923) </a:t>
            </a:r>
            <a:r>
              <a:rPr lang="ru-RU" dirty="0"/>
              <a:t>или молодости самого Куприна, когда для него так много значили мир цирка и спорта </a:t>
            </a:r>
            <a:r>
              <a:rPr lang="ru-RU" b="1" dirty="0"/>
              <a:t>(Пунцовая кровь, 1926). </a:t>
            </a:r>
            <a:r>
              <a:rPr lang="ru-RU" dirty="0"/>
              <a:t>В романе </a:t>
            </a:r>
            <a:r>
              <a:rPr lang="ru-RU" b="1" dirty="0"/>
              <a:t>Колесо времени  (1930) </a:t>
            </a:r>
            <a:r>
              <a:rPr lang="ru-RU" dirty="0"/>
              <a:t>рассказана история несчастной любви женщины, наделенной душевной широтой и способностью стать выше предвзятых мнений, к человеку, которому присущи многие пороки декадентской среды. Яркие картины московской жизни в годы царствования Александра III и светлые воспоминания о поре отрочества заполняют роман </a:t>
            </a:r>
            <a:r>
              <a:rPr lang="ru-RU" b="1" dirty="0"/>
              <a:t>Юнкера. </a:t>
            </a:r>
            <a:r>
              <a:rPr lang="ru-RU" dirty="0"/>
              <a:t>Роман </a:t>
            </a:r>
            <a:r>
              <a:rPr lang="ru-RU" b="1" dirty="0" err="1"/>
              <a:t>Жанета</a:t>
            </a:r>
            <a:r>
              <a:rPr lang="ru-RU" dirty="0"/>
              <a:t>  (1934) описывает быт нищего парижского эмигранта, в прошлом профессора, жившего в России интенсивной духовной жизнью и окруженного любовью многих, кто ценил его выдающийся научный талант. Бесконечно одинокий, герой привязывается к встреченной им на улице маленькой бездомной девочке, но и эта радость оказывается для него недолговечной.</a:t>
            </a:r>
          </a:p>
        </p:txBody>
      </p:sp>
    </p:spTree>
    <p:extLst>
      <p:ext uri="{BB962C8B-B14F-4D97-AF65-F5344CB8AC3E}">
        <p14:creationId xmlns:p14="http://schemas.microsoft.com/office/powerpoint/2010/main" val="57380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2067" y="620688"/>
            <a:ext cx="7408333" cy="5505475"/>
          </a:xfrm>
        </p:spPr>
        <p:txBody>
          <a:bodyPr>
            <a:normAutofit lnSpcReduction="10000"/>
          </a:bodyPr>
          <a:lstStyle/>
          <a:p>
            <a:pPr marL="0" indent="0">
              <a:buNone/>
            </a:pPr>
            <a:r>
              <a:rPr lang="ru-RU" dirty="0"/>
              <a:t>Тоска по России и предчувствие близкой смерти побудили Куприна хлопотать о советском гражданстве. К мысли вернуться на родину его еще больше склоняло чувство собственной вины за то, что он оказался вдали от нее в самые тяжелые минуты русской истории. Тяжело больным, утратившим способность писать Куприн вернулся в СССР в 1937. По возвращении напечатал Отрывки воспоминаний, где с большими умолчаниями рассказано об истории его отношений с Горьким, которого в эмиграции Куприн сурово осуждал за пособничество режиму, принесшему «ужас и рабство». Планы работы над киносценариями по собственным произведениям остались неосуществленными.</a:t>
            </a:r>
          </a:p>
        </p:txBody>
      </p:sp>
    </p:spTree>
    <p:extLst>
      <p:ext uri="{BB962C8B-B14F-4D97-AF65-F5344CB8AC3E}">
        <p14:creationId xmlns:p14="http://schemas.microsoft.com/office/powerpoint/2010/main" val="28866941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38</TotalTime>
  <Words>1042</Words>
  <Application>Microsoft Office PowerPoint</Application>
  <PresentationFormat>Экран (4:3)</PresentationFormat>
  <Paragraphs>29</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Волна</vt:lpstr>
      <vt:lpstr>Александр Иванович Куприн</vt:lpstr>
      <vt:lpstr>Александр Иванович Куприн 1870 - 1938</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История создания рассказа «Гранатовый браслет»</vt:lpstr>
      <vt:lpstr>Беседа по рассказу  «Гранатовый браслет»</vt:lpstr>
      <vt:lpstr>Презентация PowerPoint</vt:lpstr>
      <vt:lpstr>Куприн Ф. Батюшкову (1906 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Александр Иванович Куприн</dc:title>
  <dc:creator>user</dc:creator>
  <cp:lastModifiedBy>user</cp:lastModifiedBy>
  <cp:revision>7</cp:revision>
  <dcterms:created xsi:type="dcterms:W3CDTF">2012-09-04T11:58:56Z</dcterms:created>
  <dcterms:modified xsi:type="dcterms:W3CDTF">2012-09-24T13:27:29Z</dcterms:modified>
</cp:coreProperties>
</file>