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84" d="100"/>
          <a:sy n="84" d="100"/>
        </p:scale>
        <p:origin x="-78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945CE2-EACB-41E4-B44B-6E4752F12845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8BE8760-69F6-41FF-90F3-347DAF8ABC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305800" cy="2195514"/>
          </a:xfrm>
        </p:spPr>
        <p:txBody>
          <a:bodyPr/>
          <a:lstStyle/>
          <a:p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</a:rPr>
              <a:t>Город древний, </a:t>
            </a:r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>город чудный…</a:t>
            </a:r>
            <a:endParaRPr lang="ru-RU" sz="7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4857760"/>
            <a:ext cx="8286808" cy="157163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1800" dirty="0" smtClean="0"/>
              <a:t>Работа учеников АНО ЦО «Гармония» выполнена под руководством учителя начальных классов </a:t>
            </a:r>
            <a:r>
              <a:rPr lang="ru-RU" sz="1800" dirty="0" err="1" smtClean="0"/>
              <a:t>Чальцевой</a:t>
            </a:r>
            <a:r>
              <a:rPr lang="ru-RU" sz="1800" dirty="0" smtClean="0"/>
              <a:t> Марины Анатольевны.</a:t>
            </a:r>
          </a:p>
          <a:p>
            <a:r>
              <a:rPr lang="ru-RU" sz="1800" dirty="0" smtClean="0"/>
              <a:t>Москва, 2013 год</a:t>
            </a:r>
            <a:endParaRPr lang="ru-RU" sz="1800" dirty="0"/>
          </a:p>
        </p:txBody>
      </p:sp>
      <p:pic>
        <p:nvPicPr>
          <p:cNvPr id="13314" name="Picture 2" descr="http://www.nightcitylights.com/Blog/201202/06/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9256" y="3643314"/>
            <a:ext cx="3000396" cy="2000264"/>
          </a:xfrm>
          <a:prstGeom prst="rect">
            <a:avLst/>
          </a:prstGeom>
          <a:noFill/>
        </p:spPr>
      </p:pic>
      <p:pic>
        <p:nvPicPr>
          <p:cNvPr id="13316" name="Picture 4" descr="http://art11.ru/vidy_moskvy/8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3643314"/>
            <a:ext cx="2857520" cy="20257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москва\img0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2643182"/>
            <a:ext cx="4336707" cy="35672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14282" y="2703016"/>
            <a:ext cx="42862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Князь Иван </a:t>
            </a:r>
            <a:r>
              <a:rPr lang="ru-RU" sz="2400" dirty="0" err="1" smtClean="0"/>
              <a:t>Васильич</a:t>
            </a:r>
            <a:r>
              <a:rPr lang="ru-RU" sz="2400" dirty="0" smtClean="0"/>
              <a:t> Третий</a:t>
            </a:r>
          </a:p>
          <a:p>
            <a:r>
              <a:rPr lang="ru-RU" sz="2400" dirty="0" smtClean="0"/>
              <a:t>Русской славой дорожил:</a:t>
            </a:r>
          </a:p>
          <a:p>
            <a:r>
              <a:rPr lang="ru-RU" sz="2400" dirty="0" smtClean="0"/>
              <a:t>Перестроил стены эти,</a:t>
            </a:r>
          </a:p>
          <a:p>
            <a:r>
              <a:rPr lang="ru-RU" sz="2400" dirty="0" smtClean="0"/>
              <a:t>Рвом глубоким окружил.</a:t>
            </a:r>
          </a:p>
          <a:p>
            <a:r>
              <a:rPr lang="ru-RU" sz="2400" dirty="0" smtClean="0"/>
              <a:t>Для постройки стен кирпичных,</a:t>
            </a:r>
          </a:p>
          <a:p>
            <a:r>
              <a:rPr lang="ru-RU" sz="2400" dirty="0" smtClean="0"/>
              <a:t>Башен, храмов и дворов</a:t>
            </a:r>
          </a:p>
          <a:p>
            <a:r>
              <a:rPr lang="ru-RU" sz="2400" dirty="0" smtClean="0"/>
              <a:t>Князь Иван позвал отличных</a:t>
            </a:r>
          </a:p>
          <a:p>
            <a:r>
              <a:rPr lang="ru-RU" sz="2400" dirty="0" smtClean="0"/>
              <a:t>Итальянских мастеров.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2532" name="Picture 4" descr="C:\Users\User\Desktop\москва\img0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803877">
            <a:off x="928662" y="214290"/>
            <a:ext cx="1928826" cy="2411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786182" y="571480"/>
            <a:ext cx="49291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Правнук Дмитрия Донского</a:t>
            </a:r>
          </a:p>
          <a:p>
            <a:r>
              <a:rPr lang="ru-RU" sz="2400" dirty="0" smtClean="0"/>
              <a:t>Древний Кремль отстроил снова.</a:t>
            </a:r>
          </a:p>
          <a:p>
            <a:r>
              <a:rPr lang="ru-RU" sz="2400" dirty="0" smtClean="0"/>
              <a:t>Для построек москвичи</a:t>
            </a:r>
          </a:p>
          <a:p>
            <a:r>
              <a:rPr lang="ru-RU" sz="2400" dirty="0" smtClean="0"/>
              <a:t>Стали делать кирпичи.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москва\img0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428604"/>
            <a:ext cx="3500462" cy="45720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071934" y="1000108"/>
            <a:ext cx="36433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Девятнадцать грозных башен</a:t>
            </a:r>
          </a:p>
          <a:p>
            <a:r>
              <a:rPr lang="ru-RU" sz="2400" dirty="0" smtClean="0"/>
              <a:t>Простояли пять веков.</a:t>
            </a:r>
          </a:p>
          <a:p>
            <a:r>
              <a:rPr lang="ru-RU" sz="2400" dirty="0" smtClean="0"/>
              <a:t>Никакой им враг не страшен,</a:t>
            </a:r>
          </a:p>
          <a:p>
            <a:r>
              <a:rPr lang="ru-RU" sz="2400" dirty="0" smtClean="0"/>
              <a:t>Сколько б ни было врагов.</a:t>
            </a:r>
          </a:p>
          <a:p>
            <a:r>
              <a:rPr lang="ru-RU" sz="2400" dirty="0" smtClean="0"/>
              <a:t>Сохранились эти стены,</a:t>
            </a:r>
          </a:p>
          <a:p>
            <a:r>
              <a:rPr lang="ru-RU" sz="2400" dirty="0" smtClean="0"/>
              <a:t>До сих пор они стоят –</a:t>
            </a:r>
          </a:p>
          <a:p>
            <a:r>
              <a:rPr lang="ru-RU" sz="2400" dirty="0" smtClean="0"/>
              <a:t>Неприступны, неизменны,</a:t>
            </a:r>
          </a:p>
          <a:p>
            <a:r>
              <a:rPr lang="ru-RU" sz="2400" dirty="0" smtClean="0"/>
              <a:t>Как и пять веков назад!</a:t>
            </a:r>
            <a:endParaRPr lang="ru-RU" sz="2400" dirty="0"/>
          </a:p>
        </p:txBody>
      </p:sp>
      <p:pic>
        <p:nvPicPr>
          <p:cNvPr id="7" name="Рисунок 6" descr="http://nkozlov.ru/upload/images/0712/071210153816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2143116"/>
            <a:ext cx="1352549" cy="42195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москва\img0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357166"/>
            <a:ext cx="2786082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79" name="Picture 3" descr="C:\Users\User\Desktop\москва\img0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3500438"/>
            <a:ext cx="2214578" cy="2996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285728"/>
            <a:ext cx="55007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Грозный царь в воспоминанье о победе над Казанью</a:t>
            </a:r>
          </a:p>
          <a:p>
            <a:r>
              <a:rPr lang="ru-RU" dirty="0" smtClean="0"/>
              <a:t>Двум прекрасным мастерам приказал построить храм.</a:t>
            </a:r>
          </a:p>
          <a:p>
            <a:r>
              <a:rPr lang="ru-RU" dirty="0" smtClean="0"/>
              <a:t>И воздвигли люди эти небывалый в целом свете,</a:t>
            </a:r>
          </a:p>
          <a:p>
            <a:r>
              <a:rPr lang="ru-RU" dirty="0" smtClean="0"/>
              <a:t>Пестрый сказочный собор, что стоит и до сих пор.</a:t>
            </a:r>
          </a:p>
          <a:p>
            <a:r>
              <a:rPr lang="ru-RU" dirty="0" smtClean="0"/>
              <a:t>Он свидетель древней славы – этот храм девятиглавый,</a:t>
            </a:r>
          </a:p>
          <a:p>
            <a:r>
              <a:rPr lang="ru-RU" dirty="0" smtClean="0"/>
              <a:t>Он четыре сотни лет над рекой встречал рассвет.</a:t>
            </a:r>
          </a:p>
          <a:p>
            <a:r>
              <a:rPr lang="ru-RU" dirty="0" smtClean="0"/>
              <a:t>Как увидишь – удивишься, вот какая красота!</a:t>
            </a:r>
          </a:p>
          <a:p>
            <a:r>
              <a:rPr lang="ru-RU" dirty="0" smtClean="0"/>
              <a:t>И глядишь – не  наглядишься с Москворецкого моста!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14810" y="4857760"/>
            <a:ext cx="4286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Двое зодчих – Постник с </a:t>
            </a:r>
            <a:r>
              <a:rPr lang="ru-RU" dirty="0" err="1" smtClean="0"/>
              <a:t>Бармой</a:t>
            </a:r>
            <a:r>
              <a:rPr lang="ru-RU" dirty="0" smtClean="0"/>
              <a:t> создавали этот храм.</a:t>
            </a:r>
          </a:p>
          <a:p>
            <a:r>
              <a:rPr lang="ru-RU" dirty="0" smtClean="0"/>
              <a:t>Москвичи им благодарны – слава русским мастерам!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esktop\москва\img0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428604"/>
            <a:ext cx="3033367" cy="34290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143372" y="1071546"/>
            <a:ext cx="46434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Славен город наших дедов,</a:t>
            </a:r>
          </a:p>
          <a:p>
            <a:r>
              <a:rPr lang="ru-RU" sz="2400" dirty="0" smtClean="0"/>
              <a:t>В жизни многое изведав,</a:t>
            </a:r>
          </a:p>
          <a:p>
            <a:r>
              <a:rPr lang="ru-RU" sz="2400" dirty="0" smtClean="0"/>
              <a:t>Много войн и много бед,</a:t>
            </a:r>
          </a:p>
          <a:p>
            <a:r>
              <a:rPr lang="ru-RU" sz="2400" dirty="0" smtClean="0"/>
              <a:t>Много радостных побед.</a:t>
            </a:r>
          </a:p>
          <a:p>
            <a:r>
              <a:rPr lang="ru-RU" sz="2400" dirty="0" smtClean="0"/>
              <a:t>И над всеми временами</a:t>
            </a:r>
          </a:p>
          <a:p>
            <a:r>
              <a:rPr lang="ru-RU" sz="2400" dirty="0" smtClean="0"/>
              <a:t>Древний Кремль, хранимый нами,</a:t>
            </a:r>
          </a:p>
          <a:p>
            <a:r>
              <a:rPr lang="ru-RU" sz="2400" dirty="0" smtClean="0"/>
              <a:t>Нас хранит из года в год,</a:t>
            </a:r>
          </a:p>
          <a:p>
            <a:r>
              <a:rPr lang="ru-RU" sz="2400" dirty="0" smtClean="0"/>
              <a:t>Наша гордость и оплот!</a:t>
            </a:r>
          </a:p>
          <a:p>
            <a:r>
              <a:rPr lang="ru-RU" sz="2400" dirty="0" smtClean="0"/>
              <a:t>Ну-ка, снимем шапки, братцы,</a:t>
            </a:r>
          </a:p>
          <a:p>
            <a:r>
              <a:rPr lang="ru-RU" sz="2400" dirty="0" smtClean="0"/>
              <a:t>Да поклонимся Кремлю.</a:t>
            </a:r>
            <a:endParaRPr lang="ru-RU" sz="2400" dirty="0"/>
          </a:p>
        </p:txBody>
      </p:sp>
      <p:pic>
        <p:nvPicPr>
          <p:cNvPr id="7" name="Рисунок 6" descr="http://nkozlov.ru/upload/images/0712/071217180459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4286256"/>
            <a:ext cx="3024192" cy="2066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щелкните, и изображение увеличится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5500702"/>
            <a:ext cx="3500462" cy="73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москва\img0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428604"/>
            <a:ext cx="2357454" cy="3357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3" name="Picture 3" descr="C:\Users\User\Desktop\москва\img0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3000372"/>
            <a:ext cx="2357454" cy="339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071802" y="785794"/>
            <a:ext cx="40005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Это он помог собраться городам в одну семью,</a:t>
            </a:r>
          </a:p>
          <a:p>
            <a:r>
              <a:rPr lang="ru-RU" sz="2400" dirty="0" smtClean="0"/>
              <a:t>Это он всем нам на славу создал русскую державу.</a:t>
            </a:r>
          </a:p>
          <a:p>
            <a:r>
              <a:rPr lang="ru-RU" sz="2400" dirty="0" smtClean="0"/>
              <a:t>И стоит она века нерушима и крепка…</a:t>
            </a:r>
          </a:p>
          <a:p>
            <a:r>
              <a:rPr lang="ru-RU" sz="2400" dirty="0" smtClean="0"/>
              <a:t>Умный, сильный наш народ далеко глядит вперед,</a:t>
            </a:r>
          </a:p>
          <a:p>
            <a:r>
              <a:rPr lang="ru-RU" sz="2400" dirty="0" smtClean="0"/>
              <a:t>А преданья старины забывать мы не должны.</a:t>
            </a:r>
          </a:p>
          <a:p>
            <a:r>
              <a:rPr lang="ru-RU" sz="2400" dirty="0" smtClean="0"/>
              <a:t>Слава русской старине!</a:t>
            </a:r>
          </a:p>
          <a:p>
            <a:r>
              <a:rPr lang="ru-RU" sz="2400" dirty="0" smtClean="0"/>
              <a:t>Слава русской стороне!</a:t>
            </a:r>
            <a:endParaRPr lang="ru-RU" sz="2400" dirty="0"/>
          </a:p>
        </p:txBody>
      </p:sp>
      <p:pic>
        <p:nvPicPr>
          <p:cNvPr id="10" name="Рисунок 9" descr="http://nkozlov.ru/upload/images/0712/071210153431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4357694"/>
            <a:ext cx="2738440" cy="1709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щелкните, и изображение увеличится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428604"/>
            <a:ext cx="1776417" cy="2214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C:\Users\User\Desktop\москва\img0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54602" y="3786190"/>
            <a:ext cx="803678" cy="10715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650" name="Picture 2" descr="C:\Users\User\Desktop\москва\img0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50057">
            <a:off x="346144" y="3729970"/>
            <a:ext cx="4034146" cy="2857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643042" y="571480"/>
            <a:ext cx="721523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2">
                    <a:lumMod val="75000"/>
                  </a:schemeClr>
                </a:solidFill>
              </a:rPr>
              <a:t>Город древний,</a:t>
            </a:r>
          </a:p>
          <a:p>
            <a:r>
              <a:rPr lang="ru-RU" sz="6600" dirty="0">
                <a:solidFill>
                  <a:schemeClr val="accent1">
                    <a:lumMod val="50000"/>
                  </a:schemeClr>
                </a:solidFill>
              </a:rPr>
              <a:t>г</a:t>
            </a: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ород чудный…</a:t>
            </a:r>
          </a:p>
          <a:p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В книге использованы строки из поэмы </a:t>
            </a:r>
          </a:p>
          <a:p>
            <a:pPr algn="ctr"/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   </a:t>
            </a:r>
            <a:r>
              <a:rPr lang="ru-RU" sz="2000" dirty="0" err="1" smtClean="0">
                <a:solidFill>
                  <a:schemeClr val="tx1">
                    <a:lumMod val="85000"/>
                  </a:schemeClr>
                </a:solidFill>
              </a:rPr>
              <a:t>Н.Кончаловской</a:t>
            </a: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 «Славен град Москва».</a:t>
            </a:r>
            <a:endParaRPr lang="ru-RU" sz="2000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3786190"/>
            <a:ext cx="3143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Художники-оформители:</a:t>
            </a:r>
          </a:p>
          <a:p>
            <a:r>
              <a:rPr lang="ru-RU" dirty="0" smtClean="0"/>
              <a:t>Петрова Саша</a:t>
            </a:r>
          </a:p>
          <a:p>
            <a:r>
              <a:rPr lang="ru-RU" dirty="0" smtClean="0"/>
              <a:t>Татаринов Костя</a:t>
            </a:r>
          </a:p>
          <a:p>
            <a:r>
              <a:rPr lang="ru-RU" dirty="0" smtClean="0"/>
              <a:t>Малыхина Настя</a:t>
            </a:r>
          </a:p>
          <a:p>
            <a:r>
              <a:rPr lang="ru-RU" dirty="0" smtClean="0"/>
              <a:t>Дроздова Соня</a:t>
            </a:r>
          </a:p>
          <a:p>
            <a:r>
              <a:rPr lang="ru-RU" dirty="0" err="1" smtClean="0"/>
              <a:t>Мацука</a:t>
            </a:r>
            <a:r>
              <a:rPr lang="ru-RU" dirty="0" smtClean="0"/>
              <a:t> Даша</a:t>
            </a:r>
          </a:p>
          <a:p>
            <a:r>
              <a:rPr lang="ru-RU" dirty="0" smtClean="0"/>
              <a:t>Скребло Олеся</a:t>
            </a:r>
          </a:p>
          <a:p>
            <a:r>
              <a:rPr lang="ru-RU" dirty="0" smtClean="0"/>
              <a:t>Сергеева Соня</a:t>
            </a:r>
            <a:endParaRPr lang="ru-RU" dirty="0"/>
          </a:p>
        </p:txBody>
      </p:sp>
      <p:pic>
        <p:nvPicPr>
          <p:cNvPr id="27653" name="Picture 5" descr="C:\Users\User\Desktop\москва\img0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58082" y="4000504"/>
            <a:ext cx="839394" cy="111917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655" name="Picture 7" descr="C:\Users\User\Desktop\москва\img07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4572008"/>
            <a:ext cx="789578" cy="10001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656" name="Picture 8" descr="C:\Users\User\Desktop\москва\img07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15338" y="4643446"/>
            <a:ext cx="845976" cy="10715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657" name="Picture 9" descr="C:\Users\User\Desktop\москва\img07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00958" y="4929198"/>
            <a:ext cx="857256" cy="10858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652" name="Picture 4" descr="C:\Users\User\Desktop\москва\img07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29454" y="5572140"/>
            <a:ext cx="857256" cy="10287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658" name="Picture 10" descr="C:\Users\User\Desktop\москва\img076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8072462" y="5572140"/>
            <a:ext cx="789578" cy="10715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3857620" y="6072206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2"/>
                </a:solidFill>
              </a:rPr>
              <a:t>АНО ЦО «Гармония» </a:t>
            </a:r>
          </a:p>
          <a:p>
            <a:r>
              <a:rPr lang="ru-RU" sz="1400" dirty="0" smtClean="0">
                <a:solidFill>
                  <a:schemeClr val="bg2"/>
                </a:solidFill>
              </a:rPr>
              <a:t>Москва, 2013 год</a:t>
            </a:r>
            <a:endParaRPr lang="ru-RU" sz="1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http://www.elcode.ru/files/competitions/moscow/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4071942"/>
            <a:ext cx="2576921" cy="1714512"/>
          </a:xfrm>
          <a:prstGeom prst="rect">
            <a:avLst/>
          </a:prstGeom>
          <a:noFill/>
        </p:spPr>
      </p:pic>
      <p:pic>
        <p:nvPicPr>
          <p:cNvPr id="14339" name="Picture 3" descr="C:\Users\User\Desktop\москва\img0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357166"/>
            <a:ext cx="1857388" cy="2428892"/>
          </a:xfrm>
          <a:prstGeom prst="rect">
            <a:avLst/>
          </a:prstGeom>
          <a:noFill/>
        </p:spPr>
      </p:pic>
      <p:pic>
        <p:nvPicPr>
          <p:cNvPr id="14338" name="Picture 2" descr="C:\Users\User\Desktop\москва\img06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2428868"/>
            <a:ext cx="1698183" cy="22860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642918"/>
            <a:ext cx="8215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Москва… </a:t>
            </a:r>
          </a:p>
          <a:p>
            <a:endParaRPr lang="ru-RU" sz="3600" dirty="0" smtClean="0"/>
          </a:p>
          <a:p>
            <a:r>
              <a:rPr lang="ru-RU" sz="3600" dirty="0" smtClean="0"/>
              <a:t>Сердце нашей Родины – России.</a:t>
            </a:r>
          </a:p>
          <a:p>
            <a:endParaRPr lang="ru-RU" sz="3600" dirty="0" smtClean="0"/>
          </a:p>
          <a:p>
            <a:r>
              <a:rPr lang="ru-RU" sz="3600" dirty="0" smtClean="0"/>
              <a:t>Мы любим ее, гордимся ею…</a:t>
            </a:r>
            <a:endParaRPr lang="ru-RU" sz="3600" dirty="0"/>
          </a:p>
        </p:txBody>
      </p:sp>
      <p:pic>
        <p:nvPicPr>
          <p:cNvPr id="14343" name="Picture 7" descr="http://www.nightcitylights.com/Blog/201202/06/0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3500438"/>
            <a:ext cx="2571766" cy="171451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ww.nightcitylights.com/Blog/201202/06/0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000108"/>
            <a:ext cx="3429024" cy="22860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571480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 каждым годом наш любимый город растет, становится краше и современнее…</a:t>
            </a:r>
          </a:p>
        </p:txBody>
      </p:sp>
      <p:pic>
        <p:nvPicPr>
          <p:cNvPr id="15362" name="Picture 2" descr="http://mosprogulka.ru/Pictures/One/Shevchenko_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1714488"/>
            <a:ext cx="2857520" cy="2143140"/>
          </a:xfrm>
          <a:prstGeom prst="rect">
            <a:avLst/>
          </a:prstGeom>
          <a:noFill/>
        </p:spPr>
      </p:pic>
      <p:pic>
        <p:nvPicPr>
          <p:cNvPr id="15366" name="Picture 6" descr="http://www.mosantico.ru/wp-content/uploads/2012/04/Vid-s-Kotel-nicheskoj-vy-sotki-avgust-2011.-Avtor-Evgenij-Bezzubtse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3143248"/>
            <a:ext cx="2987665" cy="187027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3929066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А с чего все начиналось? </a:t>
            </a:r>
          </a:p>
          <a:p>
            <a:r>
              <a:rPr lang="ru-RU" sz="2800" dirty="0" smtClean="0"/>
              <a:t>Как рождалась Москва, как строилась? </a:t>
            </a:r>
          </a:p>
          <a:p>
            <a:r>
              <a:rPr lang="ru-RU" sz="2800" dirty="0" smtClean="0"/>
              <a:t>Об этом мы и хотим вам рассказать. </a:t>
            </a:r>
          </a:p>
          <a:p>
            <a:r>
              <a:rPr lang="ru-RU" sz="2800" dirty="0" smtClean="0"/>
              <a:t>А помогут нам в этом строки из поэмы замечательной поэтессы Н. </a:t>
            </a:r>
            <a:r>
              <a:rPr lang="ru-RU" sz="2800" dirty="0" err="1" smtClean="0"/>
              <a:t>Кончаловской</a:t>
            </a:r>
            <a:r>
              <a:rPr lang="ru-RU" sz="2800" dirty="0" smtClean="0"/>
              <a:t> «Славен град Москва» и наши рисунки.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User\Desktop\москва\img0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946758">
            <a:off x="536644" y="614356"/>
            <a:ext cx="3149317" cy="446999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071934" y="285728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Москва-река, тебе хвала!</a:t>
            </a:r>
            <a:br>
              <a:rPr lang="ru-RU" sz="2400" dirty="0"/>
            </a:br>
            <a:r>
              <a:rPr lang="ru-RU" sz="2400" dirty="0"/>
              <a:t>В веках ты видела немало.</a:t>
            </a:r>
            <a:br>
              <a:rPr lang="ru-RU" sz="2400" dirty="0"/>
            </a:br>
            <a:r>
              <a:rPr lang="ru-RU" sz="2400" dirty="0"/>
              <a:t>Когда б ты говорить могла,</a:t>
            </a:r>
            <a:br>
              <a:rPr lang="ru-RU" sz="2400" dirty="0"/>
            </a:br>
            <a:r>
              <a:rPr lang="ru-RU" sz="2400" dirty="0"/>
              <a:t>Ты многое бы рассказала.</a:t>
            </a:r>
            <a:br>
              <a:rPr lang="ru-RU" sz="2400" dirty="0"/>
            </a:br>
            <a:r>
              <a:rPr lang="ru-RU" sz="2400" dirty="0"/>
              <a:t>Ты б рассказала нам о том,</a:t>
            </a:r>
            <a:br>
              <a:rPr lang="ru-RU" sz="2400" dirty="0"/>
            </a:br>
            <a:r>
              <a:rPr lang="ru-RU" sz="2400" dirty="0"/>
              <a:t>Как люди начали селиться,</a:t>
            </a:r>
            <a:br>
              <a:rPr lang="ru-RU" sz="2400" dirty="0"/>
            </a:br>
            <a:r>
              <a:rPr lang="ru-RU" sz="2400" dirty="0"/>
              <a:t>За тыном — тын, за домом — дом</a:t>
            </a:r>
            <a:br>
              <a:rPr lang="ru-RU" sz="2400" dirty="0"/>
            </a:br>
            <a:r>
              <a:rPr lang="ru-RU" sz="2400" dirty="0"/>
              <a:t>Росло на берегу твоём</a:t>
            </a:r>
            <a:br>
              <a:rPr lang="ru-RU" sz="2400" dirty="0"/>
            </a:br>
            <a:r>
              <a:rPr lang="ru-RU" sz="2400" dirty="0"/>
              <a:t>Начало будущей столицы.</a:t>
            </a:r>
            <a:br>
              <a:rPr lang="ru-RU" sz="2400" dirty="0"/>
            </a:br>
            <a:r>
              <a:rPr lang="ru-RU" sz="2400" dirty="0"/>
              <a:t>Ты отражала в глади вод</a:t>
            </a:r>
            <a:br>
              <a:rPr lang="ru-RU" sz="2400" dirty="0"/>
            </a:br>
            <a:r>
              <a:rPr lang="ru-RU" sz="2400" dirty="0"/>
              <a:t>Тот первый Кремль и город новый,</a:t>
            </a:r>
            <a:br>
              <a:rPr lang="ru-RU" sz="2400" dirty="0"/>
            </a:br>
            <a:r>
              <a:rPr lang="ru-RU" sz="2400" dirty="0"/>
              <a:t>Что строил русский наш народ</a:t>
            </a:r>
            <a:br>
              <a:rPr lang="ru-RU" sz="2400" dirty="0"/>
            </a:br>
            <a:r>
              <a:rPr lang="ru-RU" sz="2400" dirty="0"/>
              <a:t>Под первою стеной сосновой…</a:t>
            </a:r>
            <a:br>
              <a:rPr lang="ru-RU" sz="2400" dirty="0"/>
            </a:br>
            <a:r>
              <a:rPr lang="ru-RU" sz="2400" dirty="0"/>
              <a:t>Вот этот первый городок</a:t>
            </a:r>
            <a:br>
              <a:rPr lang="ru-RU" sz="2400" dirty="0"/>
            </a:br>
            <a:r>
              <a:rPr lang="ru-RU" sz="2400" dirty="0"/>
              <a:t>На перекрёстке всех дорог.</a:t>
            </a:r>
          </a:p>
        </p:txBody>
      </p:sp>
      <p:pic>
        <p:nvPicPr>
          <p:cNvPr id="8" name="Рисунок 7" descr="щелкните, и изображение увеличится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857892"/>
            <a:ext cx="350046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москва\img0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285728"/>
            <a:ext cx="5153769" cy="33404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5" name="TextBox 24"/>
          <p:cNvSpPr txBox="1"/>
          <p:nvPr/>
        </p:nvSpPr>
        <p:spPr>
          <a:xfrm>
            <a:off x="500034" y="3500438"/>
            <a:ext cx="55007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Вот он, первый Кремль сосновый,</a:t>
            </a:r>
          </a:p>
          <a:p>
            <a:r>
              <a:rPr lang="ru-RU" sz="2400" dirty="0" smtClean="0"/>
              <a:t>За бревенчатой стеной.</a:t>
            </a:r>
          </a:p>
          <a:p>
            <a:r>
              <a:rPr lang="ru-RU" sz="2400" dirty="0" smtClean="0"/>
              <a:t>Так родился город новый,</a:t>
            </a:r>
          </a:p>
          <a:p>
            <a:r>
              <a:rPr lang="ru-RU" sz="2400" dirty="0" smtClean="0"/>
              <a:t>И назвался он Москвой.</a:t>
            </a:r>
          </a:p>
          <a:p>
            <a:r>
              <a:rPr lang="ru-RU" sz="2400" dirty="0" smtClean="0"/>
              <a:t>Да не город – деревушка,</a:t>
            </a:r>
          </a:p>
          <a:p>
            <a:r>
              <a:rPr lang="ru-RU" sz="2400" dirty="0" smtClean="0"/>
              <a:t>На пригорке – </a:t>
            </a:r>
            <a:r>
              <a:rPr lang="ru-RU" sz="2400" dirty="0" err="1" smtClean="0"/>
              <a:t>церковушка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Кучка княжьих теремов</a:t>
            </a:r>
          </a:p>
          <a:p>
            <a:r>
              <a:rPr lang="ru-RU" sz="2400" dirty="0" smtClean="0"/>
              <a:t>Да десятка два домов.</a:t>
            </a:r>
            <a:endParaRPr lang="ru-RU" sz="2400" dirty="0"/>
          </a:p>
        </p:txBody>
      </p:sp>
      <p:pic>
        <p:nvPicPr>
          <p:cNvPr id="17430" name="Рисунок 4" descr="http://nkozlov.ru/upload/images/0712/07121013045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000504"/>
            <a:ext cx="4210050" cy="24479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москва\img0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8" y="571480"/>
            <a:ext cx="1643074" cy="31597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5" name="Picture 3" descr="C:\Users\User\Desktop\москва\img0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4071942"/>
            <a:ext cx="4426050" cy="19960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357158" y="214291"/>
            <a:ext cx="492922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Сорок  лет земель московских</a:t>
            </a:r>
          </a:p>
          <a:p>
            <a:r>
              <a:rPr lang="ru-RU" sz="2400" dirty="0" smtClean="0"/>
              <a:t>Не топтал ордынский конь.</a:t>
            </a:r>
          </a:p>
          <a:p>
            <a:r>
              <a:rPr lang="ru-RU" sz="2400" dirty="0" smtClean="0"/>
              <a:t>Но у старых стен кремлевских</a:t>
            </a:r>
          </a:p>
          <a:p>
            <a:r>
              <a:rPr lang="ru-RU" sz="2400" dirty="0" smtClean="0"/>
              <a:t>Был опасный враг – огонь.</a:t>
            </a:r>
          </a:p>
          <a:p>
            <a:r>
              <a:rPr lang="ru-RU" sz="2400" dirty="0" smtClean="0"/>
              <a:t>Раз в засушливое лето</a:t>
            </a:r>
          </a:p>
          <a:p>
            <a:r>
              <a:rPr lang="ru-RU" sz="2400" dirty="0" smtClean="0"/>
              <a:t>Загорелось что-то где-то,</a:t>
            </a:r>
          </a:p>
          <a:p>
            <a:r>
              <a:rPr lang="ru-RU" sz="2400" dirty="0" smtClean="0"/>
              <a:t>И пополз огонь бедой</a:t>
            </a:r>
          </a:p>
          <a:p>
            <a:r>
              <a:rPr lang="ru-RU" sz="2400" dirty="0" smtClean="0"/>
              <a:t>В слободу за слободой.</a:t>
            </a:r>
          </a:p>
          <a:p>
            <a:r>
              <a:rPr lang="ru-RU" sz="2400" dirty="0" smtClean="0"/>
              <a:t>Тын за тыном, дом за домом,</a:t>
            </a:r>
          </a:p>
          <a:p>
            <a:r>
              <a:rPr lang="ru-RU" sz="2400" dirty="0" smtClean="0"/>
              <a:t>По лачугам, по хоромам –</a:t>
            </a:r>
          </a:p>
          <a:p>
            <a:r>
              <a:rPr lang="ru-RU" sz="2400" dirty="0" smtClean="0"/>
              <a:t>До Кремля огонь добрался,</a:t>
            </a:r>
          </a:p>
          <a:p>
            <a:r>
              <a:rPr lang="ru-RU" sz="2400" dirty="0" smtClean="0"/>
              <a:t>По дворцам разбушевался.</a:t>
            </a:r>
          </a:p>
          <a:p>
            <a:r>
              <a:rPr lang="ru-RU" sz="2400" dirty="0" smtClean="0"/>
              <a:t>Велика Москва была –</a:t>
            </a:r>
          </a:p>
          <a:p>
            <a:r>
              <a:rPr lang="ru-RU" sz="2400" dirty="0" smtClean="0"/>
              <a:t>Да сгорела вся дотла!</a:t>
            </a:r>
          </a:p>
          <a:p>
            <a:endParaRPr lang="ru-RU" dirty="0"/>
          </a:p>
        </p:txBody>
      </p:sp>
      <p:pic>
        <p:nvPicPr>
          <p:cNvPr id="18443" name="Picture 11" descr="C:\Users\User\Desktop\москва\img0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5715016"/>
            <a:ext cx="3286148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москва\img0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428604"/>
            <a:ext cx="2643206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143372" y="357166"/>
            <a:ext cx="48577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Для Кремля с каменоломни</a:t>
            </a:r>
          </a:p>
          <a:p>
            <a:r>
              <a:rPr lang="ru-RU" sz="2400" dirty="0" smtClean="0"/>
              <a:t>Возит камень русский люд.</a:t>
            </a:r>
          </a:p>
          <a:p>
            <a:r>
              <a:rPr lang="ru-RU" sz="2400" dirty="0" smtClean="0"/>
              <a:t>И былой стене на смену</a:t>
            </a:r>
          </a:p>
          <a:p>
            <a:r>
              <a:rPr lang="ru-RU" sz="2400" dirty="0" smtClean="0"/>
              <a:t>Строит каменную стену</a:t>
            </a:r>
          </a:p>
          <a:p>
            <a:r>
              <a:rPr lang="ru-RU" sz="2400" dirty="0" smtClean="0"/>
              <a:t>Небывалой красоты</a:t>
            </a:r>
          </a:p>
          <a:p>
            <a:r>
              <a:rPr lang="ru-RU" sz="2400" dirty="0" smtClean="0"/>
              <a:t>Внук Ивана </a:t>
            </a:r>
            <a:r>
              <a:rPr lang="ru-RU" sz="2400" dirty="0" err="1" smtClean="0"/>
              <a:t>Калиты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Внук Ивана – Дмитрий – князь,</a:t>
            </a:r>
          </a:p>
          <a:p>
            <a:r>
              <a:rPr lang="ru-RU" sz="2400" dirty="0" smtClean="0"/>
              <a:t>Оградить Москву стремясь,</a:t>
            </a:r>
          </a:p>
          <a:p>
            <a:r>
              <a:rPr lang="ru-RU" sz="2400" dirty="0" smtClean="0"/>
              <a:t>Крепость выстроил в столице,</a:t>
            </a:r>
          </a:p>
          <a:p>
            <a:r>
              <a:rPr lang="ru-RU" sz="2400" dirty="0" smtClean="0"/>
              <a:t>На высоком берегу.</a:t>
            </a:r>
          </a:p>
          <a:p>
            <a:r>
              <a:rPr lang="ru-RU" sz="2400" dirty="0" smtClean="0"/>
              <a:t>В стенах  каменных – бойницы,</a:t>
            </a:r>
          </a:p>
          <a:p>
            <a:r>
              <a:rPr lang="ru-RU" sz="2400" dirty="0" smtClean="0"/>
              <a:t>Чтобы целить по врагу.</a:t>
            </a:r>
          </a:p>
          <a:p>
            <a:r>
              <a:rPr lang="ru-RU" sz="2400" dirty="0" smtClean="0"/>
              <a:t>А вокруг Кремля в ту пору</a:t>
            </a:r>
          </a:p>
          <a:p>
            <a:r>
              <a:rPr lang="ru-RU" sz="2400" dirty="0" smtClean="0"/>
              <a:t>Вырыт был  глубокий ров,</a:t>
            </a:r>
          </a:p>
          <a:p>
            <a:r>
              <a:rPr lang="ru-RU" sz="2400" dirty="0" smtClean="0"/>
              <a:t>Ров такой, через который</a:t>
            </a:r>
          </a:p>
          <a:p>
            <a:r>
              <a:rPr lang="ru-RU" sz="2400" dirty="0" smtClean="0"/>
              <a:t>Не пробраться без мостов.</a:t>
            </a:r>
            <a:endParaRPr lang="ru-RU" sz="2400" dirty="0"/>
          </a:p>
        </p:txBody>
      </p:sp>
      <p:pic>
        <p:nvPicPr>
          <p:cNvPr id="8" name="Рисунок 7" descr="щелкните, и изображение увеличится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610310">
            <a:off x="571472" y="4643446"/>
            <a:ext cx="3162300" cy="1571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москва\img0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48" y="571480"/>
            <a:ext cx="4214842" cy="34162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571480"/>
            <a:ext cx="414340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До берегов Москвы-реки</a:t>
            </a:r>
          </a:p>
          <a:p>
            <a:r>
              <a:rPr lang="ru-RU" sz="2000" dirty="0" smtClean="0"/>
              <a:t>Ордынский хан довел полки…</a:t>
            </a:r>
          </a:p>
          <a:p>
            <a:r>
              <a:rPr lang="ru-RU" sz="2000" dirty="0" smtClean="0"/>
              <a:t>Кремль осаждает хищник смелый!</a:t>
            </a:r>
          </a:p>
          <a:p>
            <a:r>
              <a:rPr lang="ru-RU" sz="2000" dirty="0" smtClean="0"/>
              <a:t>Он до зубов вооружен,</a:t>
            </a:r>
          </a:p>
          <a:p>
            <a:r>
              <a:rPr lang="ru-RU" sz="2000" dirty="0" smtClean="0"/>
              <a:t>Он мечет огненные стрелы,</a:t>
            </a:r>
          </a:p>
          <a:p>
            <a:r>
              <a:rPr lang="ru-RU" sz="2000" dirty="0" smtClean="0"/>
              <a:t>По стенам в крепость лезет он;</a:t>
            </a:r>
          </a:p>
          <a:p>
            <a:r>
              <a:rPr lang="ru-RU" sz="2000" dirty="0" smtClean="0"/>
              <a:t>Во все ворота бьет тараном,</a:t>
            </a:r>
          </a:p>
          <a:p>
            <a:r>
              <a:rPr lang="ru-RU" sz="2000" dirty="0" smtClean="0"/>
              <a:t>Под башнями костры кладет…</a:t>
            </a:r>
          </a:p>
          <a:p>
            <a:r>
              <a:rPr lang="ru-RU" sz="2000" dirty="0" smtClean="0"/>
              <a:t>И нету сил бороться с ханом,</a:t>
            </a:r>
          </a:p>
          <a:p>
            <a:r>
              <a:rPr lang="ru-RU" sz="2000" dirty="0" smtClean="0"/>
              <a:t>Пылает Кремль, пропал народ!</a:t>
            </a:r>
          </a:p>
          <a:p>
            <a:r>
              <a:rPr lang="ru-RU" sz="2000" dirty="0" smtClean="0"/>
              <a:t>Не много дней осада длится,</a:t>
            </a:r>
          </a:p>
          <a:p>
            <a:r>
              <a:rPr lang="ru-RU" sz="2000" dirty="0" smtClean="0"/>
              <a:t>И вот уж больше нет столицы…</a:t>
            </a:r>
          </a:p>
          <a:p>
            <a:r>
              <a:rPr lang="ru-RU" sz="2000" dirty="0" smtClean="0"/>
              <a:t>Над пеплом вороны летают,</a:t>
            </a:r>
          </a:p>
          <a:p>
            <a:r>
              <a:rPr lang="ru-RU" sz="2000" dirty="0" smtClean="0"/>
              <a:t>Чернеют проруби реки.</a:t>
            </a:r>
          </a:p>
          <a:p>
            <a:r>
              <a:rPr lang="ru-RU" sz="2000" dirty="0" smtClean="0"/>
              <a:t>Февральский снег ложится, тает</a:t>
            </a:r>
          </a:p>
          <a:p>
            <a:r>
              <a:rPr lang="ru-RU" sz="2000" dirty="0" smtClean="0"/>
              <a:t>В местах, где тлеют угольки.</a:t>
            </a:r>
            <a:endParaRPr lang="ru-RU" sz="2000" dirty="0"/>
          </a:p>
        </p:txBody>
      </p:sp>
      <p:pic>
        <p:nvPicPr>
          <p:cNvPr id="7" name="Рисунок 6" descr="http://nkozlov.ru/upload/images/0712/071210143424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500570"/>
            <a:ext cx="4143404" cy="14573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москва\img0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191921">
            <a:off x="666874" y="322341"/>
            <a:ext cx="2143140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857620" y="357166"/>
            <a:ext cx="48577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 на московском пепелище</a:t>
            </a:r>
          </a:p>
          <a:p>
            <a:r>
              <a:rPr lang="ru-RU" sz="2400" dirty="0" smtClean="0"/>
              <a:t>Средь многих тысяч мёртвых тел</a:t>
            </a:r>
          </a:p>
          <a:p>
            <a:r>
              <a:rPr lang="ru-RU" sz="2400" dirty="0" smtClean="0"/>
              <a:t>Своих родных и близких ищет</a:t>
            </a:r>
          </a:p>
          <a:p>
            <a:r>
              <a:rPr lang="ru-RU" sz="2400" dirty="0" smtClean="0"/>
              <a:t>Тот, кто, по счастью, уцелел.</a:t>
            </a:r>
          </a:p>
          <a:p>
            <a:r>
              <a:rPr lang="ru-RU" sz="2400" dirty="0" smtClean="0"/>
              <a:t>И горькой, дымной гарью тянет,</a:t>
            </a:r>
          </a:p>
          <a:p>
            <a:r>
              <a:rPr lang="ru-RU" sz="2400" dirty="0" smtClean="0"/>
              <a:t>И горько плачет русский люд</a:t>
            </a:r>
          </a:p>
          <a:p>
            <a:r>
              <a:rPr lang="ru-RU" sz="2400" dirty="0" smtClean="0"/>
              <a:t>О тех, кто никогда не встанет,</a:t>
            </a:r>
          </a:p>
          <a:p>
            <a:r>
              <a:rPr lang="ru-RU" sz="2400" dirty="0" smtClean="0"/>
              <a:t>О ком не раз мы вспомним тут.</a:t>
            </a:r>
          </a:p>
          <a:p>
            <a:r>
              <a:rPr lang="ru-RU" sz="2400" dirty="0" smtClean="0"/>
              <a:t>Не раз ещё Москва горела,</a:t>
            </a:r>
          </a:p>
          <a:p>
            <a:r>
              <a:rPr lang="ru-RU" sz="2400" dirty="0" smtClean="0"/>
              <a:t>Не раз глумился враг над ней,</a:t>
            </a:r>
          </a:p>
          <a:p>
            <a:r>
              <a:rPr lang="ru-RU" sz="2400" dirty="0" smtClean="0"/>
              <a:t>Орда топтала то и дело</a:t>
            </a:r>
          </a:p>
          <a:p>
            <a:r>
              <a:rPr lang="ru-RU" sz="2400" dirty="0" smtClean="0"/>
              <a:t>Просторы родины твоей.</a:t>
            </a:r>
          </a:p>
          <a:p>
            <a:r>
              <a:rPr lang="ru-RU" sz="2400" dirty="0" smtClean="0"/>
              <a:t>Но солнце к вечеру садится</a:t>
            </a:r>
          </a:p>
          <a:p>
            <a:r>
              <a:rPr lang="ru-RU" sz="2400" dirty="0" smtClean="0"/>
              <a:t>И утром заново встаёт,</a:t>
            </a:r>
          </a:p>
          <a:p>
            <a:r>
              <a:rPr lang="ru-RU" sz="2400" dirty="0" smtClean="0"/>
              <a:t>Так каждый раз свою столицу</a:t>
            </a:r>
          </a:p>
          <a:p>
            <a:r>
              <a:rPr lang="ru-RU" sz="2400" dirty="0" smtClean="0"/>
              <a:t>Вновь восстанавливал народ.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198</TotalTime>
  <Words>792</Words>
  <Application>Microsoft Office PowerPoint</Application>
  <PresentationFormat>Экран (4:3)</PresentationFormat>
  <Paragraphs>147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Город древний, город чудный…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древний, город чудный…</dc:title>
  <dc:creator>User</dc:creator>
  <cp:lastModifiedBy>User</cp:lastModifiedBy>
  <cp:revision>22</cp:revision>
  <dcterms:created xsi:type="dcterms:W3CDTF">2013-08-12T18:11:04Z</dcterms:created>
  <dcterms:modified xsi:type="dcterms:W3CDTF">2013-09-25T19:51:38Z</dcterms:modified>
</cp:coreProperties>
</file>