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296" r:id="rId1"/>
  </p:sldMasterIdLst>
  <p:sldIdLst>
    <p:sldId id="256" r:id="rId2"/>
    <p:sldId id="258" r:id="rId3"/>
    <p:sldId id="259" r:id="rId4"/>
    <p:sldId id="260" r:id="rId5"/>
    <p:sldId id="261" r:id="rId6"/>
    <p:sldId id="262" r:id="rId7"/>
    <p:sldId id="263" r:id="rId8"/>
    <p:sldId id="264" r:id="rId9"/>
    <p:sldId id="265" r:id="rId10"/>
    <p:sldId id="266" r:id="rId11"/>
    <p:sldId id="267" r:id="rId12"/>
    <p:sldId id="268" r:id="rId13"/>
    <p:sldId id="269"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EST" initials="B" lastIdx="0" clrIdx="0"/>
</p:cmAuthorLst>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9" d="100"/>
          <a:sy n="49" d="100"/>
        </p:scale>
        <p:origin x="-1077" y="-6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Подзаголовок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Заголовок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ru-RU" smtClean="0"/>
              <a:t>Образец заголовка</a:t>
            </a:r>
            <a:endParaRPr kumimoji="0" lang="en-US"/>
          </a:p>
        </p:txBody>
      </p:sp>
      <p:cxnSp>
        <p:nvCxnSpPr>
          <p:cNvPr id="8" name="Прямая соединительная линия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Овал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Дата 14"/>
          <p:cNvSpPr>
            <a:spLocks noGrp="1"/>
          </p:cNvSpPr>
          <p:nvPr>
            <p:ph type="dt" sz="half" idx="10"/>
          </p:nvPr>
        </p:nvSpPr>
        <p:spPr/>
        <p:txBody>
          <a:bodyPr/>
          <a:lstStyle/>
          <a:p>
            <a:fld id="{5B106E36-FD25-4E2D-B0AA-010F637433A0}" type="datetimeFigureOut">
              <a:rPr lang="ru-RU" smtClean="0"/>
              <a:pPr/>
              <a:t>25.09.2013</a:t>
            </a:fld>
            <a:endParaRPr lang="ru-RU"/>
          </a:p>
        </p:txBody>
      </p:sp>
      <p:sp>
        <p:nvSpPr>
          <p:cNvPr id="16" name="Номер слайда 15"/>
          <p:cNvSpPr>
            <a:spLocks noGrp="1"/>
          </p:cNvSpPr>
          <p:nvPr>
            <p:ph type="sldNum" sz="quarter" idx="11"/>
          </p:nvPr>
        </p:nvSpPr>
        <p:spPr/>
        <p:txBody>
          <a:bodyPr/>
          <a:lstStyle/>
          <a:p>
            <a:fld id="{725C68B6-61C2-468F-89AB-4B9F7531AA68}" type="slidenum">
              <a:rPr lang="ru-RU" smtClean="0"/>
              <a:pPr/>
              <a:t>‹#›</a:t>
            </a:fld>
            <a:endParaRPr lang="ru-RU"/>
          </a:p>
        </p:txBody>
      </p:sp>
      <p:sp>
        <p:nvSpPr>
          <p:cNvPr id="17" name="Нижний колонтитул 16"/>
          <p:cNvSpPr>
            <a:spLocks noGrp="1"/>
          </p:cNvSpPr>
          <p:nvPr>
            <p:ph type="ftr" sz="quarter" idx="12"/>
          </p:nvPr>
        </p:nvSpPr>
        <p:spPr/>
        <p:txBody>
          <a:bodyPr/>
          <a:lstStyle/>
          <a:p>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25.09.2013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25.09.2013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Содержимое 8"/>
          <p:cNvSpPr>
            <a:spLocks noGrp="1"/>
          </p:cNvSpPr>
          <p:nvPr>
            <p:ph idx="1"/>
          </p:nvPr>
        </p:nvSpPr>
        <p:spPr>
          <a:xfrm>
            <a:off x="457200" y="1524000"/>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4" name="Дата 13"/>
          <p:cNvSpPr>
            <a:spLocks noGrp="1"/>
          </p:cNvSpPr>
          <p:nvPr>
            <p:ph type="dt" sz="half" idx="14"/>
          </p:nvPr>
        </p:nvSpPr>
        <p:spPr/>
        <p:txBody>
          <a:bodyPr/>
          <a:lstStyle/>
          <a:p>
            <a:fld id="{5B106E36-FD25-4E2D-B0AA-010F637433A0}" type="datetimeFigureOut">
              <a:rPr lang="ru-RU" smtClean="0"/>
              <a:pPr/>
              <a:t>25.09.2013</a:t>
            </a:fld>
            <a:endParaRPr lang="ru-RU"/>
          </a:p>
        </p:txBody>
      </p:sp>
      <p:sp>
        <p:nvSpPr>
          <p:cNvPr id="15" name="Номер слайда 14"/>
          <p:cNvSpPr>
            <a:spLocks noGrp="1"/>
          </p:cNvSpPr>
          <p:nvPr>
            <p:ph type="sldNum" sz="quarter" idx="15"/>
          </p:nvPr>
        </p:nvSpPr>
        <p:spPr/>
        <p:txBody>
          <a:bodyPr/>
          <a:lstStyle>
            <a:lvl1pPr algn="ctr">
              <a:defRPr/>
            </a:lvl1pPr>
          </a:lstStyle>
          <a:p>
            <a:fld id="{725C68B6-61C2-468F-89AB-4B9F7531AA68}" type="slidenum">
              <a:rPr lang="ru-RU" smtClean="0"/>
              <a:pPr/>
              <a:t>‹#›</a:t>
            </a:fld>
            <a:endParaRPr lang="ru-RU"/>
          </a:p>
        </p:txBody>
      </p:sp>
      <p:sp>
        <p:nvSpPr>
          <p:cNvPr id="16" name="Нижний колонтитул 15"/>
          <p:cNvSpPr>
            <a:spLocks noGrp="1"/>
          </p:cNvSpPr>
          <p:nvPr>
            <p:ph type="ftr" sz="quarter" idx="16"/>
          </p:nvPr>
        </p:nvSpPr>
        <p:spPr/>
        <p:txBody>
          <a:bodyPr/>
          <a:lstStyle/>
          <a:p>
            <a:endParaRPr lang="ru-RU"/>
          </a:p>
        </p:txBody>
      </p:sp>
      <p:sp>
        <p:nvSpPr>
          <p:cNvPr id="17" name="Заголовок 16"/>
          <p:cNvSpPr>
            <a:spLocks noGrp="1"/>
          </p:cNvSpPr>
          <p:nvPr>
            <p:ph type="title"/>
          </p:nvPr>
        </p:nvSpPr>
        <p:spPr/>
        <p:txBody>
          <a:bodyPr rtlCol="0" anchor="b" anchorCtr="0"/>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p>
            <a:fld id="{5B106E36-FD25-4E2D-B0AA-010F637433A0}" type="datetimeFigureOut">
              <a:rPr lang="ru-RU" smtClean="0"/>
              <a:pPr/>
              <a:t>25.09.2013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
        <p:nvSpPr>
          <p:cNvPr id="2" name="Заголовок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cxnSp>
        <p:nvCxnSpPr>
          <p:cNvPr id="7" name="Прямая соединительная линия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Дата 4"/>
          <p:cNvSpPr>
            <a:spLocks noGrp="1"/>
          </p:cNvSpPr>
          <p:nvPr>
            <p:ph type="dt" sz="half" idx="10"/>
          </p:nvPr>
        </p:nvSpPr>
        <p:spPr/>
        <p:txBody>
          <a:bodyPr/>
          <a:lstStyle/>
          <a:p>
            <a:fld id="{5B106E36-FD25-4E2D-B0AA-010F637433A0}" type="datetimeFigureOut">
              <a:rPr lang="ru-RU" smtClean="0"/>
              <a:pPr/>
              <a:t>25.09.2013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11" name="Содержимое 10"/>
          <p:cNvSpPr>
            <a:spLocks noGrp="1"/>
          </p:cNvSpPr>
          <p:nvPr>
            <p:ph sz="half" idx="1"/>
          </p:nvPr>
        </p:nvSpPr>
        <p:spPr>
          <a:xfrm>
            <a:off x="457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25.09.2013</a:t>
            </a:fld>
            <a:endParaRPr lang="ru-RU"/>
          </a:p>
        </p:txBody>
      </p:sp>
      <p:sp>
        <p:nvSpPr>
          <p:cNvPr id="3" name="Текст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32" name="Содержимое 31"/>
          <p:cNvSpPr>
            <a:spLocks noGrp="1"/>
          </p:cNvSpPr>
          <p:nvPr>
            <p:ph sz="half" idx="2"/>
          </p:nvPr>
        </p:nvSpPr>
        <p:spPr>
          <a:xfrm>
            <a:off x="457200"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4" name="Содержимое 33"/>
          <p:cNvSpPr>
            <a:spLocks noGrp="1"/>
          </p:cNvSpPr>
          <p:nvPr>
            <p:ph sz="quarter" idx="4"/>
          </p:nvPr>
        </p:nvSpPr>
        <p:spPr>
          <a:xfrm>
            <a:off x="4649788"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 name="Заголовок 1"/>
          <p:cNvSpPr>
            <a:spLocks noGrp="1"/>
          </p:cNvSpPr>
          <p:nvPr>
            <p:ph type="title"/>
          </p:nvPr>
        </p:nvSpPr>
        <p:spPr>
          <a:xfrm>
            <a:off x="457200" y="155448"/>
            <a:ext cx="8229600" cy="1143000"/>
          </a:xfrm>
        </p:spPr>
        <p:txBody>
          <a:bodyPr anchor="b" anchorCtr="0"/>
          <a:lstStyle>
            <a:lvl1pPr>
              <a:defRPr/>
            </a:lvl1pPr>
          </a:lstStyle>
          <a:p>
            <a:r>
              <a:rPr kumimoji="0" lang="ru-RU" smtClean="0"/>
              <a:t>Образец заголовка</a:t>
            </a:r>
            <a:endParaRPr kumimoji="0" lang="en-US"/>
          </a:p>
        </p:txBody>
      </p:sp>
      <p:sp>
        <p:nvSpPr>
          <p:cNvPr id="12" name="Текст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cxnSp>
        <p:nvCxnSpPr>
          <p:cNvPr id="10" name="Прямая соединительная линия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5B106E36-FD25-4E2D-B0AA-010F637433A0}" type="datetimeFigureOut">
              <a:rPr lang="ru-RU" smtClean="0"/>
              <a:pPr/>
              <a:t>25.09.2013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25.09.2013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9" name="Содержимое 28"/>
          <p:cNvSpPr>
            <a:spLocks noGrp="1"/>
          </p:cNvSpPr>
          <p:nvPr>
            <p:ph sz="quarter" idx="1"/>
          </p:nvPr>
        </p:nvSpPr>
        <p:spPr>
          <a:xfrm>
            <a:off x="457200" y="457200"/>
            <a:ext cx="6248400" cy="5715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 name="Текст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31" name="Заголовок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8" name="Дата 7"/>
          <p:cNvSpPr>
            <a:spLocks noGrp="1"/>
          </p:cNvSpPr>
          <p:nvPr>
            <p:ph type="dt" sz="half" idx="14"/>
          </p:nvPr>
        </p:nvSpPr>
        <p:spPr/>
        <p:txBody>
          <a:bodyPr/>
          <a:lstStyle/>
          <a:p>
            <a:fld id="{5B106E36-FD25-4E2D-B0AA-010F637433A0}" type="datetimeFigureOut">
              <a:rPr lang="ru-RU" smtClean="0"/>
              <a:pPr/>
              <a:t>25.09.2013</a:t>
            </a:fld>
            <a:endParaRPr lang="ru-RU"/>
          </a:p>
        </p:txBody>
      </p:sp>
      <p:sp>
        <p:nvSpPr>
          <p:cNvPr id="9" name="Номер слайда 8"/>
          <p:cNvSpPr>
            <a:spLocks noGrp="1"/>
          </p:cNvSpPr>
          <p:nvPr>
            <p:ph type="sldNum" sz="quarter" idx="15"/>
          </p:nvPr>
        </p:nvSpPr>
        <p:spPr/>
        <p:txBody>
          <a:bodyPr/>
          <a:lstStyle/>
          <a:p>
            <a:fld id="{725C68B6-61C2-468F-89AB-4B9F7531AA68}" type="slidenum">
              <a:rPr lang="ru-RU" smtClean="0"/>
              <a:pPr/>
              <a:t>‹#›</a:t>
            </a:fld>
            <a:endParaRPr lang="ru-RU"/>
          </a:p>
        </p:txBody>
      </p:sp>
      <p:sp>
        <p:nvSpPr>
          <p:cNvPr id="10" name="Нижний колонтитул 9"/>
          <p:cNvSpPr>
            <a:spLocks noGrp="1"/>
          </p:cNvSpPr>
          <p:nvPr>
            <p:ph type="ftr" sz="quarter" idx="16"/>
          </p:nvPr>
        </p:nvSpPr>
        <p:spPr/>
        <p:txBody>
          <a:bodyPr/>
          <a:lstStyle/>
          <a:p>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ru-RU" smtClean="0"/>
              <a:t>Вставка рисунка</a:t>
            </a:r>
            <a:endParaRPr kumimoji="0" lang="en-US"/>
          </a:p>
        </p:txBody>
      </p:sp>
      <p:sp>
        <p:nvSpPr>
          <p:cNvPr id="4" name="Текст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8" name="Дата 7"/>
          <p:cNvSpPr>
            <a:spLocks noGrp="1"/>
          </p:cNvSpPr>
          <p:nvPr>
            <p:ph type="dt" sz="half" idx="10"/>
          </p:nvPr>
        </p:nvSpPr>
        <p:spPr/>
        <p:txBody>
          <a:bodyPr/>
          <a:lstStyle/>
          <a:p>
            <a:fld id="{5B106E36-FD25-4E2D-B0AA-010F637433A0}" type="datetimeFigureOut">
              <a:rPr lang="ru-RU" smtClean="0"/>
              <a:pPr/>
              <a:t>25.09.2013</a:t>
            </a:fld>
            <a:endParaRPr lang="ru-RU"/>
          </a:p>
        </p:txBody>
      </p:sp>
      <p:sp>
        <p:nvSpPr>
          <p:cNvPr id="9" name="Номер слайда 8"/>
          <p:cNvSpPr>
            <a:spLocks noGrp="1"/>
          </p:cNvSpPr>
          <p:nvPr>
            <p:ph type="sldNum" sz="quarter" idx="11"/>
          </p:nvPr>
        </p:nvSpPr>
        <p:spPr/>
        <p:txBody>
          <a:bodyPr/>
          <a:lstStyle/>
          <a:p>
            <a:fld id="{725C68B6-61C2-468F-89AB-4B9F7531AA68}" type="slidenum">
              <a:rPr lang="ru-RU" smtClean="0"/>
              <a:pPr/>
              <a:t>‹#›</a:t>
            </a:fld>
            <a:endParaRPr lang="ru-RU"/>
          </a:p>
        </p:txBody>
      </p:sp>
      <p:sp>
        <p:nvSpPr>
          <p:cNvPr id="10" name="Нижний колонтитул 9"/>
          <p:cNvSpPr>
            <a:spLocks noGrp="1"/>
          </p:cNvSpPr>
          <p:nvPr>
            <p:ph type="ftr" sz="quarter" idx="12"/>
          </p:nvPr>
        </p:nvSpPr>
        <p:spPr/>
        <p:txBody>
          <a:bodyPr/>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Текст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5B106E36-FD25-4E2D-B0AA-010F637433A0}" type="datetimeFigureOut">
              <a:rPr lang="ru-RU" smtClean="0"/>
              <a:pPr/>
              <a:t>25.09.2013</a:t>
            </a:fld>
            <a:endParaRPr lang="ru-RU"/>
          </a:p>
        </p:txBody>
      </p:sp>
      <p:sp>
        <p:nvSpPr>
          <p:cNvPr id="10" name="Нижний колонтитул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ru-RU"/>
          </a:p>
        </p:txBody>
      </p:sp>
      <p:sp>
        <p:nvSpPr>
          <p:cNvPr id="22" name="Номер слайда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725C68B6-61C2-468F-89AB-4B9F7531AA68}" type="slidenum">
              <a:rPr lang="ru-RU" smtClean="0"/>
              <a:pPr/>
              <a:t>‹#›</a:t>
            </a:fld>
            <a:endParaRPr lang="ru-RU"/>
          </a:p>
        </p:txBody>
      </p:sp>
      <p:sp>
        <p:nvSpPr>
          <p:cNvPr id="5" name="Заголовок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ru-RU" smtClean="0"/>
              <a:t>Образец заголовка</a:t>
            </a:r>
            <a:endParaRPr kumimoji="0" lang="en-US"/>
          </a:p>
        </p:txBody>
      </p:sp>
    </p:spTree>
  </p:cSld>
  <p:clrMap bg1="dk1" tx1="lt1" bg2="dk2" tx2="lt2" accent1="accent1" accent2="accent2" accent3="accent3" accent4="accent4" accent5="accent5" accent6="accent6" hlink="hlink" folHlink="folHlink"/>
  <p:sldLayoutIdLst>
    <p:sldLayoutId id="2147484297" r:id="rId1"/>
    <p:sldLayoutId id="2147484298" r:id="rId2"/>
    <p:sldLayoutId id="2147484299" r:id="rId3"/>
    <p:sldLayoutId id="2147484300" r:id="rId4"/>
    <p:sldLayoutId id="2147484301" r:id="rId5"/>
    <p:sldLayoutId id="2147484302" r:id="rId6"/>
    <p:sldLayoutId id="2147484303" r:id="rId7"/>
    <p:sldLayoutId id="2147484304" r:id="rId8"/>
    <p:sldLayoutId id="2147484305" r:id="rId9"/>
    <p:sldLayoutId id="2147484306" r:id="rId10"/>
    <p:sldLayoutId id="2147484307"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hyperlink" Target="http://images.yandex.ru/" TargetMode="Externa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hyperlink" Target="http://images.yandex.ru/" TargetMode="External"/><Relationship Id="rId1" Type="http://schemas.openxmlformats.org/officeDocument/2006/relationships/slideLayout" Target="../slideLayouts/slideLayout7.xml"/><Relationship Id="rId5" Type="http://schemas.openxmlformats.org/officeDocument/2006/relationships/image" Target="../media/image17.gif"/><Relationship Id="rId4" Type="http://schemas.openxmlformats.org/officeDocument/2006/relationships/hyperlink" Target="http://srv.museum.ru/"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muzei-mira.com/muzei_rossii/15-peterburgskiy-ermitazh.html" TargetMode="External"/><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457200" y="3699804"/>
            <a:ext cx="8305800" cy="1673412"/>
          </a:xfrm>
        </p:spPr>
        <p:txBody>
          <a:bodyPr/>
          <a:lstStyle/>
          <a:p>
            <a:pPr algn="l"/>
            <a:r>
              <a:rPr lang="ru-RU" sz="1800" dirty="0" smtClean="0"/>
              <a:t>                                Презентация к уроку изобразительного искусства</a:t>
            </a:r>
          </a:p>
          <a:p>
            <a:pPr algn="l"/>
            <a:r>
              <a:rPr lang="ru-RU" sz="1800" dirty="0" smtClean="0"/>
              <a:t>                                учителя начальных классов </a:t>
            </a:r>
          </a:p>
          <a:p>
            <a:pPr algn="l"/>
            <a:r>
              <a:rPr lang="ru-RU" sz="1800" dirty="0" smtClean="0"/>
              <a:t>                                Калашниковой Светланы Вениаминовны</a:t>
            </a:r>
          </a:p>
          <a:p>
            <a:pPr algn="l"/>
            <a:r>
              <a:rPr lang="ru-RU" sz="1800" dirty="0" smtClean="0"/>
              <a:t>                                г.Кропоткин  Краснодарского края</a:t>
            </a:r>
          </a:p>
          <a:p>
            <a:pPr algn="l"/>
            <a:endParaRPr lang="ru-RU" sz="1800" dirty="0"/>
          </a:p>
        </p:txBody>
      </p:sp>
      <p:sp>
        <p:nvSpPr>
          <p:cNvPr id="2" name="Заголовок 1"/>
          <p:cNvSpPr>
            <a:spLocks noGrp="1"/>
          </p:cNvSpPr>
          <p:nvPr>
            <p:ph type="ctrTitle"/>
          </p:nvPr>
        </p:nvSpPr>
        <p:spPr/>
        <p:txBody>
          <a:bodyPr/>
          <a:lstStyle/>
          <a:p>
            <a:r>
              <a:rPr lang="ru-RU" sz="6000" dirty="0" smtClean="0"/>
              <a:t>Музеи России</a:t>
            </a:r>
            <a:endParaRPr lang="ru-RU" sz="60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pic>
        <p:nvPicPr>
          <p:cNvPr id="23555" name="Picture 3" descr="http://www.museum.ru/imgB.asp?50531">
            <a:hlinkClick r:id="rId2"/>
          </p:cNvPr>
          <p:cNvPicPr>
            <a:picLocks noChangeAspect="1" noChangeArrowheads="1"/>
          </p:cNvPicPr>
          <p:nvPr/>
        </p:nvPicPr>
        <p:blipFill>
          <a:blip r:embed="rId3" cstate="print"/>
          <a:srcRect/>
          <a:stretch>
            <a:fillRect/>
          </a:stretch>
        </p:blipFill>
        <p:spPr bwMode="auto">
          <a:xfrm>
            <a:off x="3851920" y="260648"/>
            <a:ext cx="4896544" cy="6336704"/>
          </a:xfrm>
          <a:prstGeom prst="rect">
            <a:avLst/>
          </a:prstGeom>
          <a:noFill/>
        </p:spPr>
      </p:pic>
      <p:sp>
        <p:nvSpPr>
          <p:cNvPr id="3" name="TextBox 2"/>
          <p:cNvSpPr txBox="1"/>
          <p:nvPr/>
        </p:nvSpPr>
        <p:spPr>
          <a:xfrm>
            <a:off x="251520" y="1556792"/>
            <a:ext cx="3240360" cy="1200329"/>
          </a:xfrm>
          <a:prstGeom prst="rect">
            <a:avLst/>
          </a:prstGeom>
          <a:noFill/>
        </p:spPr>
        <p:txBody>
          <a:bodyPr wrap="square" rtlCol="0">
            <a:spAutoFit/>
          </a:bodyPr>
          <a:lstStyle/>
          <a:p>
            <a:r>
              <a:rPr lang="ru-RU" sz="2400" dirty="0" smtClean="0">
                <a:solidFill>
                  <a:schemeClr val="bg1"/>
                </a:solidFill>
              </a:rPr>
              <a:t>Фото – загадка.</a:t>
            </a:r>
          </a:p>
          <a:p>
            <a:r>
              <a:rPr lang="ru-RU" sz="2400" dirty="0" smtClean="0">
                <a:solidFill>
                  <a:srgbClr val="FF0000"/>
                </a:solidFill>
              </a:rPr>
              <a:t>Здание какого музея здесь изображено?</a:t>
            </a:r>
            <a:endParaRPr lang="ru-RU" sz="2400" dirty="0">
              <a:solidFill>
                <a:srgbClr val="FF0000"/>
              </a:solidFill>
            </a:endParaRPr>
          </a:p>
        </p:txBody>
      </p:sp>
      <p:sp>
        <p:nvSpPr>
          <p:cNvPr id="5" name="TextBox 4"/>
          <p:cNvSpPr txBox="1"/>
          <p:nvPr/>
        </p:nvSpPr>
        <p:spPr>
          <a:xfrm>
            <a:off x="611560" y="3140968"/>
            <a:ext cx="2808312" cy="2308324"/>
          </a:xfrm>
          <a:prstGeom prst="rect">
            <a:avLst/>
          </a:prstGeom>
          <a:noFill/>
        </p:spPr>
        <p:txBody>
          <a:bodyPr wrap="square" rtlCol="0">
            <a:spAutoFit/>
          </a:bodyPr>
          <a:lstStyle/>
          <a:p>
            <a:r>
              <a:rPr lang="ru-RU" sz="2400" b="1" dirty="0" smtClean="0">
                <a:solidFill>
                  <a:srgbClr val="00B050"/>
                </a:solidFill>
              </a:rPr>
              <a:t>Городской краеведческий музей Кропоткинского городского поселения</a:t>
            </a:r>
            <a:endParaRPr lang="ru-RU" sz="2400" b="1" dirty="0">
              <a:solidFill>
                <a:srgbClr val="00B05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allAtOnce"/>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Экспозиция ''Промыслы и ремёсла на Кубани''"/>
          <p:cNvPicPr>
            <a:picLocks noChangeAspect="1" noChangeArrowheads="1"/>
          </p:cNvPicPr>
          <p:nvPr/>
        </p:nvPicPr>
        <p:blipFill>
          <a:blip r:embed="rId2" cstate="print"/>
          <a:srcRect/>
          <a:stretch>
            <a:fillRect/>
          </a:stretch>
        </p:blipFill>
        <p:spPr bwMode="auto">
          <a:xfrm>
            <a:off x="323528" y="332656"/>
            <a:ext cx="3888432" cy="3168352"/>
          </a:xfrm>
          <a:prstGeom prst="rect">
            <a:avLst/>
          </a:prstGeom>
          <a:noFill/>
        </p:spPr>
      </p:pic>
      <p:pic>
        <p:nvPicPr>
          <p:cNvPr id="24580" name="Picture 4" descr="Этнографическая комната ''Хата казака''"/>
          <p:cNvPicPr>
            <a:picLocks noChangeAspect="1" noChangeArrowheads="1"/>
          </p:cNvPicPr>
          <p:nvPr/>
        </p:nvPicPr>
        <p:blipFill>
          <a:blip r:embed="rId3" cstate="print"/>
          <a:srcRect/>
          <a:stretch>
            <a:fillRect/>
          </a:stretch>
        </p:blipFill>
        <p:spPr bwMode="auto">
          <a:xfrm>
            <a:off x="4379298" y="2924944"/>
            <a:ext cx="4585190" cy="3744416"/>
          </a:xfrm>
          <a:prstGeom prst="rect">
            <a:avLst/>
          </a:prstGeom>
          <a:noFill/>
        </p:spPr>
      </p:pic>
      <p:sp>
        <p:nvSpPr>
          <p:cNvPr id="4" name="TextBox 3"/>
          <p:cNvSpPr txBox="1"/>
          <p:nvPr/>
        </p:nvSpPr>
        <p:spPr>
          <a:xfrm>
            <a:off x="1547664" y="5445224"/>
            <a:ext cx="2794996" cy="646331"/>
          </a:xfrm>
          <a:prstGeom prst="rect">
            <a:avLst/>
          </a:prstGeom>
          <a:noFill/>
        </p:spPr>
        <p:txBody>
          <a:bodyPr wrap="none" rtlCol="0">
            <a:spAutoFit/>
          </a:bodyPr>
          <a:lstStyle/>
          <a:p>
            <a:r>
              <a:rPr lang="ru-RU" dirty="0" smtClean="0"/>
              <a:t>Этнографическая комната </a:t>
            </a:r>
          </a:p>
          <a:p>
            <a:r>
              <a:rPr lang="ru-RU" dirty="0" smtClean="0"/>
              <a:t>« Хата казака»</a:t>
            </a:r>
            <a:endParaRPr lang="ru-RU" dirty="0"/>
          </a:p>
        </p:txBody>
      </p:sp>
      <p:sp>
        <p:nvSpPr>
          <p:cNvPr id="5" name="TextBox 4"/>
          <p:cNvSpPr txBox="1"/>
          <p:nvPr/>
        </p:nvSpPr>
        <p:spPr>
          <a:xfrm>
            <a:off x="4355976" y="764704"/>
            <a:ext cx="4777718" cy="369332"/>
          </a:xfrm>
          <a:prstGeom prst="rect">
            <a:avLst/>
          </a:prstGeom>
          <a:noFill/>
        </p:spPr>
        <p:txBody>
          <a:bodyPr wrap="none" rtlCol="0">
            <a:spAutoFit/>
          </a:bodyPr>
          <a:lstStyle/>
          <a:p>
            <a:r>
              <a:rPr lang="ru-RU" dirty="0" smtClean="0"/>
              <a:t>Экспозиция «Промыслы и ремесла на Кубани»</a:t>
            </a:r>
            <a:endParaRPr lang="ru-RU"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descr="Экспозиция ''Основание станции Кавказская''"/>
          <p:cNvPicPr>
            <a:picLocks noChangeAspect="1" noChangeArrowheads="1"/>
          </p:cNvPicPr>
          <p:nvPr/>
        </p:nvPicPr>
        <p:blipFill>
          <a:blip r:embed="rId2" cstate="print"/>
          <a:srcRect/>
          <a:stretch>
            <a:fillRect/>
          </a:stretch>
        </p:blipFill>
        <p:spPr bwMode="auto">
          <a:xfrm>
            <a:off x="251520" y="332656"/>
            <a:ext cx="4464496" cy="3168352"/>
          </a:xfrm>
          <a:prstGeom prst="rect">
            <a:avLst/>
          </a:prstGeom>
          <a:noFill/>
        </p:spPr>
      </p:pic>
      <p:pic>
        <p:nvPicPr>
          <p:cNvPr id="25604" name="Picture 4" descr="Экспозиция ''Иначе не могут Отчизны сыны''"/>
          <p:cNvPicPr>
            <a:picLocks noChangeAspect="1" noChangeArrowheads="1"/>
          </p:cNvPicPr>
          <p:nvPr/>
        </p:nvPicPr>
        <p:blipFill>
          <a:blip r:embed="rId3" cstate="print"/>
          <a:srcRect/>
          <a:stretch>
            <a:fillRect/>
          </a:stretch>
        </p:blipFill>
        <p:spPr bwMode="auto">
          <a:xfrm>
            <a:off x="3851920" y="3429000"/>
            <a:ext cx="5040560" cy="3168352"/>
          </a:xfrm>
          <a:prstGeom prst="rect">
            <a:avLst/>
          </a:prstGeom>
          <a:noFill/>
        </p:spPr>
      </p:pic>
      <p:sp>
        <p:nvSpPr>
          <p:cNvPr id="4" name="TextBox 3"/>
          <p:cNvSpPr txBox="1"/>
          <p:nvPr/>
        </p:nvSpPr>
        <p:spPr>
          <a:xfrm>
            <a:off x="4860032" y="692696"/>
            <a:ext cx="3827010" cy="369332"/>
          </a:xfrm>
          <a:prstGeom prst="rect">
            <a:avLst/>
          </a:prstGeom>
          <a:noFill/>
        </p:spPr>
        <p:txBody>
          <a:bodyPr wrap="none" rtlCol="0">
            <a:spAutoFit/>
          </a:bodyPr>
          <a:lstStyle/>
          <a:p>
            <a:r>
              <a:rPr lang="ru-RU" dirty="0" smtClean="0"/>
              <a:t>«Образование станции Кавказская»</a:t>
            </a:r>
            <a:endParaRPr lang="ru-RU"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pic>
        <p:nvPicPr>
          <p:cNvPr id="26627" name="Picture 3" descr="http://www.yuga.ru/media/feli_museum09__cwk60r1.jpg">
            <a:hlinkClick r:id="rId2"/>
          </p:cNvPr>
          <p:cNvPicPr>
            <a:picLocks noChangeAspect="1" noChangeArrowheads="1"/>
          </p:cNvPicPr>
          <p:nvPr/>
        </p:nvPicPr>
        <p:blipFill>
          <a:blip r:embed="rId3" cstate="print"/>
          <a:srcRect/>
          <a:stretch>
            <a:fillRect/>
          </a:stretch>
        </p:blipFill>
        <p:spPr bwMode="auto">
          <a:xfrm>
            <a:off x="323528" y="404664"/>
            <a:ext cx="3810000" cy="2857500"/>
          </a:xfrm>
          <a:prstGeom prst="rect">
            <a:avLst/>
          </a:prstGeom>
          <a:noFill/>
        </p:spPr>
      </p:pic>
      <p:sp>
        <p:nvSpPr>
          <p:cNvPr id="3" name="Прямоугольник 2"/>
          <p:cNvSpPr/>
          <p:nvPr/>
        </p:nvSpPr>
        <p:spPr>
          <a:xfrm>
            <a:off x="4139952" y="260648"/>
            <a:ext cx="4680520" cy="6555641"/>
          </a:xfrm>
          <a:prstGeom prst="rect">
            <a:avLst/>
          </a:prstGeom>
        </p:spPr>
        <p:txBody>
          <a:bodyPr wrap="square">
            <a:spAutoFit/>
          </a:bodyPr>
          <a:lstStyle/>
          <a:p>
            <a:r>
              <a:rPr lang="ru-RU" sz="1400" dirty="0" smtClean="0">
                <a:solidFill>
                  <a:schemeClr val="bg1"/>
                </a:solidFill>
              </a:rPr>
              <a:t>Датой основания музея является 28 мая 1970 года. Музей создан по решению горкома КПСС и горисполкома. Была организована работа по сбору материалов по истории города. Собранный материал об истории предприятий и учреждений был положен в основу создания музея. Жители помогли собрать уникальные предметы и установить многие факты из истории города. Сотрудники Краснодарского государственного историко-археологического музея помогли создать экспозиции музея. Сегодня постоянно действуют отделы экспозиции: «Археологический», «Образование хутора Романовского», «Жизнь и быт жителей хутора», «Образование станции Кавказская», «Хутор Романовский в период гражданской войны», «Кропоткин в годы восстановления народного хозяйства», «Кропоткин в период Великой Отечественной войны 1941-1945 гг.», «Его именем назван наш город», «Иначе не могут Отчизны сыны». </a:t>
            </a:r>
          </a:p>
          <a:p>
            <a:r>
              <a:rPr lang="ru-RU" sz="1400" dirty="0" smtClean="0">
                <a:solidFill>
                  <a:schemeClr val="bg1"/>
                </a:solidFill>
              </a:rPr>
              <a:t>В музее хранятся монеты разных стран и республик СНГ. В экспозиции, посвящённой П.А. Кропоткину, собраны фотографии и его книги. Уникальный экспонат - флаг нацисткой Германии, висевший на здании городского совета города Кропоткина. В экспозиции «Жизнь и быт жителей хутора Романовского» представлены предметы быта, орудия труда, оружие казаков, прялки, ткацкий станок, гончарные изделия, представлен мужской костюм казака (конец XIX в.). Уникальный экспонат «Пушка 1810 года» находилась на нижнем валу крепости станицы Казанской </a:t>
            </a:r>
          </a:p>
        </p:txBody>
      </p:sp>
      <p:pic>
        <p:nvPicPr>
          <p:cNvPr id="26629" name="Picture 5" descr="http://srv.museum.ru/img/IMR4.gif">
            <a:hlinkClick r:id="rId4"/>
          </p:cNvPr>
          <p:cNvPicPr>
            <a:picLocks noChangeAspect="1" noChangeArrowheads="1"/>
          </p:cNvPicPr>
          <p:nvPr/>
        </p:nvPicPr>
        <p:blipFill>
          <a:blip r:embed="rId5" cstate="print"/>
          <a:srcRect/>
          <a:stretch>
            <a:fillRect/>
          </a:stretch>
        </p:blipFill>
        <p:spPr bwMode="auto">
          <a:xfrm>
            <a:off x="8305800" y="6237312"/>
            <a:ext cx="838200" cy="295275"/>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Музей изобразительных искусств имени А.С. Пушкина"/>
          <p:cNvPicPr>
            <a:picLocks noChangeAspect="1" noChangeArrowheads="1"/>
          </p:cNvPicPr>
          <p:nvPr/>
        </p:nvPicPr>
        <p:blipFill>
          <a:blip r:embed="rId2" cstate="print"/>
          <a:srcRect/>
          <a:stretch>
            <a:fillRect/>
          </a:stretch>
        </p:blipFill>
        <p:spPr bwMode="auto">
          <a:xfrm>
            <a:off x="251520" y="548680"/>
            <a:ext cx="6264696" cy="4003923"/>
          </a:xfrm>
          <a:prstGeom prst="rect">
            <a:avLst/>
          </a:prstGeom>
          <a:noFill/>
        </p:spPr>
      </p:pic>
      <p:sp>
        <p:nvSpPr>
          <p:cNvPr id="3" name="Прямоугольник 2"/>
          <p:cNvSpPr/>
          <p:nvPr/>
        </p:nvSpPr>
        <p:spPr>
          <a:xfrm>
            <a:off x="179512" y="188640"/>
            <a:ext cx="6912768" cy="369332"/>
          </a:xfrm>
          <a:prstGeom prst="rect">
            <a:avLst/>
          </a:prstGeom>
        </p:spPr>
        <p:txBody>
          <a:bodyPr wrap="square">
            <a:spAutoFit/>
          </a:bodyPr>
          <a:lstStyle/>
          <a:p>
            <a:pPr fontAlgn="base"/>
            <a:r>
              <a:rPr lang="ru-RU" b="1" dirty="0" smtClean="0"/>
              <a:t>Музей изобразительных искусств имени А.С. Пушкина</a:t>
            </a:r>
            <a:endParaRPr lang="ru-RU" b="1" dirty="0"/>
          </a:p>
        </p:txBody>
      </p:sp>
      <p:sp>
        <p:nvSpPr>
          <p:cNvPr id="4" name="Прямоугольник 3"/>
          <p:cNvSpPr/>
          <p:nvPr/>
        </p:nvSpPr>
        <p:spPr>
          <a:xfrm>
            <a:off x="6660232" y="188640"/>
            <a:ext cx="2232248" cy="5909310"/>
          </a:xfrm>
          <a:prstGeom prst="rect">
            <a:avLst/>
          </a:prstGeom>
        </p:spPr>
        <p:txBody>
          <a:bodyPr wrap="square">
            <a:spAutoFit/>
          </a:bodyPr>
          <a:lstStyle/>
          <a:p>
            <a:r>
              <a:rPr lang="ru-RU" sz="1400" dirty="0" smtClean="0"/>
              <a:t/>
            </a:r>
            <a:br>
              <a:rPr lang="ru-RU" sz="1400" dirty="0" smtClean="0"/>
            </a:br>
            <a:r>
              <a:rPr lang="ru-RU" sz="1400" dirty="0" smtClean="0"/>
              <a:t>Этот </a:t>
            </a:r>
            <a:r>
              <a:rPr lang="ru-RU" sz="1400" b="1" dirty="0" smtClean="0"/>
              <a:t>музей был открыт в 1912</a:t>
            </a:r>
            <a:r>
              <a:rPr lang="ru-RU" sz="1400" dirty="0" smtClean="0"/>
              <a:t> г. Здание, построенное для него архитектором Р.И. Клейном, стало одним из самых красивых в столице России - с фасадом, украшенным колоннами в греческом стиле, и лестницей из розового мрамора. Основателем и первым директором нового музея был известный филолог и искусствовед </a:t>
            </a:r>
            <a:r>
              <a:rPr lang="ru-RU" sz="1400" b="1" dirty="0" smtClean="0"/>
              <a:t>Иван Владимирович Цветаев</a:t>
            </a:r>
            <a:r>
              <a:rPr lang="ru-RU" sz="1400" dirty="0" smtClean="0"/>
              <a:t> (1847-1913), отец русского поэта Марины Цветаевой. Ему удалось привлечь пожертвования на строительство музея. А главным меценатом стал владелец стекольных заводов Ю.С. Нечаев-Мальцев.</a:t>
            </a:r>
            <a:br>
              <a:rPr lang="ru-RU" sz="1400" dirty="0" smtClean="0"/>
            </a:br>
            <a:endParaRPr lang="ru-RU" sz="1400" dirty="0"/>
          </a:p>
        </p:txBody>
      </p:sp>
      <p:sp>
        <p:nvSpPr>
          <p:cNvPr id="8" name="Прямоугольник 7"/>
          <p:cNvSpPr/>
          <p:nvPr/>
        </p:nvSpPr>
        <p:spPr>
          <a:xfrm>
            <a:off x="0" y="4581128"/>
            <a:ext cx="6588224" cy="2677656"/>
          </a:xfrm>
          <a:prstGeom prst="rect">
            <a:avLst/>
          </a:prstGeom>
        </p:spPr>
        <p:txBody>
          <a:bodyPr wrap="square">
            <a:spAutoFit/>
          </a:bodyPr>
          <a:lstStyle/>
          <a:p>
            <a:r>
              <a:rPr lang="ru-RU" sz="1400" dirty="0" smtClean="0"/>
              <a:t>Поначалу основу коллекций составляли гипсовые слепки со знаменитых скульптур начиная с античных времен и до эпохи Возрождения. С момента основания в музее хранится и богатейшая «египетская» коллекция подлинных памятников культуры и искусства Древнего Египта, принадлежавшая русскому ученому B.C. Голенищеву. </a:t>
            </a:r>
            <a:br>
              <a:rPr lang="ru-RU" sz="1400" dirty="0" smtClean="0"/>
            </a:br>
            <a:r>
              <a:rPr lang="ru-RU" sz="1400" dirty="0" smtClean="0"/>
              <a:t>Постепенно в музее собралась прекрасная коллекция западноевропейской живописи и скульптуры XII—XX вв. Составили ее частные собрания русских коллекционеров, а ряд картин передал музею </a:t>
            </a:r>
            <a:r>
              <a:rPr lang="ru-RU" sz="1400" dirty="0" smtClean="0">
                <a:hlinkClick r:id="rId3"/>
              </a:rPr>
              <a:t>Эрмитаж</a:t>
            </a:r>
            <a:r>
              <a:rPr lang="ru-RU" sz="1400" dirty="0" smtClean="0"/>
              <a:t>. Теперь здесь представлена живопись итальянских, испанских, голландских, фламандских, английских, французских художников.</a:t>
            </a:r>
            <a:br>
              <a:rPr lang="ru-RU" sz="1400" dirty="0" smtClean="0"/>
            </a:br>
            <a:r>
              <a:rPr lang="ru-RU" sz="1400" dirty="0" smtClean="0"/>
              <a:t/>
            </a:r>
            <a:br>
              <a:rPr lang="ru-RU" sz="1400" dirty="0" smtClean="0"/>
            </a:br>
            <a:endParaRPr lang="ru-RU" sz="14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Государственная Третьяковская галерея"/>
          <p:cNvPicPr>
            <a:picLocks noChangeAspect="1" noChangeArrowheads="1"/>
          </p:cNvPicPr>
          <p:nvPr/>
        </p:nvPicPr>
        <p:blipFill>
          <a:blip r:embed="rId2" cstate="print"/>
          <a:srcRect/>
          <a:stretch>
            <a:fillRect/>
          </a:stretch>
        </p:blipFill>
        <p:spPr bwMode="auto">
          <a:xfrm>
            <a:off x="1547664" y="188640"/>
            <a:ext cx="5770612" cy="4464496"/>
          </a:xfrm>
          <a:prstGeom prst="rect">
            <a:avLst/>
          </a:prstGeom>
          <a:noFill/>
        </p:spPr>
      </p:pic>
      <p:sp>
        <p:nvSpPr>
          <p:cNvPr id="3" name="Прямоугольник 2"/>
          <p:cNvSpPr/>
          <p:nvPr/>
        </p:nvSpPr>
        <p:spPr>
          <a:xfrm>
            <a:off x="251520" y="4725144"/>
            <a:ext cx="8640960" cy="2308324"/>
          </a:xfrm>
          <a:prstGeom prst="rect">
            <a:avLst/>
          </a:prstGeom>
        </p:spPr>
        <p:txBody>
          <a:bodyPr wrap="square">
            <a:spAutoFit/>
          </a:bodyPr>
          <a:lstStyle/>
          <a:p>
            <a:r>
              <a:rPr lang="ru-RU" dirty="0" smtClean="0"/>
              <a:t>Будто затейливые терема из русской сказки стоят в Замоскворечье здания </a:t>
            </a:r>
            <a:r>
              <a:rPr lang="ru-RU" b="1" i="1" dirty="0" smtClean="0"/>
              <a:t>Третьяковской галереи</a:t>
            </a:r>
            <a:r>
              <a:rPr lang="ru-RU" dirty="0" smtClean="0"/>
              <a:t>, главный фасад которой оформлен в 1901 —1902 годах по проекту художника В. Васнецова. Надпись у входа, выполненная старинной вязью, гласит: «Московская городская художественная галерея имени Павла Михайловича и Сергея Михайловича Третьяковых. Основана П.М. Третьяковым в 1856 году и передана им в дар г. Москве совместно с завешанным городу собранием С. М. Третьякова».</a:t>
            </a:r>
            <a:br>
              <a:rPr lang="ru-RU" dirty="0" smtClean="0"/>
            </a:br>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Кунсткамера в Санкт-Петербурге: адрес, как добраться, карта"/>
          <p:cNvPicPr>
            <a:picLocks noChangeAspect="1" noChangeArrowheads="1"/>
          </p:cNvPicPr>
          <p:nvPr/>
        </p:nvPicPr>
        <p:blipFill>
          <a:blip r:embed="rId2" cstate="print"/>
          <a:srcRect/>
          <a:stretch>
            <a:fillRect/>
          </a:stretch>
        </p:blipFill>
        <p:spPr bwMode="auto">
          <a:xfrm>
            <a:off x="899592" y="188640"/>
            <a:ext cx="7200800" cy="4824536"/>
          </a:xfrm>
          <a:prstGeom prst="rect">
            <a:avLst/>
          </a:prstGeom>
          <a:noFill/>
        </p:spPr>
      </p:pic>
      <p:sp>
        <p:nvSpPr>
          <p:cNvPr id="3" name="Прямоугольник 2"/>
          <p:cNvSpPr/>
          <p:nvPr/>
        </p:nvSpPr>
        <p:spPr>
          <a:xfrm>
            <a:off x="179512" y="5301208"/>
            <a:ext cx="8424936" cy="1477328"/>
          </a:xfrm>
          <a:prstGeom prst="rect">
            <a:avLst/>
          </a:prstGeom>
        </p:spPr>
        <p:txBody>
          <a:bodyPr wrap="square">
            <a:spAutoFit/>
          </a:bodyPr>
          <a:lstStyle/>
          <a:p>
            <a:r>
              <a:rPr lang="ru-RU" b="1" dirty="0" smtClean="0"/>
              <a:t>В центре Санкт-Петербурга</a:t>
            </a:r>
            <a:r>
              <a:rPr lang="ru-RU" dirty="0" smtClean="0"/>
              <a:t> на берегу Невы находится старинное здание с башней, построенное в стиле Петровского барокко. В нем расположен </a:t>
            </a:r>
            <a:r>
              <a:rPr lang="ru-RU" b="1" dirty="0" smtClean="0"/>
              <a:t>музей антропологии и этнографии имени Петра Великого – Кунсткамера</a:t>
            </a:r>
            <a:r>
              <a:rPr lang="ru-RU" dirty="0" smtClean="0"/>
              <a:t>. Это один из крупнейших и старейших этнографических музеев мира. </a:t>
            </a:r>
            <a:br>
              <a:rPr lang="ru-RU" dirty="0" smtClean="0"/>
            </a:br>
            <a:endParaRPr lang="ru-R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Русский музей в Санкт-Петербурге"/>
          <p:cNvPicPr>
            <a:picLocks noChangeAspect="1" noChangeArrowheads="1"/>
          </p:cNvPicPr>
          <p:nvPr/>
        </p:nvPicPr>
        <p:blipFill>
          <a:blip r:embed="rId2" cstate="print"/>
          <a:srcRect/>
          <a:stretch>
            <a:fillRect/>
          </a:stretch>
        </p:blipFill>
        <p:spPr bwMode="auto">
          <a:xfrm>
            <a:off x="899592" y="908720"/>
            <a:ext cx="7488832" cy="3960440"/>
          </a:xfrm>
          <a:prstGeom prst="rect">
            <a:avLst/>
          </a:prstGeom>
          <a:noFill/>
        </p:spPr>
      </p:pic>
      <p:sp>
        <p:nvSpPr>
          <p:cNvPr id="3" name="Прямоугольник 2"/>
          <p:cNvSpPr/>
          <p:nvPr/>
        </p:nvSpPr>
        <p:spPr>
          <a:xfrm>
            <a:off x="467544" y="5085184"/>
            <a:ext cx="7992888" cy="1754326"/>
          </a:xfrm>
          <a:prstGeom prst="rect">
            <a:avLst/>
          </a:prstGeom>
        </p:spPr>
        <p:txBody>
          <a:bodyPr wrap="square">
            <a:spAutoFit/>
          </a:bodyPr>
          <a:lstStyle/>
          <a:p>
            <a:r>
              <a:rPr lang="ru-RU" b="1" dirty="0" smtClean="0"/>
              <a:t>В 1895 г. в Санкт-Петербурге был учрежден Русский музей</a:t>
            </a:r>
            <a:r>
              <a:rPr lang="ru-RU" dirty="0" smtClean="0"/>
              <a:t> императора Александра III. Для него предназначили Михайловский дворец, построенный архитектором К.И. Росси. Сюда перевезли произведения русских художников из Эрмитажа и других дворцов. </a:t>
            </a:r>
            <a:br>
              <a:rPr lang="ru-RU" dirty="0" smtClean="0"/>
            </a:br>
            <a:r>
              <a:rPr lang="ru-RU" dirty="0" smtClean="0"/>
              <a:t/>
            </a:r>
            <a:br>
              <a:rPr lang="ru-RU" dirty="0" smtClean="0"/>
            </a:br>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Государственная Оружейная палата"/>
          <p:cNvPicPr>
            <a:picLocks noChangeAspect="1" noChangeArrowheads="1"/>
          </p:cNvPicPr>
          <p:nvPr/>
        </p:nvPicPr>
        <p:blipFill>
          <a:blip r:embed="rId2" cstate="print"/>
          <a:srcRect/>
          <a:stretch>
            <a:fillRect/>
          </a:stretch>
        </p:blipFill>
        <p:spPr bwMode="auto">
          <a:xfrm>
            <a:off x="1043608" y="188640"/>
            <a:ext cx="6624736" cy="4680520"/>
          </a:xfrm>
          <a:prstGeom prst="rect">
            <a:avLst/>
          </a:prstGeom>
          <a:noFill/>
        </p:spPr>
      </p:pic>
      <p:sp>
        <p:nvSpPr>
          <p:cNvPr id="3" name="Прямоугольник 2"/>
          <p:cNvSpPr/>
          <p:nvPr/>
        </p:nvSpPr>
        <p:spPr>
          <a:xfrm>
            <a:off x="251520" y="5103674"/>
            <a:ext cx="8712968" cy="1754326"/>
          </a:xfrm>
          <a:prstGeom prst="rect">
            <a:avLst/>
          </a:prstGeom>
        </p:spPr>
        <p:txBody>
          <a:bodyPr wrap="square">
            <a:spAutoFit/>
          </a:bodyPr>
          <a:lstStyle/>
          <a:p>
            <a:r>
              <a:rPr lang="ru-RU" b="1" i="1" dirty="0" smtClean="0"/>
              <a:t>Государственная Оружейная палата</a:t>
            </a:r>
            <a:r>
              <a:rPr lang="ru-RU" b="1" dirty="0" smtClean="0"/>
              <a:t> </a:t>
            </a:r>
            <a:r>
              <a:rPr lang="ru-RU" dirty="0" smtClean="0"/>
              <a:t>— старейший музей России. Он находится в самом сердце Москвы, ее историческом центре — Кремле. В его залах и фондах сосредоточены лучшие произведения русского и зарубежного декоративно-прикладного искусства, которые тесным образом связаны с историей возникновения и развития Русского государства. </a:t>
            </a:r>
            <a:br>
              <a:rPr lang="ru-RU" dirty="0" smtClean="0"/>
            </a:br>
            <a:endParaRPr lang="ru-R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Санкт-Петербургский Эрмитаж: расположение на карте. Что можно увидеть в Эрмитаже?"/>
          <p:cNvPicPr>
            <a:picLocks noChangeAspect="1" noChangeArrowheads="1"/>
          </p:cNvPicPr>
          <p:nvPr/>
        </p:nvPicPr>
        <p:blipFill>
          <a:blip r:embed="rId2" cstate="print"/>
          <a:srcRect/>
          <a:stretch>
            <a:fillRect/>
          </a:stretch>
        </p:blipFill>
        <p:spPr bwMode="auto">
          <a:xfrm>
            <a:off x="323528" y="404664"/>
            <a:ext cx="8208912" cy="4320480"/>
          </a:xfrm>
          <a:prstGeom prst="rect">
            <a:avLst/>
          </a:prstGeom>
          <a:noFill/>
        </p:spPr>
      </p:pic>
      <p:sp>
        <p:nvSpPr>
          <p:cNvPr id="3" name="Прямоугольник 2"/>
          <p:cNvSpPr/>
          <p:nvPr/>
        </p:nvSpPr>
        <p:spPr>
          <a:xfrm>
            <a:off x="251520" y="5013176"/>
            <a:ext cx="8712968" cy="1477328"/>
          </a:xfrm>
          <a:prstGeom prst="rect">
            <a:avLst/>
          </a:prstGeom>
        </p:spPr>
        <p:txBody>
          <a:bodyPr wrap="square">
            <a:spAutoFit/>
          </a:bodyPr>
          <a:lstStyle/>
          <a:p>
            <a:r>
              <a:rPr lang="ru-RU" dirty="0" smtClean="0"/>
              <a:t>Прославленный </a:t>
            </a:r>
            <a:r>
              <a:rPr lang="ru-RU" b="1" dirty="0" smtClean="0"/>
              <a:t>петербургский Эрмитаж</a:t>
            </a:r>
            <a:r>
              <a:rPr lang="ru-RU" dirty="0" smtClean="0"/>
              <a:t> расположен в бывшем дворце русских монархов. Огромное собрание знаменитого российского музея сейчас занимает пять зданий: Зимний дворец, Малый Эрмитаж, Старый Эрмитаж, Придворный театр и Новый Эрмитаж. У истоков огромных коллекций Эрмитажа стояла коронованная особа - императрица Екатерина II. </a:t>
            </a:r>
            <a:endParaRPr lang="ru-R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Как выглядел павильонный зал Малого Эрмитажа в середине 19 в., можно судить по акварели того времени"/>
          <p:cNvPicPr>
            <a:picLocks noChangeAspect="1" noChangeArrowheads="1"/>
          </p:cNvPicPr>
          <p:nvPr/>
        </p:nvPicPr>
        <p:blipFill>
          <a:blip r:embed="rId2" cstate="print"/>
          <a:srcRect/>
          <a:stretch>
            <a:fillRect/>
          </a:stretch>
        </p:blipFill>
        <p:spPr bwMode="auto">
          <a:xfrm>
            <a:off x="539552" y="188640"/>
            <a:ext cx="8136904" cy="5544616"/>
          </a:xfrm>
          <a:prstGeom prst="rect">
            <a:avLst/>
          </a:prstGeom>
          <a:noFill/>
        </p:spPr>
      </p:pic>
      <p:sp>
        <p:nvSpPr>
          <p:cNvPr id="4" name="TextBox 3"/>
          <p:cNvSpPr txBox="1"/>
          <p:nvPr/>
        </p:nvSpPr>
        <p:spPr>
          <a:xfrm>
            <a:off x="971600" y="6021288"/>
            <a:ext cx="7272808" cy="369332"/>
          </a:xfrm>
          <a:prstGeom prst="rect">
            <a:avLst/>
          </a:prstGeom>
          <a:noFill/>
        </p:spPr>
        <p:txBody>
          <a:bodyPr wrap="square" rtlCol="0">
            <a:spAutoFit/>
          </a:bodyPr>
          <a:lstStyle/>
          <a:p>
            <a:r>
              <a:rPr lang="ru-RU" dirty="0" smtClean="0"/>
              <a:t>Павильонный зал </a:t>
            </a:r>
            <a:r>
              <a:rPr lang="ru-RU" b="1" dirty="0" smtClean="0"/>
              <a:t>Малого Эрмитажа </a:t>
            </a:r>
            <a:r>
              <a:rPr lang="ru-RU" dirty="0" smtClean="0"/>
              <a:t>в середине Х</a:t>
            </a:r>
            <a:r>
              <a:rPr lang="en-US" i="1" dirty="0" smtClean="0"/>
              <a:t> </a:t>
            </a:r>
            <a:r>
              <a:rPr lang="en-US" dirty="0" smtClean="0"/>
              <a:t>I </a:t>
            </a:r>
            <a:r>
              <a:rPr lang="ru-RU" dirty="0" smtClean="0"/>
              <a:t>Х в.</a:t>
            </a:r>
            <a:endParaRPr lang="ru-R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29" name="Picture 1" descr="Екатерининский дворец"/>
          <p:cNvPicPr>
            <a:picLocks noChangeAspect="1" noChangeArrowheads="1"/>
          </p:cNvPicPr>
          <p:nvPr/>
        </p:nvPicPr>
        <p:blipFill>
          <a:blip r:embed="rId2" cstate="print"/>
          <a:srcRect/>
          <a:stretch>
            <a:fillRect/>
          </a:stretch>
        </p:blipFill>
        <p:spPr bwMode="auto">
          <a:xfrm>
            <a:off x="323528" y="188640"/>
            <a:ext cx="8467700" cy="5040560"/>
          </a:xfrm>
          <a:prstGeom prst="rect">
            <a:avLst/>
          </a:prstGeom>
          <a:noFill/>
        </p:spPr>
      </p:pic>
      <p:sp>
        <p:nvSpPr>
          <p:cNvPr id="22530" name="Rectangle 2"/>
          <p:cNvSpPr>
            <a:spLocks noChangeArrowheads="1"/>
          </p:cNvSpPr>
          <p:nvPr/>
        </p:nvSpPr>
        <p:spPr bwMode="auto">
          <a:xfrm>
            <a:off x="0" y="4699447"/>
            <a:ext cx="9144000" cy="19389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Arial" pitchFamily="34" charset="0"/>
                <a:cs typeface="Arial" pitchFamily="34" charset="0"/>
              </a:rPr>
              <a:t/>
            </a:r>
            <a:br>
              <a:rPr kumimoji="0" lang="ru-RU" sz="1800" b="0" i="0" u="none" strike="noStrike" cap="none" normalizeH="0" baseline="0" dirty="0" smtClean="0">
                <a:ln>
                  <a:noFill/>
                </a:ln>
                <a:solidFill>
                  <a:schemeClr val="tx1"/>
                </a:solidFill>
                <a:effectLst/>
                <a:latin typeface="Arial" pitchFamily="34" charset="0"/>
                <a:cs typeface="Arial" pitchFamily="34" charset="0"/>
              </a:rPr>
            </a:br>
            <a:r>
              <a:rPr kumimoji="0" lang="ru-RU" sz="1800" b="0" i="0" u="none" strike="noStrike" cap="none" normalizeH="0" baseline="0" dirty="0" smtClean="0">
                <a:ln>
                  <a:noFill/>
                </a:ln>
                <a:solidFill>
                  <a:schemeClr val="tx1"/>
                </a:solidFill>
                <a:effectLst/>
                <a:latin typeface="Arial" pitchFamily="34" charset="0"/>
                <a:cs typeface="Arial" pitchFamily="34" charset="0"/>
              </a:rPr>
              <a:t/>
            </a:r>
            <a:br>
              <a:rPr kumimoji="0" lang="ru-RU" sz="1800" b="0" i="0" u="none" strike="noStrike" cap="none" normalizeH="0" baseline="0" dirty="0" smtClean="0">
                <a:ln>
                  <a:noFill/>
                </a:ln>
                <a:solidFill>
                  <a:schemeClr val="tx1"/>
                </a:solidFill>
                <a:effectLst/>
                <a:latin typeface="Arial" pitchFamily="34" charset="0"/>
                <a:cs typeface="Arial" pitchFamily="34" charset="0"/>
              </a:rPr>
            </a:br>
            <a:r>
              <a:rPr kumimoji="0" lang="ru-RU" sz="1400" b="0" i="0" u="none" strike="noStrike" cap="none" normalizeH="0" baseline="0" dirty="0" smtClean="0">
                <a:ln>
                  <a:noFill/>
                </a:ln>
                <a:solidFill>
                  <a:schemeClr val="tx1"/>
                </a:solidFill>
                <a:effectLst/>
                <a:latin typeface="Arial" pitchFamily="34" charset="0"/>
                <a:cs typeface="Arial" pitchFamily="34" charset="0"/>
              </a:rPr>
              <a:t>Екатерининский дворец - замечательный архитектурно-художественный памятник русской культуры XVIII-XIX веков. Грандиозное здание протяженностью 306 метров построено в 1744-1756 годах. Архитекторы А. В. Квасов, С. И. </a:t>
            </a:r>
            <a:r>
              <a:rPr kumimoji="0" lang="ru-RU" sz="1400" b="0" i="0" u="none" strike="noStrike" cap="none" normalizeH="0" baseline="0" dirty="0" err="1" smtClean="0">
                <a:ln>
                  <a:noFill/>
                </a:ln>
                <a:solidFill>
                  <a:schemeClr val="tx1"/>
                </a:solidFill>
                <a:effectLst/>
                <a:latin typeface="Arial" pitchFamily="34" charset="0"/>
                <a:cs typeface="Arial" pitchFamily="34" charset="0"/>
              </a:rPr>
              <a:t>Чевакннский</a:t>
            </a:r>
            <a:r>
              <a:rPr kumimoji="0" lang="ru-RU" sz="1400" b="0" i="0" u="none" strike="noStrike" cap="none" normalizeH="0" baseline="0" dirty="0" smtClean="0">
                <a:ln>
                  <a:noFill/>
                </a:ln>
                <a:solidFill>
                  <a:schemeClr val="tx1"/>
                </a:solidFill>
                <a:effectLst/>
                <a:latin typeface="Arial" pitchFamily="34" charset="0"/>
                <a:cs typeface="Arial" pitchFamily="34" charset="0"/>
              </a:rPr>
              <a:t>, Б. Ф. Растрелли оформляли фасады и создавали великолепное убранство дворцовых интерьеров. Завершил строительство дворца Б. Ф. Растрелли. Свыше пятидесяти залов, оформленных по его проектам в 1752-1756 годах </a:t>
            </a:r>
            <a:r>
              <a:rPr kumimoji="0" lang="ru-RU" sz="1400" b="0" i="0" u="none" strike="noStrike" cap="none" normalizeH="0" baseline="0" dirty="0" err="1" smtClean="0">
                <a:ln>
                  <a:noFill/>
                </a:ln>
                <a:solidFill>
                  <a:schemeClr val="tx1"/>
                </a:solidFill>
                <a:effectLst/>
                <a:latin typeface="Arial" pitchFamily="34" charset="0"/>
                <a:cs typeface="Arial" pitchFamily="34" charset="0"/>
              </a:rPr>
              <a:t>встиле</a:t>
            </a:r>
            <a:r>
              <a:rPr kumimoji="0" lang="ru-RU" sz="1400" b="0" i="0" u="none" strike="noStrike" cap="none" normalizeH="0" baseline="0" dirty="0" smtClean="0">
                <a:ln>
                  <a:noFill/>
                </a:ln>
                <a:solidFill>
                  <a:schemeClr val="tx1"/>
                </a:solidFill>
                <a:effectLst/>
                <a:latin typeface="Arial" pitchFamily="34" charset="0"/>
                <a:cs typeface="Arial" pitchFamily="34" charset="0"/>
              </a:rPr>
              <a:t> барокко, поражали разнообразием отделки, обилием золоченой резьбы, пышностью декора. </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Бумажная">
  <a:themeElements>
    <a:clrScheme name="Бумажная">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212</TotalTime>
  <Words>590</Words>
  <Application>Microsoft Office PowerPoint</Application>
  <PresentationFormat>Экран (4:3)</PresentationFormat>
  <Paragraphs>24</Paragraphs>
  <Slides>13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Бумажная</vt:lpstr>
      <vt:lpstr>Музеи России</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Администратор</dc:creator>
  <cp:lastModifiedBy>BEST</cp:lastModifiedBy>
  <cp:revision>25</cp:revision>
  <dcterms:created xsi:type="dcterms:W3CDTF">2013-03-17T16:59:06Z</dcterms:created>
  <dcterms:modified xsi:type="dcterms:W3CDTF">2013-09-25T18:27:25Z</dcterms:modified>
</cp:coreProperties>
</file>