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6" r:id="rId8"/>
    <p:sldId id="265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11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24.09.2013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800" dirty="0" smtClean="0"/>
              <a:t>Файлы и папки </a:t>
            </a:r>
            <a:endParaRPr lang="ru-RU" sz="8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00174"/>
            <a:ext cx="8229600" cy="41434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Файл</a:t>
            </a:r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это информация, хранящаяся в долговременной памяти как единое целое и обозначенная именем.</a:t>
            </a:r>
            <a:endParaRPr lang="ru-RU" sz="6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5500726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Имя файла состоит из двух частей, разделенных точкой: </a:t>
            </a: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собственно</a:t>
            </a: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имя файла</a:t>
            </a:r>
            <a:r>
              <a:rPr lang="ru-RU" sz="4400" b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расширение</a:t>
            </a: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определяющее его тип. </a:t>
            </a: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Собственно имя файлу дает пользователь, а тип файла обычно задается программой автоматически при его создании.</a:t>
            </a:r>
            <a:r>
              <a:rPr lang="ru-RU" sz="3600" b="1" dirty="0" smtClean="0">
                <a:solidFill>
                  <a:schemeClr val="tx1"/>
                </a:solidFill>
              </a:rPr>
              <a:t/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/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Пример: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задание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txt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информатика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doc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Типы файлов</a:t>
            </a:r>
            <a:endParaRPr lang="ru-RU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5"/>
          <a:ext cx="8229600" cy="43698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621622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Тип файла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Расширение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621622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Исполнимые файлы 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com,</a:t>
                      </a:r>
                      <a:r>
                        <a:rPr lang="en-US" sz="3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exe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621622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Текстовые файлы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txt, doc, rtf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621622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Графические файлы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bmp, jpg, gif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621622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Звуковые файлы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wav, mid, mp3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621622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Архивы 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zip, </a:t>
                      </a:r>
                      <a:r>
                        <a:rPr lang="en-US" sz="32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rar</a:t>
                      </a:r>
                      <a:r>
                        <a:rPr lang="en-US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, 7z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621622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Файлы презентаций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ppt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725308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Чтобы не возникло путаницы, все файлы хранятся в определенной системе: в папках, которые, в свою очередь, могут быть вложенными в другие папки и так далее.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928670"/>
            <a:ext cx="8572560" cy="1143000"/>
          </a:xfrm>
        </p:spPr>
        <p:txBody>
          <a:bodyPr>
            <a:noAutofit/>
          </a:bodyPr>
          <a:lstStyle/>
          <a:p>
            <a:r>
              <a:rPr lang="ru-RU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Система хранения файлов напоминает хранение большого количества книг в библиотеке:</a:t>
            </a:r>
            <a:endParaRPr lang="ru-RU" sz="3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Group 16"/>
          <p:cNvGrpSpPr>
            <a:grpSpLocks noGrp="1"/>
          </p:cNvGrpSpPr>
          <p:nvPr>
            <p:ph idx="1"/>
          </p:nvPr>
        </p:nvGrpSpPr>
        <p:grpSpPr bwMode="auto">
          <a:xfrm>
            <a:off x="428596" y="2285993"/>
            <a:ext cx="8290407" cy="4359949"/>
            <a:chOff x="388" y="2010"/>
            <a:chExt cx="4634" cy="1696"/>
          </a:xfrm>
        </p:grpSpPr>
        <p:sp>
          <p:nvSpPr>
            <p:cNvPr id="5" name="Text Box 4"/>
            <p:cNvSpPr txBox="1">
              <a:spLocks noChangeArrowheads="1"/>
            </p:cNvSpPr>
            <p:nvPr/>
          </p:nvSpPr>
          <p:spPr bwMode="auto">
            <a:xfrm>
              <a:off x="388" y="2322"/>
              <a:ext cx="1719" cy="227"/>
            </a:xfrm>
            <a:prstGeom prst="rect">
              <a:avLst/>
            </a:prstGeom>
            <a:noFill/>
            <a:ln w="9525">
              <a:solidFill>
                <a:srgbClr val="9900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ru-RU" sz="3200" b="1" dirty="0">
                  <a:solidFill>
                    <a:srgbClr val="003399"/>
                  </a:solidFill>
                  <a:latin typeface="Times New Roman" pitchFamily="18" charset="0"/>
                  <a:cs typeface="Times New Roman" pitchFamily="18" charset="0"/>
                </a:rPr>
                <a:t>Шкаф</a:t>
              </a:r>
            </a:p>
          </p:txBody>
        </p:sp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388" y="2010"/>
              <a:ext cx="1719" cy="251"/>
            </a:xfrm>
            <a:prstGeom prst="rect">
              <a:avLst/>
            </a:prstGeom>
            <a:noFill/>
            <a:ln w="9525">
              <a:solidFill>
                <a:srgbClr val="9900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ru-RU" sz="3600" b="1" dirty="0">
                  <a:solidFill>
                    <a:srgbClr val="FF33CC"/>
                  </a:solidFill>
                  <a:latin typeface="Times New Roman" pitchFamily="18" charset="0"/>
                  <a:cs typeface="Times New Roman" pitchFamily="18" charset="0"/>
                </a:rPr>
                <a:t>Библиотек</a:t>
              </a:r>
              <a:r>
                <a:rPr lang="ru-RU" sz="3600" b="1" dirty="0">
                  <a:solidFill>
                    <a:srgbClr val="FF33CC"/>
                  </a:solidFill>
                </a:rPr>
                <a:t>а</a:t>
              </a:r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388" y="2649"/>
              <a:ext cx="1719" cy="227"/>
            </a:xfrm>
            <a:prstGeom prst="rect">
              <a:avLst/>
            </a:prstGeom>
            <a:noFill/>
            <a:ln w="9525">
              <a:solidFill>
                <a:srgbClr val="9900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ru-RU" sz="3200" b="1" dirty="0">
                  <a:solidFill>
                    <a:srgbClr val="003399"/>
                  </a:solidFill>
                  <a:latin typeface="Times New Roman" pitchFamily="18" charset="0"/>
                  <a:cs typeface="Times New Roman" pitchFamily="18" charset="0"/>
                </a:rPr>
                <a:t>Полка</a:t>
              </a: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388" y="2977"/>
              <a:ext cx="1719" cy="227"/>
            </a:xfrm>
            <a:prstGeom prst="rect">
              <a:avLst/>
            </a:prstGeom>
            <a:noFill/>
            <a:ln w="9525">
              <a:solidFill>
                <a:srgbClr val="9900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ru-RU" sz="3200" b="1" dirty="0">
                  <a:solidFill>
                    <a:srgbClr val="003399"/>
                  </a:solidFill>
                  <a:latin typeface="Times New Roman" pitchFamily="18" charset="0"/>
                  <a:cs typeface="Times New Roman" pitchFamily="18" charset="0"/>
                </a:rPr>
                <a:t>Книга</a:t>
              </a:r>
            </a:p>
          </p:txBody>
        </p:sp>
        <p:sp>
          <p:nvSpPr>
            <p:cNvPr id="9" name="Text Box 8"/>
            <p:cNvSpPr txBox="1">
              <a:spLocks noChangeArrowheads="1"/>
            </p:cNvSpPr>
            <p:nvPr/>
          </p:nvSpPr>
          <p:spPr bwMode="auto">
            <a:xfrm>
              <a:off x="388" y="3287"/>
              <a:ext cx="1719" cy="419"/>
            </a:xfrm>
            <a:prstGeom prst="rect">
              <a:avLst/>
            </a:prstGeom>
            <a:noFill/>
            <a:ln w="9525">
              <a:solidFill>
                <a:srgbClr val="9900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ru-RU" sz="3200" b="1" dirty="0">
                  <a:solidFill>
                    <a:srgbClr val="003399"/>
                  </a:solidFill>
                  <a:latin typeface="Times New Roman" pitchFamily="18" charset="0"/>
                  <a:cs typeface="Times New Roman" pitchFamily="18" charset="0"/>
                </a:rPr>
                <a:t>Название книги</a:t>
              </a:r>
            </a:p>
          </p:txBody>
        </p:sp>
        <p:sp>
          <p:nvSpPr>
            <p:cNvPr id="10" name="Text Box 9"/>
            <p:cNvSpPr txBox="1">
              <a:spLocks noChangeArrowheads="1"/>
            </p:cNvSpPr>
            <p:nvPr/>
          </p:nvSpPr>
          <p:spPr bwMode="auto">
            <a:xfrm>
              <a:off x="3285" y="2010"/>
              <a:ext cx="1719" cy="251"/>
            </a:xfrm>
            <a:prstGeom prst="rect">
              <a:avLst/>
            </a:prstGeom>
            <a:noFill/>
            <a:ln w="9525">
              <a:solidFill>
                <a:srgbClr val="9900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ru-RU" sz="3600" b="1" dirty="0">
                  <a:solidFill>
                    <a:srgbClr val="FF33CC"/>
                  </a:solidFill>
                  <a:latin typeface="Times New Roman" pitchFamily="18" charset="0"/>
                  <a:cs typeface="Times New Roman" pitchFamily="18" charset="0"/>
                </a:rPr>
                <a:t>Диск</a:t>
              </a:r>
            </a:p>
          </p:txBody>
        </p:sp>
        <p:sp>
          <p:nvSpPr>
            <p:cNvPr id="11" name="Text Box 10"/>
            <p:cNvSpPr txBox="1">
              <a:spLocks noChangeArrowheads="1"/>
            </p:cNvSpPr>
            <p:nvPr/>
          </p:nvSpPr>
          <p:spPr bwMode="auto">
            <a:xfrm>
              <a:off x="3285" y="2322"/>
              <a:ext cx="1719" cy="227"/>
            </a:xfrm>
            <a:prstGeom prst="rect">
              <a:avLst/>
            </a:prstGeom>
            <a:noFill/>
            <a:ln w="9525">
              <a:solidFill>
                <a:srgbClr val="9900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ru-RU" sz="3200" b="1" dirty="0">
                  <a:solidFill>
                    <a:srgbClr val="003399"/>
                  </a:solidFill>
                  <a:latin typeface="Times New Roman" pitchFamily="18" charset="0"/>
                  <a:cs typeface="Times New Roman" pitchFamily="18" charset="0"/>
                </a:rPr>
                <a:t>Папка</a:t>
              </a:r>
            </a:p>
          </p:txBody>
        </p:sp>
        <p:sp>
          <p:nvSpPr>
            <p:cNvPr id="12" name="Text Box 11"/>
            <p:cNvSpPr txBox="1">
              <a:spLocks noChangeArrowheads="1"/>
            </p:cNvSpPr>
            <p:nvPr/>
          </p:nvSpPr>
          <p:spPr bwMode="auto">
            <a:xfrm>
              <a:off x="3285" y="2649"/>
              <a:ext cx="1719" cy="419"/>
            </a:xfrm>
            <a:prstGeom prst="rect">
              <a:avLst/>
            </a:prstGeom>
            <a:noFill/>
            <a:ln w="9525">
              <a:solidFill>
                <a:srgbClr val="9900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ru-RU" sz="3200" b="1" dirty="0">
                  <a:solidFill>
                    <a:srgbClr val="003399"/>
                  </a:solidFill>
                  <a:latin typeface="Times New Roman" pitchFamily="18" charset="0"/>
                  <a:cs typeface="Times New Roman" pitchFamily="18" charset="0"/>
                </a:rPr>
                <a:t>Вложенная папка</a:t>
              </a:r>
            </a:p>
          </p:txBody>
        </p:sp>
        <p:sp>
          <p:nvSpPr>
            <p:cNvPr id="13" name="Text Box 12"/>
            <p:cNvSpPr txBox="1">
              <a:spLocks noChangeArrowheads="1"/>
            </p:cNvSpPr>
            <p:nvPr/>
          </p:nvSpPr>
          <p:spPr bwMode="auto">
            <a:xfrm>
              <a:off x="3303" y="3149"/>
              <a:ext cx="1719" cy="227"/>
            </a:xfrm>
            <a:prstGeom prst="rect">
              <a:avLst/>
            </a:prstGeom>
            <a:noFill/>
            <a:ln w="9525">
              <a:solidFill>
                <a:srgbClr val="9900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ru-RU" sz="3200" b="1" dirty="0">
                  <a:solidFill>
                    <a:srgbClr val="003399"/>
                  </a:solidFill>
                  <a:latin typeface="Times New Roman" pitchFamily="18" charset="0"/>
                  <a:cs typeface="Times New Roman" pitchFamily="18" charset="0"/>
                </a:rPr>
                <a:t>Файл</a:t>
              </a:r>
            </a:p>
          </p:txBody>
        </p:sp>
        <p:sp>
          <p:nvSpPr>
            <p:cNvPr id="14" name="Text Box 13"/>
            <p:cNvSpPr txBox="1">
              <a:spLocks noChangeArrowheads="1"/>
            </p:cNvSpPr>
            <p:nvPr/>
          </p:nvSpPr>
          <p:spPr bwMode="auto">
            <a:xfrm>
              <a:off x="3303" y="3427"/>
              <a:ext cx="1719" cy="227"/>
            </a:xfrm>
            <a:prstGeom prst="rect">
              <a:avLst/>
            </a:prstGeom>
            <a:noFill/>
            <a:ln w="9525">
              <a:solidFill>
                <a:srgbClr val="9900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ru-RU" sz="3200" b="1" dirty="0">
                  <a:solidFill>
                    <a:srgbClr val="003399"/>
                  </a:solidFill>
                  <a:latin typeface="Times New Roman" pitchFamily="18" charset="0"/>
                  <a:cs typeface="Times New Roman" pitchFamily="18" charset="0"/>
                </a:rPr>
                <a:t>Имя файла</a:t>
              </a:r>
            </a:p>
          </p:txBody>
        </p:sp>
      </p:grpSp>
      <p:sp>
        <p:nvSpPr>
          <p:cNvPr id="26" name="Двойная стрелка влево/вправо 25"/>
          <p:cNvSpPr/>
          <p:nvPr/>
        </p:nvSpPr>
        <p:spPr>
          <a:xfrm>
            <a:off x="3714744" y="2500306"/>
            <a:ext cx="1714512" cy="21431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Двойная стрелка влево/вправо 26"/>
          <p:cNvSpPr/>
          <p:nvPr/>
        </p:nvSpPr>
        <p:spPr>
          <a:xfrm>
            <a:off x="3714744" y="3357562"/>
            <a:ext cx="1714512" cy="21431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Двойная стрелка влево/вправо 27"/>
          <p:cNvSpPr/>
          <p:nvPr/>
        </p:nvSpPr>
        <p:spPr>
          <a:xfrm>
            <a:off x="3714744" y="4286256"/>
            <a:ext cx="1714512" cy="21431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Двойная стрелка влево/вправо 28"/>
          <p:cNvSpPr/>
          <p:nvPr/>
        </p:nvSpPr>
        <p:spPr>
          <a:xfrm>
            <a:off x="3714744" y="5214950"/>
            <a:ext cx="1714512" cy="21431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Двойная стрелка влево/вправо 29"/>
          <p:cNvSpPr/>
          <p:nvPr/>
        </p:nvSpPr>
        <p:spPr>
          <a:xfrm>
            <a:off x="3714744" y="6215082"/>
            <a:ext cx="1714512" cy="21431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401080" cy="1143000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Операции с папками и файлами: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565354"/>
          </a:xfrm>
        </p:spPr>
        <p:txBody>
          <a:bodyPr>
            <a:normAutofit lnSpcReduction="1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копирование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(копия файла помещается в другой каталог);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перемещение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(сам файл перемещается в другой каталог);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удаление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(запись о файле удаляется из каталога);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переименование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(изменяется имя файла).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003399"/>
                </a:solidFill>
                <a:latin typeface="Times New Roman" charset="0"/>
              </a:rPr>
              <a:t>При работе с файлами </a:t>
            </a:r>
            <a:r>
              <a:rPr lang="ru-RU" sz="4000" b="1" dirty="0" smtClean="0">
                <a:solidFill>
                  <a:srgbClr val="003399"/>
                </a:solidFill>
                <a:latin typeface="Times New Roman" charset="0"/>
              </a:rPr>
              <a:t> </a:t>
            </a:r>
            <a:r>
              <a:rPr lang="ru-RU" sz="5300" b="1" dirty="0" smtClean="0">
                <a:solidFill>
                  <a:srgbClr val="FF0000"/>
                </a:solidFill>
                <a:latin typeface="Times New Roman" charset="0"/>
              </a:rPr>
              <a:t>не </a:t>
            </a:r>
            <a:r>
              <a:rPr lang="ru-RU" sz="5300" b="1" dirty="0" smtClean="0">
                <a:solidFill>
                  <a:srgbClr val="FF0000"/>
                </a:solidFill>
                <a:latin typeface="Times New Roman" charset="0"/>
              </a:rPr>
              <a:t>следует</a:t>
            </a:r>
            <a:r>
              <a:rPr lang="ru-RU" sz="4000" b="1" dirty="0" smtClean="0">
                <a:solidFill>
                  <a:srgbClr val="003399"/>
                </a:solidFill>
                <a:latin typeface="Times New Roman" charset="0"/>
              </a:rPr>
              <a:t>:</a:t>
            </a:r>
            <a:r>
              <a:rPr lang="ru-RU" sz="5400" b="1" dirty="0" smtClean="0">
                <a:solidFill>
                  <a:srgbClr val="003399"/>
                </a:solidFill>
                <a:latin typeface="Times New Roman" charset="0"/>
              </a:rPr>
              <a:t/>
            </a:r>
            <a:br>
              <a:rPr lang="ru-RU" sz="5400" b="1" dirty="0" smtClean="0">
                <a:solidFill>
                  <a:srgbClr val="003399"/>
                </a:solidFill>
                <a:latin typeface="Times New Roman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5072098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удалять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файл, точно 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выяснив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обязательно ли это следует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делать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давать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файлу 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имя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которое 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поясняет его 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содержание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сохранять 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файл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в той 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папке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где его потом будет 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трудно 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найти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удалять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перемещать файлы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находящиеся в 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папках прикладных программ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– это может привести к тому, что программы перестанут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работать.</a:t>
            </a:r>
          </a:p>
          <a:p>
            <a:endParaRPr lang="ru-RU" sz="3200" dirty="0" smtClean="0">
              <a:solidFill>
                <a:srgbClr val="003399"/>
              </a:solidFill>
            </a:endParaRPr>
          </a:p>
          <a:p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928670"/>
            <a:ext cx="8229600" cy="56538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4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4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опросы: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Что такое файл?</a:t>
            </a:r>
            <a:br>
              <a:rPr lang="ru-RU" sz="3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Из каких частей состоит имя файла?</a:t>
            </a:r>
            <a:br>
              <a:rPr lang="ru-RU" sz="3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Какие правила записи имени файла       следует соблюдать?</a:t>
            </a:r>
            <a:br>
              <a:rPr lang="ru-RU" sz="3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Опишите систему хранения файлов на диске.</a:t>
            </a:r>
            <a:br>
              <a:rPr lang="ru-RU" sz="3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Какие операции можно совершать с файлами?</a:t>
            </a:r>
            <a:br>
              <a:rPr lang="ru-RU" sz="3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 Каких действий следует избегать при работе с файлами?</a:t>
            </a:r>
            <a:endParaRPr lang="ru-RU" sz="3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294</TotalTime>
  <Words>202</Words>
  <PresentationFormat>Экран (4:3)</PresentationFormat>
  <Paragraphs>41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Файлы и папки </vt:lpstr>
      <vt:lpstr>      Файл – это информация, хранящаяся в долговременной памяти как единое целое и обозначенная именем.</vt:lpstr>
      <vt:lpstr>     Имя файла состоит из двух частей, разделенных точкой:  собственно имя файла и расширение, определяющее его тип.  Собственно имя файлу дает пользователь, а тип файла обычно задается программой автоматически при его создании.  Пример:  задание.txt информатика.doc</vt:lpstr>
      <vt:lpstr>Типы файлов</vt:lpstr>
      <vt:lpstr>Чтобы не возникло путаницы, все файлы хранятся в определенной системе: в папках, которые, в свою очередь, могут быть вложенными в другие папки и так далее. </vt:lpstr>
      <vt:lpstr>Система хранения файлов напоминает хранение большого количества книг в библиотеке:</vt:lpstr>
      <vt:lpstr>Операции с папками и файлами:</vt:lpstr>
      <vt:lpstr>При работе с файлами  не следует: </vt:lpstr>
      <vt:lpstr>                        Вопросы:  1. Что такое файл? 2. Из каких частей состоит имя файла? 3. Какие правила записи имени файла       следует соблюдать? 4. Опишите систему хранения файлов на диске. 5. Какие операции можно совершать с файлами? 6. Каких действий следует избегать при работе с файлами?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Учитель</cp:lastModifiedBy>
  <cp:revision>32</cp:revision>
  <dcterms:modified xsi:type="dcterms:W3CDTF">2013-09-24T18:17:19Z</dcterms:modified>
</cp:coreProperties>
</file>