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61"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020" y="3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26.09.2013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26.09.2013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26.09.2013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26.09.2013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26.09.2013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26.09.2013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26.09.2013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26.09.2013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548680"/>
            <a:ext cx="8064896" cy="5976664"/>
          </a:xfrm>
        </p:spPr>
        <p:txBody>
          <a:bodyPr>
            <a:normAutofit fontScale="32500" lnSpcReduction="20000"/>
          </a:bodyPr>
          <a:lstStyle/>
          <a:p>
            <a:r>
              <a:rPr lang="ru-RU" b="1" cap="all" dirty="0">
                <a:solidFill>
                  <a:schemeClr val="tx1"/>
                </a:solidFill>
                <a:latin typeface="Times New Roman" pitchFamily="18" charset="0"/>
                <a:cs typeface="Times New Roman" pitchFamily="18" charset="0"/>
              </a:rPr>
              <a:t>Лицей  </a:t>
            </a:r>
            <a:r>
              <a:rPr lang="ru-RU" b="1" cap="all" dirty="0" err="1" smtClean="0">
                <a:solidFill>
                  <a:schemeClr val="tx1"/>
                </a:solidFill>
                <a:latin typeface="Times New Roman" pitchFamily="18" charset="0"/>
                <a:cs typeface="Times New Roman" pitchFamily="18" charset="0"/>
              </a:rPr>
              <a:t>фгБоу</a:t>
            </a:r>
            <a:r>
              <a:rPr lang="ru-RU" b="1" cap="all" dirty="0" smtClean="0">
                <a:solidFill>
                  <a:schemeClr val="tx1"/>
                </a:solidFill>
                <a:latin typeface="Times New Roman" pitchFamily="18" charset="0"/>
                <a:cs typeface="Times New Roman" pitchFamily="18" charset="0"/>
              </a:rPr>
              <a:t>  </a:t>
            </a:r>
            <a:r>
              <a:rPr lang="ru-RU" b="1" cap="all" dirty="0" err="1">
                <a:solidFill>
                  <a:schemeClr val="tx1"/>
                </a:solidFill>
                <a:latin typeface="Times New Roman" pitchFamily="18" charset="0"/>
                <a:cs typeface="Times New Roman" pitchFamily="18" charset="0"/>
              </a:rPr>
              <a:t>впо</a:t>
            </a:r>
            <a:r>
              <a:rPr lang="ru-RU" b="1" cap="all" dirty="0">
                <a:solidFill>
                  <a:schemeClr val="tx1"/>
                </a:solidFill>
                <a:latin typeface="Times New Roman" pitchFamily="18" charset="0"/>
                <a:cs typeface="Times New Roman" pitchFamily="18" charset="0"/>
              </a:rPr>
              <a:t>  «</a:t>
            </a:r>
            <a:r>
              <a:rPr lang="ru-RU" b="1" cap="all" dirty="0" err="1">
                <a:solidFill>
                  <a:schemeClr val="tx1"/>
                </a:solidFill>
                <a:latin typeface="Times New Roman" pitchFamily="18" charset="0"/>
                <a:cs typeface="Times New Roman" pitchFamily="18" charset="0"/>
              </a:rPr>
              <a:t>дальрыбвтуз</a:t>
            </a:r>
            <a:r>
              <a:rPr lang="ru-RU" b="1" cap="all" dirty="0" smtClean="0">
                <a:solidFill>
                  <a:schemeClr val="tx1"/>
                </a:solidFill>
                <a:latin typeface="Times New Roman" pitchFamily="18" charset="0"/>
                <a:cs typeface="Times New Roman" pitchFamily="18" charset="0"/>
              </a:rPr>
              <a:t>»</a:t>
            </a:r>
          </a:p>
          <a:p>
            <a:endParaRPr lang="ru-RU" b="1" dirty="0">
              <a:solidFill>
                <a:schemeClr val="tx1"/>
              </a:solidFill>
              <a:latin typeface="Times New Roman" pitchFamily="18" charset="0"/>
              <a:cs typeface="Times New Roman" pitchFamily="18" charset="0"/>
            </a:endParaRPr>
          </a:p>
          <a:p>
            <a:r>
              <a:rPr lang="ru-RU" cap="all"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cap="all" dirty="0" smtClean="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МЕТОДИЧЕСКАЯ РАЗРАБОТКА УРОКА ПО ТЕМЕ:</a:t>
            </a:r>
            <a:r>
              <a:rPr lang="en-US" b="1" dirty="0" smtClean="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 </a:t>
            </a:r>
          </a:p>
          <a:p>
            <a:r>
              <a:rPr lang="ru-RU" b="1" dirty="0" smtClean="0">
                <a:solidFill>
                  <a:schemeClr val="tx1"/>
                </a:solidFill>
                <a:latin typeface="Times New Roman" pitchFamily="18" charset="0"/>
                <a:cs typeface="Times New Roman" pitchFamily="18" charset="0"/>
              </a:rPr>
              <a:t>«УЛИЦЫ И ДОСТОПРИМЕЧАТЕЛЬНОСТИ </a:t>
            </a:r>
            <a:r>
              <a:rPr lang="en-US" b="1" dirty="0" smtClean="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Г. ВЛАДИВОСТОКА».</a:t>
            </a:r>
          </a:p>
          <a:p>
            <a:endParaRPr lang="ru-RU" dirty="0">
              <a:solidFill>
                <a:schemeClr val="tx1"/>
              </a:solidFill>
              <a:latin typeface="Times New Roman" pitchFamily="18" charset="0"/>
              <a:cs typeface="Times New Roman" pitchFamily="18" charset="0"/>
            </a:endParaRPr>
          </a:p>
          <a:p>
            <a:r>
              <a:rPr lang="ru-RU" b="1" cap="all" dirty="0">
                <a:solidFill>
                  <a:schemeClr val="tx1"/>
                </a:solidFill>
                <a:latin typeface="Times New Roman" pitchFamily="18" charset="0"/>
                <a:cs typeface="Times New Roman" pitchFamily="18" charset="0"/>
              </a:rPr>
              <a:t>в </a:t>
            </a:r>
            <a:r>
              <a:rPr lang="en-US" b="1" cap="all" dirty="0" smtClean="0">
                <a:solidFill>
                  <a:schemeClr val="tx1"/>
                </a:solidFill>
                <a:latin typeface="Times New Roman" pitchFamily="18" charset="0"/>
                <a:cs typeface="Times New Roman" pitchFamily="18" charset="0"/>
              </a:rPr>
              <a:t>9 </a:t>
            </a:r>
            <a:r>
              <a:rPr lang="ru-RU" b="1" cap="all" dirty="0" smtClean="0">
                <a:solidFill>
                  <a:schemeClr val="tx1"/>
                </a:solidFill>
                <a:latin typeface="Times New Roman" pitchFamily="18" charset="0"/>
                <a:cs typeface="Times New Roman" pitchFamily="18" charset="0"/>
              </a:rPr>
              <a:t> </a:t>
            </a:r>
            <a:r>
              <a:rPr lang="ru-RU" b="1" cap="all" dirty="0">
                <a:solidFill>
                  <a:schemeClr val="tx1"/>
                </a:solidFill>
                <a:latin typeface="Times New Roman" pitchFamily="18" charset="0"/>
                <a:cs typeface="Times New Roman" pitchFamily="18" charset="0"/>
              </a:rPr>
              <a:t>классе</a:t>
            </a:r>
            <a:endParaRPr lang="ru-RU" dirty="0">
              <a:solidFill>
                <a:schemeClr val="tx1"/>
              </a:solidFill>
              <a:latin typeface="Times New Roman" pitchFamily="18" charset="0"/>
              <a:cs typeface="Times New Roman" pitchFamily="18" charset="0"/>
            </a:endParaRPr>
          </a:p>
          <a:p>
            <a:r>
              <a:rPr lang="ru-RU" b="1" cap="all"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cap="all"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cap="all"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pPr algn="r"/>
            <a:r>
              <a:rPr lang="ru-RU" b="1" dirty="0">
                <a:solidFill>
                  <a:schemeClr val="tx1"/>
                </a:solidFill>
                <a:latin typeface="Times New Roman" pitchFamily="18" charset="0"/>
                <a:cs typeface="Times New Roman" pitchFamily="18" charset="0"/>
              </a:rPr>
              <a:t>Учитель английского  языка</a:t>
            </a:r>
            <a:endParaRPr lang="ru-RU" dirty="0">
              <a:solidFill>
                <a:schemeClr val="tx1"/>
              </a:solidFill>
              <a:latin typeface="Times New Roman" pitchFamily="18" charset="0"/>
              <a:cs typeface="Times New Roman" pitchFamily="18" charset="0"/>
            </a:endParaRPr>
          </a:p>
          <a:p>
            <a:pPr algn="r"/>
            <a:r>
              <a:rPr lang="ru-RU" b="1" dirty="0">
                <a:solidFill>
                  <a:schemeClr val="tx1"/>
                </a:solidFill>
                <a:latin typeface="Times New Roman" pitchFamily="18" charset="0"/>
                <a:cs typeface="Times New Roman" pitchFamily="18" charset="0"/>
              </a:rPr>
              <a:t>высшей категории</a:t>
            </a:r>
            <a:endParaRPr lang="ru-RU" dirty="0">
              <a:solidFill>
                <a:schemeClr val="tx1"/>
              </a:solidFill>
              <a:latin typeface="Times New Roman" pitchFamily="18" charset="0"/>
              <a:cs typeface="Times New Roman" pitchFamily="18" charset="0"/>
            </a:endParaRPr>
          </a:p>
          <a:p>
            <a:pPr algn="r"/>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pPr algn="r"/>
            <a:r>
              <a:rPr lang="ru-RU" b="1" dirty="0">
                <a:solidFill>
                  <a:schemeClr val="tx1"/>
                </a:solidFill>
                <a:latin typeface="Times New Roman" pitchFamily="18" charset="0"/>
                <a:cs typeface="Times New Roman" pitchFamily="18" charset="0"/>
              </a:rPr>
              <a:t>Макарова Евгения </a:t>
            </a:r>
            <a:r>
              <a:rPr lang="ru-RU" b="1" dirty="0" err="1">
                <a:solidFill>
                  <a:schemeClr val="tx1"/>
                </a:solidFill>
                <a:latin typeface="Times New Roman" pitchFamily="18" charset="0"/>
                <a:cs typeface="Times New Roman" pitchFamily="18" charset="0"/>
              </a:rPr>
              <a:t>Виленовна</a:t>
            </a:r>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pPr algn="r"/>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 </a:t>
            </a:r>
            <a:endParaRPr lang="en-US" b="1" dirty="0">
              <a:solidFill>
                <a:schemeClr val="tx1"/>
              </a:solidFill>
              <a:latin typeface="Times New Roman" pitchFamily="18" charset="0"/>
              <a:cs typeface="Times New Roman" pitchFamily="18" charset="0"/>
            </a:endParaRPr>
          </a:p>
          <a:p>
            <a:endParaRPr lang="en-US" b="1" dirty="0">
              <a:solidFill>
                <a:schemeClr val="tx1"/>
              </a:solidFill>
              <a:latin typeface="Times New Roman" pitchFamily="18" charset="0"/>
              <a:cs typeface="Times New Roman" pitchFamily="18" charset="0"/>
            </a:endParaRPr>
          </a:p>
          <a:p>
            <a:endParaRPr lang="en-US" b="1"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a:p>
            <a:endParaRPr lang="en-US" b="1" dirty="0">
              <a:solidFill>
                <a:schemeClr val="tx1"/>
              </a:solidFill>
              <a:latin typeface="Times New Roman" pitchFamily="18" charset="0"/>
              <a:cs typeface="Times New Roman" pitchFamily="18" charset="0"/>
            </a:endParaRPr>
          </a:p>
          <a:p>
            <a:endParaRPr lang="en-US" b="1" dirty="0">
              <a:solidFill>
                <a:schemeClr val="tx1"/>
              </a:solidFill>
              <a:latin typeface="Times New Roman" pitchFamily="18" charset="0"/>
              <a:cs typeface="Times New Roman" pitchFamily="18" charset="0"/>
            </a:endParaRPr>
          </a:p>
          <a:p>
            <a:r>
              <a:rPr lang="ru-RU" b="1" dirty="0">
                <a:solidFill>
                  <a:schemeClr val="tx1"/>
                </a:solidFill>
                <a:latin typeface="Times New Roman" pitchFamily="18" charset="0"/>
                <a:cs typeface="Times New Roman" pitchFamily="18" charset="0"/>
              </a:rPr>
              <a:t>г. Владивосток, </a:t>
            </a:r>
            <a:r>
              <a:rPr lang="ru-RU" b="1" dirty="0" smtClean="0">
                <a:solidFill>
                  <a:schemeClr val="tx1"/>
                </a:solidFill>
                <a:latin typeface="Times New Roman" pitchFamily="18" charset="0"/>
                <a:cs typeface="Times New Roman" pitchFamily="18" charset="0"/>
              </a:rPr>
              <a:t>201</a:t>
            </a:r>
            <a:r>
              <a:rPr lang="en-US" b="1" dirty="0" smtClean="0">
                <a:solidFill>
                  <a:schemeClr val="tx1"/>
                </a:solidFill>
                <a:latin typeface="Times New Roman" pitchFamily="18" charset="0"/>
                <a:cs typeface="Times New Roman" pitchFamily="18" charset="0"/>
              </a:rPr>
              <a:t>2</a:t>
            </a:r>
            <a:r>
              <a:rPr lang="ru-RU" b="1" dirty="0" smtClean="0">
                <a:solidFill>
                  <a:schemeClr val="tx1"/>
                </a:solidFill>
                <a:latin typeface="Times New Roman" pitchFamily="18" charset="0"/>
                <a:cs typeface="Times New Roman" pitchFamily="18" charset="0"/>
              </a:rPr>
              <a:t> </a:t>
            </a:r>
            <a:r>
              <a:rPr lang="ru-RU" b="1" dirty="0">
                <a:solidFill>
                  <a:schemeClr val="tx1"/>
                </a:solidFill>
                <a:latin typeface="Times New Roman" pitchFamily="18" charset="0"/>
                <a:cs typeface="Times New Roman" pitchFamily="18" charset="0"/>
              </a:rPr>
              <a:t>год</a:t>
            </a:r>
            <a:endParaRPr lang="ru-RU" dirty="0">
              <a:solidFill>
                <a:schemeClr val="tx1"/>
              </a:solidFill>
              <a:latin typeface="Times New Roman" pitchFamily="18" charset="0"/>
              <a:cs typeface="Times New Roman" pitchFamily="18" charset="0"/>
            </a:endParaRPr>
          </a:p>
          <a:p>
            <a:endParaRPr lang="ru-RU" dirty="0"/>
          </a:p>
        </p:txBody>
      </p:sp>
      <p:pic>
        <p:nvPicPr>
          <p:cNvPr id="4" name="Picture 4" descr="C:\Users\макарова\Documents\Английский язык-документы и материалы\Открытые уроки-материалы\Открытый урок-по г. Владивостоку\Фотографии экскурсия\IMG_486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616"/>
          <a:stretch/>
        </p:blipFill>
        <p:spPr bwMode="auto">
          <a:xfrm>
            <a:off x="2627784" y="2492896"/>
            <a:ext cx="3744416" cy="2472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5073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332656"/>
            <a:ext cx="8507288" cy="5832648"/>
          </a:xfrm>
        </p:spPr>
        <p:txBody>
          <a:bodyPr>
            <a:noAutofit/>
          </a:bodyPr>
          <a:lstStyle/>
          <a:p>
            <a:pPr marL="0" indent="0" algn="ctr">
              <a:buNone/>
            </a:pPr>
            <a:r>
              <a:rPr lang="ru-RU" sz="900" b="1" dirty="0">
                <a:latin typeface="Times New Roman" pitchFamily="18" charset="0"/>
                <a:cs typeface="Times New Roman" pitchFamily="18" charset="0"/>
              </a:rPr>
              <a:t>УРОК</a:t>
            </a:r>
            <a:r>
              <a:rPr lang="ru-RU" sz="900" dirty="0">
                <a:latin typeface="Times New Roman" pitchFamily="18" charset="0"/>
                <a:cs typeface="Times New Roman" pitchFamily="18" charset="0"/>
              </a:rPr>
              <a:t> </a:t>
            </a:r>
            <a:r>
              <a:rPr lang="ru-RU" sz="900" b="1" dirty="0">
                <a:latin typeface="Times New Roman" pitchFamily="18" charset="0"/>
                <a:cs typeface="Times New Roman" pitchFamily="18" charset="0"/>
              </a:rPr>
              <a:t>АНГЛИЙСКОГО ЯЗЫКА</a:t>
            </a:r>
            <a:endParaRPr lang="ru-RU" sz="900" dirty="0">
              <a:latin typeface="Times New Roman" pitchFamily="18" charset="0"/>
              <a:cs typeface="Times New Roman" pitchFamily="18" charset="0"/>
            </a:endParaRPr>
          </a:p>
          <a:p>
            <a:pPr marL="0" indent="0" algn="ctr">
              <a:buNone/>
            </a:pPr>
            <a:r>
              <a:rPr lang="ru-RU" sz="900" dirty="0">
                <a:latin typeface="Times New Roman" pitchFamily="18" charset="0"/>
                <a:cs typeface="Times New Roman" pitchFamily="18" charset="0"/>
              </a:rPr>
              <a:t>разработанный преподавателем английского языка </a:t>
            </a:r>
            <a:r>
              <a:rPr lang="ru-RU" sz="900" dirty="0" smtClean="0">
                <a:latin typeface="Times New Roman" pitchFamily="18" charset="0"/>
                <a:cs typeface="Times New Roman" pitchFamily="18" charset="0"/>
              </a:rPr>
              <a:t>лицея </a:t>
            </a:r>
            <a:r>
              <a:rPr lang="ru-RU" sz="900" dirty="0" err="1">
                <a:latin typeface="Times New Roman" pitchFamily="18" charset="0"/>
                <a:cs typeface="Times New Roman" pitchFamily="18" charset="0"/>
              </a:rPr>
              <a:t>Дальрыбвтуза</a:t>
            </a:r>
            <a:r>
              <a:rPr lang="ru-RU" sz="900" dirty="0">
                <a:latin typeface="Times New Roman" pitchFamily="18" charset="0"/>
                <a:cs typeface="Times New Roman" pitchFamily="18" charset="0"/>
              </a:rPr>
              <a:t> Макаровой Е.В. </a:t>
            </a:r>
          </a:p>
          <a:p>
            <a:pPr marL="0" indent="0">
              <a:buNone/>
            </a:pPr>
            <a:r>
              <a:rPr lang="ru-RU" sz="900" dirty="0">
                <a:latin typeface="Times New Roman" pitchFamily="18" charset="0"/>
                <a:cs typeface="Times New Roman" pitchFamily="18" charset="0"/>
              </a:rPr>
              <a:t> </a:t>
            </a:r>
          </a:p>
          <a:p>
            <a:pPr marL="0" indent="0">
              <a:buNone/>
            </a:pPr>
            <a:r>
              <a:rPr lang="ru-RU" sz="900" b="1" u="sng" dirty="0">
                <a:latin typeface="Times New Roman" pitchFamily="18" charset="0"/>
                <a:cs typeface="Times New Roman" pitchFamily="18" charset="0"/>
              </a:rPr>
              <a:t>Тема</a:t>
            </a:r>
            <a:r>
              <a:rPr lang="ru-RU" sz="900" dirty="0">
                <a:latin typeface="Times New Roman" pitchFamily="18" charset="0"/>
                <a:cs typeface="Times New Roman" pitchFamily="18" charset="0"/>
              </a:rPr>
              <a:t>: Заключительный урок по теме: «Улицы и достопримечательности </a:t>
            </a:r>
            <a:r>
              <a:rPr lang="en-US" sz="900" dirty="0" smtClean="0">
                <a:latin typeface="Times New Roman" pitchFamily="18" charset="0"/>
                <a:cs typeface="Times New Roman" pitchFamily="18" charset="0"/>
              </a:rPr>
              <a:t> </a:t>
            </a:r>
            <a:r>
              <a:rPr lang="ru-RU" sz="900" dirty="0" smtClean="0">
                <a:latin typeface="Times New Roman" pitchFamily="18" charset="0"/>
                <a:cs typeface="Times New Roman" pitchFamily="18" charset="0"/>
              </a:rPr>
              <a:t>г</a:t>
            </a:r>
            <a:r>
              <a:rPr lang="ru-RU" sz="900" dirty="0">
                <a:latin typeface="Times New Roman" pitchFamily="18" charset="0"/>
                <a:cs typeface="Times New Roman" pitchFamily="18" charset="0"/>
              </a:rPr>
              <a:t>. Владивостока».</a:t>
            </a:r>
          </a:p>
          <a:p>
            <a:pPr marL="0" indent="0">
              <a:buNone/>
            </a:pPr>
            <a:r>
              <a:rPr lang="ru-RU" sz="900" dirty="0">
                <a:latin typeface="Times New Roman" pitchFamily="18" charset="0"/>
                <a:cs typeface="Times New Roman" pitchFamily="18" charset="0"/>
              </a:rPr>
              <a:t> </a:t>
            </a:r>
          </a:p>
          <a:p>
            <a:pPr marL="0" indent="0">
              <a:buNone/>
            </a:pPr>
            <a:r>
              <a:rPr lang="ru-RU" sz="900" b="1" u="sng" dirty="0">
                <a:latin typeface="Times New Roman" pitchFamily="18" charset="0"/>
                <a:cs typeface="Times New Roman" pitchFamily="18" charset="0"/>
              </a:rPr>
              <a:t>Цель урока</a:t>
            </a:r>
            <a:r>
              <a:rPr lang="ru-RU" sz="900" b="1" dirty="0">
                <a:latin typeface="Times New Roman" pitchFamily="18" charset="0"/>
                <a:cs typeface="Times New Roman" pitchFamily="18" charset="0"/>
              </a:rPr>
              <a:t>:  </a:t>
            </a:r>
            <a:r>
              <a:rPr lang="ru-RU" sz="900" dirty="0">
                <a:latin typeface="Times New Roman" pitchFamily="18" charset="0"/>
                <a:cs typeface="Times New Roman" pitchFamily="18" charset="0"/>
              </a:rPr>
              <a:t>Сформировать у  учащихся речевые навыки монологического высказывания на английском языке и страноведческую компетенцию по рассматриваемым в ходе экскурсии достопримечательностям г. Владивостока.</a:t>
            </a:r>
          </a:p>
          <a:p>
            <a:pPr marL="0" indent="0">
              <a:buNone/>
            </a:pPr>
            <a:r>
              <a:rPr lang="ru-RU" sz="900" dirty="0">
                <a:latin typeface="Times New Roman" pitchFamily="18" charset="0"/>
                <a:cs typeface="Times New Roman" pitchFamily="18" charset="0"/>
              </a:rPr>
              <a:t> </a:t>
            </a:r>
            <a:r>
              <a:rPr lang="ru-RU" sz="900" dirty="0" smtClean="0">
                <a:latin typeface="Times New Roman" pitchFamily="18" charset="0"/>
                <a:cs typeface="Times New Roman" pitchFamily="18" charset="0"/>
              </a:rPr>
              <a:t> </a:t>
            </a:r>
            <a:r>
              <a:rPr lang="ru-RU" sz="900" u="sng" dirty="0">
                <a:latin typeface="Times New Roman" pitchFamily="18" charset="0"/>
                <a:cs typeface="Times New Roman" pitchFamily="18" charset="0"/>
              </a:rPr>
              <a:t>Воспитательная:</a:t>
            </a:r>
            <a:r>
              <a:rPr lang="ru-RU" sz="900" dirty="0">
                <a:latin typeface="Times New Roman" pitchFamily="18" charset="0"/>
                <a:cs typeface="Times New Roman" pitchFamily="18" charset="0"/>
              </a:rPr>
              <a:t> воспитать чувство любви, гордости за родной город и неравнодушие к проблемам его развития. </a:t>
            </a:r>
          </a:p>
          <a:p>
            <a:pPr marL="0" indent="0">
              <a:buNone/>
            </a:pPr>
            <a:r>
              <a:rPr lang="ru-RU" sz="900" u="sng" dirty="0" smtClean="0">
                <a:latin typeface="Times New Roman" pitchFamily="18" charset="0"/>
                <a:cs typeface="Times New Roman" pitchFamily="18" charset="0"/>
              </a:rPr>
              <a:t>Познавательная</a:t>
            </a:r>
            <a:r>
              <a:rPr lang="ru-RU" sz="900" u="sng" dirty="0">
                <a:latin typeface="Times New Roman" pitchFamily="18" charset="0"/>
                <a:cs typeface="Times New Roman" pitchFamily="18" charset="0"/>
              </a:rPr>
              <a:t>:</a:t>
            </a:r>
            <a:r>
              <a:rPr lang="ru-RU" sz="900" dirty="0">
                <a:latin typeface="Times New Roman" pitchFamily="18" charset="0"/>
                <a:cs typeface="Times New Roman" pitchFamily="18" charset="0"/>
              </a:rPr>
              <a:t>  закрепить лексику на английском языке по теме «Мой город». Развить коммуникативные навыки учащихся.</a:t>
            </a:r>
          </a:p>
          <a:p>
            <a:pPr marL="0" indent="0">
              <a:buNone/>
            </a:pPr>
            <a:r>
              <a:rPr lang="ru-RU" sz="900" dirty="0">
                <a:latin typeface="Times New Roman" pitchFamily="18" charset="0"/>
                <a:cs typeface="Times New Roman" pitchFamily="18" charset="0"/>
              </a:rPr>
              <a:t> </a:t>
            </a:r>
            <a:r>
              <a:rPr lang="ru-RU" sz="900" u="sng" dirty="0" smtClean="0">
                <a:latin typeface="Times New Roman" pitchFamily="18" charset="0"/>
                <a:cs typeface="Times New Roman" pitchFamily="18" charset="0"/>
              </a:rPr>
              <a:t>Эстетическая</a:t>
            </a:r>
            <a:r>
              <a:rPr lang="ru-RU" sz="900" u="sng" dirty="0">
                <a:latin typeface="Times New Roman" pitchFamily="18" charset="0"/>
                <a:cs typeface="Times New Roman" pitchFamily="18" charset="0"/>
              </a:rPr>
              <a:t>:</a:t>
            </a:r>
            <a:r>
              <a:rPr lang="ru-RU" sz="900" dirty="0">
                <a:latin typeface="Times New Roman" pitchFamily="18" charset="0"/>
                <a:cs typeface="Times New Roman" pitchFamily="18" charset="0"/>
              </a:rPr>
              <a:t>   познать красоту исторического места – г. Владивосток.</a:t>
            </a:r>
          </a:p>
          <a:p>
            <a:pPr marL="0" indent="0">
              <a:buNone/>
            </a:pPr>
            <a:r>
              <a:rPr lang="ru-RU" sz="900" dirty="0">
                <a:latin typeface="Times New Roman" pitchFamily="18" charset="0"/>
                <a:cs typeface="Times New Roman" pitchFamily="18" charset="0"/>
              </a:rPr>
              <a:t> </a:t>
            </a:r>
          </a:p>
          <a:p>
            <a:pPr marL="0" indent="0">
              <a:buNone/>
            </a:pPr>
            <a:r>
              <a:rPr lang="ru-RU" sz="900" b="1" u="sng" dirty="0">
                <a:latin typeface="Times New Roman" pitchFamily="18" charset="0"/>
                <a:cs typeface="Times New Roman" pitchFamily="18" charset="0"/>
              </a:rPr>
              <a:t>Ход урока</a:t>
            </a:r>
            <a:endParaRPr lang="ru-RU" sz="900" dirty="0">
              <a:latin typeface="Times New Roman" pitchFamily="18" charset="0"/>
              <a:cs typeface="Times New Roman" pitchFamily="18" charset="0"/>
            </a:endParaRPr>
          </a:p>
          <a:p>
            <a:pPr marL="0" indent="0">
              <a:buNone/>
            </a:pPr>
            <a:r>
              <a:rPr lang="ru-RU" sz="900" dirty="0" smtClean="0">
                <a:latin typeface="Times New Roman" pitchFamily="18" charset="0"/>
                <a:cs typeface="Times New Roman" pitchFamily="18" charset="0"/>
              </a:rPr>
              <a:t>Составление </a:t>
            </a:r>
            <a:r>
              <a:rPr lang="ru-RU" sz="900" dirty="0">
                <a:latin typeface="Times New Roman" pitchFamily="18" charset="0"/>
                <a:cs typeface="Times New Roman" pitchFamily="18" charset="0"/>
              </a:rPr>
              <a:t>структурной схемы маршрута экскурсии, рассчитанной на 2 часа. </a:t>
            </a:r>
          </a:p>
          <a:p>
            <a:pPr marL="0" lvl="0" indent="0">
              <a:buNone/>
            </a:pPr>
            <a:r>
              <a:rPr lang="ru-RU" sz="900" dirty="0">
                <a:latin typeface="Times New Roman" pitchFamily="18" charset="0"/>
                <a:cs typeface="Times New Roman" pitchFamily="18" charset="0"/>
              </a:rPr>
              <a:t>Посадка в автобус.</a:t>
            </a:r>
          </a:p>
          <a:p>
            <a:pPr marL="0" lvl="0" indent="0">
              <a:buNone/>
            </a:pPr>
            <a:r>
              <a:rPr lang="ru-RU" sz="900" dirty="0">
                <a:latin typeface="Times New Roman" pitchFamily="18" charset="0"/>
                <a:cs typeface="Times New Roman" pitchFamily="18" charset="0"/>
              </a:rPr>
              <a:t>Речевая зарядка (вопросы о городе).</a:t>
            </a:r>
          </a:p>
          <a:p>
            <a:pPr marL="0" lvl="0" indent="0">
              <a:buNone/>
            </a:pPr>
            <a:r>
              <a:rPr lang="ru-RU" sz="900" dirty="0">
                <a:latin typeface="Times New Roman" pitchFamily="18" charset="0"/>
                <a:cs typeface="Times New Roman" pitchFamily="18" charset="0"/>
              </a:rPr>
              <a:t>Выступления учащихся о достопримечательностях </a:t>
            </a:r>
            <a:br>
              <a:rPr lang="ru-RU" sz="900" dirty="0">
                <a:latin typeface="Times New Roman" pitchFamily="18" charset="0"/>
                <a:cs typeface="Times New Roman" pitchFamily="18" charset="0"/>
              </a:rPr>
            </a:br>
            <a:r>
              <a:rPr lang="ru-RU" sz="900" dirty="0">
                <a:latin typeface="Times New Roman" pitchFamily="18" charset="0"/>
                <a:cs typeface="Times New Roman" pitchFamily="18" charset="0"/>
              </a:rPr>
              <a:t>г. Владивостока на английском языке (в роли гида) по ходу движения.</a:t>
            </a:r>
          </a:p>
          <a:p>
            <a:pPr marL="0" lvl="0" indent="0">
              <a:buNone/>
            </a:pPr>
            <a:r>
              <a:rPr lang="ru-RU" sz="900" dirty="0">
                <a:latin typeface="Times New Roman" pitchFamily="18" charset="0"/>
                <a:cs typeface="Times New Roman" pitchFamily="18" charset="0"/>
              </a:rPr>
              <a:t>Составление различных тестов, которые учащиеся  выполняют во время поездки.</a:t>
            </a:r>
          </a:p>
          <a:p>
            <a:pPr marL="0" indent="0">
              <a:buNone/>
            </a:pPr>
            <a:r>
              <a:rPr lang="ru-RU" sz="900" dirty="0">
                <a:latin typeface="Times New Roman" pitchFamily="18" charset="0"/>
                <a:cs typeface="Times New Roman" pitchFamily="18" charset="0"/>
              </a:rPr>
              <a:t> </a:t>
            </a:r>
          </a:p>
          <a:p>
            <a:pPr marL="0" indent="0">
              <a:buNone/>
            </a:pPr>
            <a:r>
              <a:rPr lang="ru-RU" sz="900" dirty="0">
                <a:latin typeface="Times New Roman" pitchFamily="18" charset="0"/>
                <a:cs typeface="Times New Roman" pitchFamily="18" charset="0"/>
              </a:rPr>
              <a:t>Маршрут начинается от площади Баляева через проспект Красоты, парк Суханова, Спортивную гавань, железнодорожный вокзал, Корабельную набережную, улицу </a:t>
            </a:r>
            <a:r>
              <a:rPr lang="ru-RU" sz="900" dirty="0" err="1">
                <a:latin typeface="Times New Roman" pitchFamily="18" charset="0"/>
                <a:cs typeface="Times New Roman" pitchFamily="18" charset="0"/>
              </a:rPr>
              <a:t>Светланскую</a:t>
            </a:r>
            <a:r>
              <a:rPr lang="ru-RU" sz="900" dirty="0">
                <a:latin typeface="Times New Roman" pitchFamily="18" charset="0"/>
                <a:cs typeface="Times New Roman" pitchFamily="18" charset="0"/>
              </a:rPr>
              <a:t>, улицу Пушкинскую и завершается на площади Баляева.</a:t>
            </a:r>
          </a:p>
          <a:p>
            <a:pPr marL="0" indent="0">
              <a:buNone/>
            </a:pPr>
            <a:r>
              <a:rPr lang="ru-RU" sz="900" dirty="0">
                <a:latin typeface="Times New Roman" pitchFamily="18" charset="0"/>
                <a:cs typeface="Times New Roman" pitchFamily="18" charset="0"/>
              </a:rPr>
              <a:t>Учащиеся озвучивают краткий доклад на английском языке о достопримечательностях, находящихся по маршруту движения.</a:t>
            </a:r>
          </a:p>
          <a:p>
            <a:pPr marL="0" indent="0">
              <a:buNone/>
            </a:pPr>
            <a:r>
              <a:rPr lang="ru-RU" sz="900" dirty="0">
                <a:latin typeface="Times New Roman" pitchFamily="18" charset="0"/>
                <a:cs typeface="Times New Roman" pitchFamily="18" charset="0"/>
              </a:rPr>
              <a:t> </a:t>
            </a:r>
          </a:p>
          <a:p>
            <a:pPr marL="0" indent="0">
              <a:buNone/>
            </a:pPr>
            <a:r>
              <a:rPr lang="ru-RU" sz="900" u="sng" dirty="0">
                <a:latin typeface="Times New Roman" pitchFamily="18" charset="0"/>
                <a:cs typeface="Times New Roman" pitchFamily="18" charset="0"/>
              </a:rPr>
              <a:t>Вывод</a:t>
            </a:r>
            <a:r>
              <a:rPr lang="ru-RU" sz="900" dirty="0">
                <a:latin typeface="Times New Roman" pitchFamily="18" charset="0"/>
                <a:cs typeface="Times New Roman" pitchFamily="18" charset="0"/>
              </a:rPr>
              <a:t>: научили учащихся владению лексикой английского языка по теме «Мой город»; при работе над данной темой учащиеся научились выполнять познавательно-поисковые  культуроведческие задания, учащиеся более полно узнали историю своего города; научились работе по поиску материалов с использованием интернета на английском языке.   Ребята во время экскурсии общались на английском языке, задавали вопросы, составлены планшетки по теме «Мой Владивосток», что имеет большое значение для развития способностей обучающихся использовать английский язык как средство образования и самообразования в области культуроведения и лингвокультуроведения.</a:t>
            </a:r>
          </a:p>
          <a:p>
            <a:pPr marL="0" indent="0">
              <a:buNone/>
            </a:pPr>
            <a:r>
              <a:rPr lang="ru-RU" sz="900" dirty="0">
                <a:latin typeface="Times New Roman" pitchFamily="18" charset="0"/>
                <a:cs typeface="Times New Roman" pitchFamily="18" charset="0"/>
              </a:rPr>
              <a:t> </a:t>
            </a:r>
          </a:p>
          <a:p>
            <a:pPr marL="0" indent="0">
              <a:buNone/>
            </a:pPr>
            <a:r>
              <a:rPr lang="ru-RU" sz="900" u="sng" dirty="0">
                <a:latin typeface="Times New Roman" pitchFamily="18" charset="0"/>
                <a:cs typeface="Times New Roman" pitchFamily="18" charset="0"/>
              </a:rPr>
              <a:t>Приложение</a:t>
            </a:r>
            <a:r>
              <a:rPr lang="ru-RU" sz="900" dirty="0">
                <a:latin typeface="Times New Roman" pitchFamily="18" charset="0"/>
                <a:cs typeface="Times New Roman" pitchFamily="18" charset="0"/>
              </a:rPr>
              <a:t>: </a:t>
            </a:r>
          </a:p>
          <a:p>
            <a:pPr marL="0" lvl="0" indent="0">
              <a:buNone/>
            </a:pPr>
            <a:r>
              <a:rPr lang="ru-RU" sz="900" dirty="0">
                <a:latin typeface="Times New Roman" pitchFamily="18" charset="0"/>
                <a:cs typeface="Times New Roman" pitchFamily="18" charset="0"/>
              </a:rPr>
              <a:t>Карта города Владивостока, использованная в экскурсии.</a:t>
            </a:r>
          </a:p>
          <a:p>
            <a:pPr marL="0" lvl="0" indent="0">
              <a:buNone/>
            </a:pPr>
            <a:r>
              <a:rPr lang="ru-RU" sz="900" dirty="0">
                <a:latin typeface="Times New Roman" pitchFamily="18" charset="0"/>
                <a:cs typeface="Times New Roman" pitchFamily="18" charset="0"/>
              </a:rPr>
              <a:t>Маршрут движения, составленный учащимися.</a:t>
            </a:r>
          </a:p>
          <a:p>
            <a:pPr marL="0" lvl="0" indent="0">
              <a:buNone/>
            </a:pPr>
            <a:r>
              <a:rPr lang="ru-RU" sz="900" dirty="0">
                <a:latin typeface="Times New Roman" pitchFamily="18" charset="0"/>
                <a:cs typeface="Times New Roman" pitchFamily="18" charset="0"/>
              </a:rPr>
              <a:t>Фотографии с видами г. Владивостока.</a:t>
            </a:r>
          </a:p>
          <a:p>
            <a:pPr marL="0" lvl="0" indent="0">
              <a:buNone/>
            </a:pPr>
            <a:r>
              <a:rPr lang="ru-RU" sz="900" dirty="0">
                <a:latin typeface="Times New Roman" pitchFamily="18" charset="0"/>
                <a:cs typeface="Times New Roman" pitchFamily="18" charset="0"/>
              </a:rPr>
              <a:t>Отчеты учащихся.</a:t>
            </a:r>
          </a:p>
          <a:p>
            <a:pPr marL="0" indent="0">
              <a:buNone/>
            </a:pPr>
            <a:r>
              <a:rPr lang="ru-RU" sz="900" dirty="0">
                <a:latin typeface="Times New Roman" pitchFamily="18" charset="0"/>
                <a:cs typeface="Times New Roman" pitchFamily="18" charset="0"/>
              </a:rPr>
              <a:t>Проверочные задания.</a:t>
            </a:r>
          </a:p>
        </p:txBody>
      </p:sp>
    </p:spTree>
    <p:extLst>
      <p:ext uri="{BB962C8B-B14F-4D97-AF65-F5344CB8AC3E}">
        <p14:creationId xmlns:p14="http://schemas.microsoft.com/office/powerpoint/2010/main" val="3701326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p:cNvSpPr>
            <a:spLocks noGrp="1"/>
          </p:cNvSpPr>
          <p:nvPr>
            <p:ph idx="1"/>
          </p:nvPr>
        </p:nvSpPr>
        <p:spPr>
          <a:xfrm>
            <a:off x="457200" y="476672"/>
            <a:ext cx="8435280" cy="6120680"/>
          </a:xfrm>
        </p:spPr>
        <p:txBody>
          <a:bodyPr/>
          <a:lstStyle/>
          <a:p>
            <a:pPr marL="0" indent="0" algn="ctr">
              <a:spcAft>
                <a:spcPts val="0"/>
              </a:spcAft>
              <a:buNone/>
            </a:pPr>
            <a:r>
              <a:rPr lang="ru-RU" sz="1100" b="1" dirty="0">
                <a:latin typeface="Times New Roman"/>
                <a:ea typeface="Times New Roman"/>
              </a:rPr>
              <a:t>Тестовые задания</a:t>
            </a:r>
            <a:endParaRPr lang="ru-RU" sz="1100" dirty="0">
              <a:latin typeface="Times New Roman"/>
              <a:ea typeface="Times New Roman"/>
            </a:endParaRPr>
          </a:p>
          <a:p>
            <a:pPr marL="0" indent="0" algn="ctr">
              <a:spcAft>
                <a:spcPts val="0"/>
              </a:spcAft>
              <a:buNone/>
            </a:pPr>
            <a:r>
              <a:rPr lang="ru-RU" sz="1100" dirty="0">
                <a:latin typeface="Times New Roman"/>
                <a:ea typeface="Times New Roman"/>
              </a:rPr>
              <a:t> </a:t>
            </a:r>
            <a:r>
              <a:rPr lang="en-US" sz="1100" dirty="0" smtClean="0">
                <a:latin typeface="Times New Roman"/>
                <a:ea typeface="Times New Roman"/>
              </a:rPr>
              <a:t>I</a:t>
            </a:r>
            <a:endParaRPr lang="ru-RU" sz="1100" dirty="0">
              <a:latin typeface="Times New Roman"/>
              <a:ea typeface="Times New Roman"/>
            </a:endParaRPr>
          </a:p>
          <a:p>
            <a:pPr marL="0" indent="0">
              <a:buNone/>
            </a:pPr>
            <a:endParaRPr lang="en-US" sz="1100" dirty="0" smtClean="0">
              <a:latin typeface="Times New Roman" pitchFamily="18" charset="0"/>
              <a:cs typeface="Times New Roman" pitchFamily="18" charset="0"/>
            </a:endParaRPr>
          </a:p>
          <a:p>
            <a:pPr marL="0" indent="0">
              <a:buNone/>
            </a:pPr>
            <a:endParaRPr lang="en-US" sz="1100" dirty="0">
              <a:latin typeface="Times New Roman" pitchFamily="18" charset="0"/>
              <a:cs typeface="Times New Roman" pitchFamily="18" charset="0"/>
            </a:endParaRPr>
          </a:p>
          <a:p>
            <a:pPr marL="0" indent="0">
              <a:buNone/>
            </a:pPr>
            <a:endParaRPr lang="en-US" sz="1100" dirty="0" smtClean="0">
              <a:latin typeface="Times New Roman" pitchFamily="18" charset="0"/>
              <a:cs typeface="Times New Roman" pitchFamily="18" charset="0"/>
            </a:endParaRPr>
          </a:p>
          <a:p>
            <a:pPr marL="0" indent="0">
              <a:buNone/>
            </a:pPr>
            <a:endParaRPr lang="en-US" sz="1100" dirty="0" smtClean="0">
              <a:latin typeface="Times New Roman" pitchFamily="18" charset="0"/>
              <a:cs typeface="Times New Roman" pitchFamily="18" charset="0"/>
            </a:endParaRPr>
          </a:p>
          <a:p>
            <a:pPr marL="0" indent="0">
              <a:buNone/>
            </a:pPr>
            <a:endParaRPr lang="en-US" sz="1100" dirty="0" smtClean="0">
              <a:latin typeface="Times New Roman" pitchFamily="18" charset="0"/>
              <a:cs typeface="Times New Roman" pitchFamily="18" charset="0"/>
            </a:endParaRPr>
          </a:p>
          <a:p>
            <a:pPr lvl="0"/>
            <a:r>
              <a:rPr lang="en-US" sz="1100" dirty="0" smtClean="0">
                <a:latin typeface="Times New Roman" pitchFamily="18" charset="0"/>
                <a:cs typeface="Times New Roman" pitchFamily="18" charset="0"/>
              </a:rPr>
              <a:t>What </a:t>
            </a:r>
            <a:r>
              <a:rPr lang="en-US" sz="1100" dirty="0">
                <a:latin typeface="Times New Roman" pitchFamily="18" charset="0"/>
                <a:cs typeface="Times New Roman" pitchFamily="18" charset="0"/>
              </a:rPr>
              <a:t>is an administrative </a:t>
            </a:r>
            <a:r>
              <a:rPr lang="en-US" sz="1100" dirty="0" err="1">
                <a:latin typeface="Times New Roman" pitchFamily="18" charset="0"/>
                <a:cs typeface="Times New Roman" pitchFamily="18" charset="0"/>
              </a:rPr>
              <a:t>centre</a:t>
            </a:r>
            <a:r>
              <a:rPr lang="en-US" sz="1100" dirty="0">
                <a:latin typeface="Times New Roman" pitchFamily="18" charset="0"/>
                <a:cs typeface="Times New Roman" pitchFamily="18" charset="0"/>
              </a:rPr>
              <a:t> of </a:t>
            </a:r>
            <a:r>
              <a:rPr lang="en-US" sz="1100" dirty="0" err="1">
                <a:latin typeface="Times New Roman" pitchFamily="18" charset="0"/>
                <a:cs typeface="Times New Roman" pitchFamily="18" charset="0"/>
              </a:rPr>
              <a:t>Primorsky</a:t>
            </a:r>
            <a:r>
              <a:rPr lang="en-US" sz="1100" dirty="0">
                <a:latin typeface="Times New Roman" pitchFamily="18" charset="0"/>
                <a:cs typeface="Times New Roman" pitchFamily="18" charset="0"/>
              </a:rPr>
              <a:t> Territory?</a:t>
            </a:r>
            <a:endParaRPr lang="ru-RU" sz="1100" dirty="0">
              <a:latin typeface="Times New Roman" pitchFamily="18" charset="0"/>
              <a:cs typeface="Times New Roman" pitchFamily="18" charset="0"/>
            </a:endParaRPr>
          </a:p>
          <a:p>
            <a:pPr lvl="0"/>
            <a:r>
              <a:rPr lang="en-US" sz="1100" dirty="0">
                <a:latin typeface="Times New Roman" pitchFamily="18" charset="0"/>
                <a:cs typeface="Times New Roman" pitchFamily="18" charset="0"/>
              </a:rPr>
              <a:t>When was Vladivostok  granted a status of city?</a:t>
            </a:r>
            <a:endParaRPr lang="ru-RU" sz="1100" dirty="0">
              <a:latin typeface="Times New Roman" pitchFamily="18" charset="0"/>
              <a:cs typeface="Times New Roman" pitchFamily="18" charset="0"/>
            </a:endParaRPr>
          </a:p>
          <a:p>
            <a:pPr lvl="0"/>
            <a:r>
              <a:rPr lang="en-US" sz="1100" dirty="0">
                <a:latin typeface="Times New Roman" pitchFamily="18" charset="0"/>
                <a:cs typeface="Times New Roman" pitchFamily="18" charset="0"/>
              </a:rPr>
              <a:t>Vladivostok included…  .</a:t>
            </a:r>
            <a:endParaRPr lang="ru-RU" sz="1100" dirty="0">
              <a:latin typeface="Times New Roman" pitchFamily="18" charset="0"/>
              <a:cs typeface="Times New Roman" pitchFamily="18" charset="0"/>
            </a:endParaRPr>
          </a:p>
          <a:p>
            <a:pPr marL="0" indent="0" algn="ctr">
              <a:buNone/>
            </a:pPr>
            <a:r>
              <a:rPr lang="en-US" sz="1100" dirty="0" smtClean="0">
                <a:latin typeface="Times New Roman" pitchFamily="18" charset="0"/>
                <a:cs typeface="Times New Roman" pitchFamily="18" charset="0"/>
              </a:rPr>
              <a:t>II</a:t>
            </a:r>
          </a:p>
          <a:p>
            <a:pPr marL="0" indent="0">
              <a:buNone/>
            </a:pPr>
            <a:endParaRPr lang="en-US" sz="1100" dirty="0">
              <a:latin typeface="Times New Roman" pitchFamily="18" charset="0"/>
              <a:cs typeface="Times New Roman" pitchFamily="18" charset="0"/>
            </a:endParaRPr>
          </a:p>
          <a:p>
            <a:pPr marL="0" indent="0">
              <a:buNone/>
            </a:pPr>
            <a:endParaRPr lang="en-US" sz="1100" dirty="0" smtClean="0">
              <a:latin typeface="Times New Roman" pitchFamily="18" charset="0"/>
              <a:cs typeface="Times New Roman" pitchFamily="18" charset="0"/>
            </a:endParaRPr>
          </a:p>
          <a:p>
            <a:pPr marL="0" indent="0">
              <a:buNone/>
            </a:pPr>
            <a:endParaRPr lang="en-US" sz="1100" dirty="0">
              <a:latin typeface="Times New Roman" pitchFamily="18" charset="0"/>
              <a:cs typeface="Times New Roman" pitchFamily="18" charset="0"/>
            </a:endParaRPr>
          </a:p>
          <a:p>
            <a:pPr marL="0" indent="0">
              <a:buNone/>
            </a:pPr>
            <a:endParaRPr lang="en-US" sz="1100" dirty="0" smtClean="0">
              <a:latin typeface="Times New Roman" pitchFamily="18" charset="0"/>
              <a:cs typeface="Times New Roman" pitchFamily="18" charset="0"/>
            </a:endParaRPr>
          </a:p>
          <a:p>
            <a:pPr marL="0" indent="0">
              <a:buNone/>
            </a:pPr>
            <a:r>
              <a:rPr lang="en-US" sz="1100" dirty="0">
                <a:latin typeface="Times New Roman" pitchFamily="18" charset="0"/>
                <a:cs typeface="Times New Roman" pitchFamily="18" charset="0"/>
              </a:rPr>
              <a:t>Yes +</a:t>
            </a:r>
            <a:endParaRPr lang="ru-RU" sz="1100" dirty="0">
              <a:latin typeface="Times New Roman" pitchFamily="18" charset="0"/>
              <a:cs typeface="Times New Roman" pitchFamily="18" charset="0"/>
            </a:endParaRPr>
          </a:p>
          <a:p>
            <a:pPr marL="0" indent="0">
              <a:buNone/>
            </a:pPr>
            <a:r>
              <a:rPr lang="en-US" sz="1100" dirty="0">
                <a:latin typeface="Times New Roman" pitchFamily="18" charset="0"/>
                <a:cs typeface="Times New Roman" pitchFamily="18" charset="0"/>
              </a:rPr>
              <a:t>No –</a:t>
            </a:r>
            <a:endParaRPr lang="ru-RU" sz="1100" dirty="0">
              <a:latin typeface="Times New Roman" pitchFamily="18" charset="0"/>
              <a:cs typeface="Times New Roman" pitchFamily="18" charset="0"/>
            </a:endParaRPr>
          </a:p>
          <a:p>
            <a:pPr marL="0" lvl="0" indent="0">
              <a:buNone/>
            </a:pPr>
            <a:r>
              <a:rPr lang="en-US" sz="1100" dirty="0" smtClean="0">
                <a:latin typeface="Times New Roman" pitchFamily="18" charset="0"/>
                <a:cs typeface="Times New Roman" pitchFamily="18" charset="0"/>
              </a:rPr>
              <a:t>1</a:t>
            </a:r>
            <a:r>
              <a:rPr lang="ru-RU" sz="1100" dirty="0" smtClean="0">
                <a:latin typeface="Times New Roman" pitchFamily="18" charset="0"/>
                <a:cs typeface="Times New Roman" pitchFamily="18" charset="0"/>
              </a:rPr>
              <a:t>. </a:t>
            </a:r>
            <a:r>
              <a:rPr lang="en-US" sz="1100" dirty="0" smtClean="0">
                <a:latin typeface="Times New Roman" pitchFamily="18" charset="0"/>
                <a:cs typeface="Times New Roman" pitchFamily="18" charset="0"/>
              </a:rPr>
              <a:t>Did </a:t>
            </a:r>
            <a:r>
              <a:rPr lang="en-US" sz="1100" dirty="0">
                <a:latin typeface="Times New Roman" pitchFamily="18" charset="0"/>
                <a:cs typeface="Times New Roman" pitchFamily="18" charset="0"/>
              </a:rPr>
              <a:t>submarine “C-56” take part in the Second World War?</a:t>
            </a:r>
            <a:endParaRPr lang="ru-RU" sz="1100" dirty="0">
              <a:latin typeface="Times New Roman" pitchFamily="18" charset="0"/>
              <a:cs typeface="Times New Roman" pitchFamily="18" charset="0"/>
            </a:endParaRPr>
          </a:p>
          <a:p>
            <a:pPr marL="0" lvl="0" indent="0">
              <a:buNone/>
            </a:pPr>
            <a:r>
              <a:rPr lang="ru-RU" sz="1100" dirty="0" smtClean="0">
                <a:latin typeface="Times New Roman" pitchFamily="18" charset="0"/>
                <a:cs typeface="Times New Roman" pitchFamily="18" charset="0"/>
              </a:rPr>
              <a:t>2. </a:t>
            </a:r>
            <a:r>
              <a:rPr lang="en-US" sz="1100" dirty="0" smtClean="0">
                <a:latin typeface="Times New Roman" pitchFamily="18" charset="0"/>
                <a:cs typeface="Times New Roman" pitchFamily="18" charset="0"/>
              </a:rPr>
              <a:t>Did </a:t>
            </a:r>
            <a:r>
              <a:rPr lang="en-US" sz="1100" dirty="0">
                <a:latin typeface="Times New Roman" pitchFamily="18" charset="0"/>
                <a:cs typeface="Times New Roman" pitchFamily="18" charset="0"/>
              </a:rPr>
              <a:t>the Great Patriotic War begin in 1942?</a:t>
            </a:r>
            <a:endParaRPr lang="ru-RU" sz="1100" dirty="0">
              <a:latin typeface="Times New Roman" pitchFamily="18" charset="0"/>
              <a:cs typeface="Times New Roman" pitchFamily="18" charset="0"/>
            </a:endParaRPr>
          </a:p>
          <a:p>
            <a:pPr marL="0" lvl="0" indent="0">
              <a:buNone/>
            </a:pPr>
            <a:r>
              <a:rPr lang="ru-RU" sz="1100" dirty="0" smtClean="0">
                <a:latin typeface="Times New Roman" pitchFamily="18" charset="0"/>
                <a:cs typeface="Times New Roman" pitchFamily="18" charset="0"/>
              </a:rPr>
              <a:t>3. </a:t>
            </a:r>
            <a:r>
              <a:rPr lang="en-US" sz="1100" dirty="0" smtClean="0">
                <a:latin typeface="Times New Roman" pitchFamily="18" charset="0"/>
                <a:cs typeface="Times New Roman" pitchFamily="18" charset="0"/>
              </a:rPr>
              <a:t>Was </a:t>
            </a:r>
            <a:r>
              <a:rPr lang="en-US" sz="1100" dirty="0">
                <a:latin typeface="Times New Roman" pitchFamily="18" charset="0"/>
                <a:cs typeface="Times New Roman" pitchFamily="18" charset="0"/>
              </a:rPr>
              <a:t>memorial opened in 1982?</a:t>
            </a:r>
            <a:endParaRPr lang="ru-RU" sz="1100" dirty="0">
              <a:latin typeface="Times New Roman" pitchFamily="18" charset="0"/>
              <a:cs typeface="Times New Roman" pitchFamily="18" charset="0"/>
            </a:endParaRPr>
          </a:p>
          <a:p>
            <a:pPr marL="0" indent="0">
              <a:buNone/>
            </a:pPr>
            <a:endParaRPr lang="ru-RU" sz="1100" dirty="0" smtClean="0">
              <a:latin typeface="Times New Roman" pitchFamily="18" charset="0"/>
              <a:cs typeface="Times New Roman" pitchFamily="18" charset="0"/>
            </a:endParaRPr>
          </a:p>
          <a:p>
            <a:pPr marL="0" indent="0" algn="ctr">
              <a:buNone/>
            </a:pPr>
            <a:r>
              <a:rPr lang="en-US" sz="1100" dirty="0" smtClean="0">
                <a:latin typeface="Times New Roman" pitchFamily="18" charset="0"/>
                <a:cs typeface="Times New Roman" pitchFamily="18" charset="0"/>
              </a:rPr>
              <a:t>III</a:t>
            </a:r>
            <a:endParaRPr lang="ru-RU" sz="1100" dirty="0">
              <a:latin typeface="Times New Roman" pitchFamily="18" charset="0"/>
              <a:cs typeface="Times New Roman" pitchFamily="18" charset="0"/>
            </a:endParaRPr>
          </a:p>
          <a:p>
            <a:pPr marL="0" indent="0">
              <a:buNone/>
            </a:pPr>
            <a:r>
              <a:rPr lang="en-US" sz="1100" dirty="0">
                <a:latin typeface="Times New Roman" pitchFamily="18" charset="0"/>
                <a:cs typeface="Times New Roman" pitchFamily="18" charset="0"/>
              </a:rPr>
              <a:t> What is this?</a:t>
            </a:r>
            <a:endParaRPr lang="ru-RU" sz="1100" dirty="0">
              <a:latin typeface="Times New Roman" pitchFamily="18" charset="0"/>
              <a:cs typeface="Times New Roman" pitchFamily="18" charset="0"/>
            </a:endParaRPr>
          </a:p>
          <a:p>
            <a:pPr marL="0" indent="0">
              <a:buNone/>
            </a:pPr>
            <a:endParaRPr lang="en-US" sz="1100" dirty="0">
              <a:latin typeface="Times New Roman" pitchFamily="18" charset="0"/>
              <a:cs typeface="Times New Roman" pitchFamily="18" charset="0"/>
            </a:endParaRPr>
          </a:p>
          <a:p>
            <a:pPr marL="0" indent="0">
              <a:buNone/>
            </a:pPr>
            <a:endParaRPr lang="ru-RU" sz="1100" dirty="0">
              <a:latin typeface="Times New Roman" pitchFamily="18" charset="0"/>
              <a:cs typeface="Times New Roman" pitchFamily="18" charset="0"/>
            </a:endParaRPr>
          </a:p>
        </p:txBody>
      </p:sp>
      <p:graphicFrame>
        <p:nvGraphicFramePr>
          <p:cNvPr id="13" name="Таблица 12"/>
          <p:cNvGraphicFramePr>
            <a:graphicFrameLocks noGrp="1"/>
          </p:cNvGraphicFramePr>
          <p:nvPr>
            <p:extLst>
              <p:ext uri="{D42A27DB-BD31-4B8C-83A1-F6EECF244321}">
                <p14:modId xmlns:p14="http://schemas.microsoft.com/office/powerpoint/2010/main" val="3551525173"/>
              </p:ext>
            </p:extLst>
          </p:nvPr>
        </p:nvGraphicFramePr>
        <p:xfrm>
          <a:off x="2051720" y="980728"/>
          <a:ext cx="5928321" cy="735855"/>
        </p:xfrm>
        <a:graphic>
          <a:graphicData uri="http://schemas.openxmlformats.org/drawingml/2006/table">
            <a:tbl>
              <a:tblPr firstRow="1" bandRow="1">
                <a:tableStyleId>{5940675A-B579-460E-94D1-54222C63F5DA}</a:tableStyleId>
              </a:tblPr>
              <a:tblGrid>
                <a:gridCol w="1944216"/>
                <a:gridCol w="2007998"/>
                <a:gridCol w="1976107"/>
              </a:tblGrid>
              <a:tr h="245285">
                <a:tc>
                  <a:txBody>
                    <a:bodyPr/>
                    <a:lstStyle/>
                    <a:p>
                      <a:pPr algn="ctr">
                        <a:spcAft>
                          <a:spcPts val="0"/>
                        </a:spcAft>
                      </a:pPr>
                      <a:r>
                        <a:rPr lang="en-US" sz="1400">
                          <a:effectLst/>
                          <a:latin typeface="Times New Roman"/>
                          <a:ea typeface="Times New Roman"/>
                        </a:rPr>
                        <a:t>Khabarovsk</a:t>
                      </a:r>
                      <a:endParaRPr lang="ru-RU" sz="1200">
                        <a:effectLst/>
                        <a:latin typeface="Times New Roman"/>
                        <a:ea typeface="Times New Roman"/>
                      </a:endParaRPr>
                    </a:p>
                  </a:txBody>
                  <a:tcPr marL="68580" marR="68580" marT="0" marB="0" anchor="ctr"/>
                </a:tc>
                <a:tc>
                  <a:txBody>
                    <a:bodyPr/>
                    <a:lstStyle/>
                    <a:p>
                      <a:pPr algn="ctr">
                        <a:spcAft>
                          <a:spcPts val="0"/>
                        </a:spcAft>
                      </a:pPr>
                      <a:r>
                        <a:rPr lang="en-US" sz="1400">
                          <a:effectLst/>
                          <a:latin typeface="Times New Roman"/>
                          <a:ea typeface="Times New Roman"/>
                        </a:rPr>
                        <a:t>Nakhodka</a:t>
                      </a:r>
                      <a:endParaRPr lang="ru-RU" sz="1200">
                        <a:effectLst/>
                        <a:latin typeface="Times New Roman"/>
                        <a:ea typeface="Times New Roman"/>
                      </a:endParaRPr>
                    </a:p>
                  </a:txBody>
                  <a:tcPr marL="68580" marR="68580" marT="0" marB="0" anchor="ctr"/>
                </a:tc>
                <a:tc>
                  <a:txBody>
                    <a:bodyPr/>
                    <a:lstStyle/>
                    <a:p>
                      <a:pPr algn="ctr">
                        <a:spcAft>
                          <a:spcPts val="0"/>
                        </a:spcAft>
                      </a:pPr>
                      <a:r>
                        <a:rPr lang="en-US" sz="1400">
                          <a:effectLst/>
                          <a:latin typeface="Times New Roman"/>
                          <a:ea typeface="Times New Roman"/>
                        </a:rPr>
                        <a:t>Vladivostok</a:t>
                      </a:r>
                      <a:endParaRPr lang="ru-RU" sz="1200">
                        <a:effectLst/>
                        <a:latin typeface="Times New Roman"/>
                        <a:ea typeface="Times New Roman"/>
                      </a:endParaRPr>
                    </a:p>
                  </a:txBody>
                  <a:tcPr marL="68580" marR="68580" marT="0" marB="0" anchor="ctr"/>
                </a:tc>
              </a:tr>
              <a:tr h="245285">
                <a:tc>
                  <a:txBody>
                    <a:bodyPr/>
                    <a:lstStyle/>
                    <a:p>
                      <a:pPr algn="ctr">
                        <a:spcAft>
                          <a:spcPts val="0"/>
                        </a:spcAft>
                      </a:pPr>
                      <a:r>
                        <a:rPr lang="en-US" sz="1400">
                          <a:effectLst/>
                          <a:latin typeface="Times New Roman"/>
                          <a:ea typeface="Times New Roman"/>
                        </a:rPr>
                        <a:t>1890</a:t>
                      </a:r>
                      <a:endParaRPr lang="ru-RU" sz="1200">
                        <a:effectLst/>
                        <a:latin typeface="Times New Roman"/>
                        <a:ea typeface="Times New Roman"/>
                      </a:endParaRPr>
                    </a:p>
                  </a:txBody>
                  <a:tcPr marL="68580" marR="68580" marT="0" marB="0" anchor="ctr"/>
                </a:tc>
                <a:tc>
                  <a:txBody>
                    <a:bodyPr/>
                    <a:lstStyle/>
                    <a:p>
                      <a:pPr algn="ctr">
                        <a:spcAft>
                          <a:spcPts val="0"/>
                        </a:spcAft>
                      </a:pPr>
                      <a:r>
                        <a:rPr lang="en-US" sz="1400">
                          <a:effectLst/>
                          <a:latin typeface="Times New Roman"/>
                          <a:ea typeface="Times New Roman"/>
                        </a:rPr>
                        <a:t>1880</a:t>
                      </a:r>
                      <a:endParaRPr lang="ru-RU" sz="1200">
                        <a:effectLst/>
                        <a:latin typeface="Times New Roman"/>
                        <a:ea typeface="Times New Roman"/>
                      </a:endParaRPr>
                    </a:p>
                  </a:txBody>
                  <a:tcPr marL="68580" marR="68580" marT="0" marB="0" anchor="ctr"/>
                </a:tc>
                <a:tc>
                  <a:txBody>
                    <a:bodyPr/>
                    <a:lstStyle/>
                    <a:p>
                      <a:pPr algn="ctr">
                        <a:spcAft>
                          <a:spcPts val="0"/>
                        </a:spcAft>
                      </a:pPr>
                      <a:r>
                        <a:rPr lang="en-US" sz="1400">
                          <a:effectLst/>
                          <a:latin typeface="Times New Roman"/>
                          <a:ea typeface="Times New Roman"/>
                        </a:rPr>
                        <a:t>1910</a:t>
                      </a:r>
                      <a:endParaRPr lang="ru-RU" sz="1200">
                        <a:effectLst/>
                        <a:latin typeface="Times New Roman"/>
                        <a:ea typeface="Times New Roman"/>
                      </a:endParaRPr>
                    </a:p>
                  </a:txBody>
                  <a:tcPr marL="68580" marR="68580" marT="0" marB="0" anchor="ctr"/>
                </a:tc>
              </a:tr>
              <a:tr h="245285">
                <a:tc>
                  <a:txBody>
                    <a:bodyPr/>
                    <a:lstStyle/>
                    <a:p>
                      <a:pPr algn="ctr">
                        <a:spcAft>
                          <a:spcPts val="0"/>
                        </a:spcAft>
                      </a:pPr>
                      <a:r>
                        <a:rPr lang="en-US" sz="1400">
                          <a:effectLst/>
                          <a:latin typeface="Times New Roman"/>
                          <a:ea typeface="Times New Roman"/>
                        </a:rPr>
                        <a:t>Muravyov-Amursky</a:t>
                      </a:r>
                      <a:endParaRPr lang="ru-RU" sz="1200">
                        <a:effectLst/>
                        <a:latin typeface="Times New Roman"/>
                        <a:ea typeface="Times New Roman"/>
                      </a:endParaRPr>
                    </a:p>
                  </a:txBody>
                  <a:tcPr marL="68580" marR="68580" marT="0" marB="0" anchor="ctr"/>
                </a:tc>
                <a:tc>
                  <a:txBody>
                    <a:bodyPr/>
                    <a:lstStyle/>
                    <a:p>
                      <a:pPr algn="ctr">
                        <a:spcAft>
                          <a:spcPts val="0"/>
                        </a:spcAft>
                      </a:pPr>
                      <a:r>
                        <a:rPr lang="en-US" sz="1400">
                          <a:effectLst/>
                          <a:latin typeface="Times New Roman"/>
                          <a:ea typeface="Times New Roman"/>
                        </a:rPr>
                        <a:t>Kamchatka</a:t>
                      </a:r>
                      <a:endParaRPr lang="ru-RU" sz="1200">
                        <a:effectLst/>
                        <a:latin typeface="Times New Roman"/>
                        <a:ea typeface="Times New Roman"/>
                      </a:endParaRPr>
                    </a:p>
                  </a:txBody>
                  <a:tcPr marL="68580" marR="68580" marT="0" marB="0" anchor="ctr"/>
                </a:tc>
                <a:tc>
                  <a:txBody>
                    <a:bodyPr/>
                    <a:lstStyle/>
                    <a:p>
                      <a:pPr algn="ctr">
                        <a:spcAft>
                          <a:spcPts val="0"/>
                        </a:spcAft>
                      </a:pPr>
                      <a:r>
                        <a:rPr lang="en-US" sz="1400" dirty="0">
                          <a:effectLst/>
                          <a:latin typeface="Times New Roman"/>
                          <a:ea typeface="Times New Roman"/>
                        </a:rPr>
                        <a:t>Yamal</a:t>
                      </a:r>
                      <a:endParaRPr lang="ru-RU" sz="1200" dirty="0">
                        <a:effectLst/>
                        <a:latin typeface="Times New Roman"/>
                        <a:ea typeface="Times New Roman"/>
                      </a:endParaRPr>
                    </a:p>
                  </a:txBody>
                  <a:tcPr marL="68580" marR="68580" marT="0" marB="0" anchor="ctr"/>
                </a:tc>
              </a:tr>
            </a:tbl>
          </a:graphicData>
        </a:graphic>
      </p:graphicFrame>
      <p:graphicFrame>
        <p:nvGraphicFramePr>
          <p:cNvPr id="14" name="Таблица 13"/>
          <p:cNvGraphicFramePr>
            <a:graphicFrameLocks noGrp="1"/>
          </p:cNvGraphicFramePr>
          <p:nvPr>
            <p:extLst>
              <p:ext uri="{D42A27DB-BD31-4B8C-83A1-F6EECF244321}">
                <p14:modId xmlns:p14="http://schemas.microsoft.com/office/powerpoint/2010/main" val="3200772166"/>
              </p:ext>
            </p:extLst>
          </p:nvPr>
        </p:nvGraphicFramePr>
        <p:xfrm>
          <a:off x="1619672" y="2996952"/>
          <a:ext cx="6077585" cy="213360"/>
        </p:xfrm>
        <a:graphic>
          <a:graphicData uri="http://schemas.openxmlformats.org/drawingml/2006/table">
            <a:tbl>
              <a:tblPr firstRow="1" firstCol="1" lastRow="1" lastCol="1" bandRow="1" bandCol="1">
                <a:tableStyleId>{5940675A-B579-460E-94D1-54222C63F5DA}</a:tableStyleId>
              </a:tblPr>
              <a:tblGrid>
                <a:gridCol w="1215390"/>
                <a:gridCol w="1215390"/>
                <a:gridCol w="1215390"/>
                <a:gridCol w="1215390"/>
                <a:gridCol w="1216025"/>
              </a:tblGrid>
              <a:tr h="0">
                <a:tc>
                  <a:txBody>
                    <a:bodyPr/>
                    <a:lstStyle/>
                    <a:p>
                      <a:pPr algn="ctr">
                        <a:spcAft>
                          <a:spcPts val="0"/>
                        </a:spcAft>
                      </a:pPr>
                      <a:r>
                        <a:rPr lang="en-US" sz="1400">
                          <a:effectLst/>
                        </a:rPr>
                        <a:t>+</a:t>
                      </a:r>
                      <a:endParaRPr lang="ru-RU" sz="1200">
                        <a:effectLst/>
                        <a:latin typeface="Times New Roman"/>
                        <a:ea typeface="Times New Roman"/>
                      </a:endParaRPr>
                    </a:p>
                  </a:txBody>
                  <a:tcPr marL="68580" marR="68580" marT="0" marB="0" anchor="ctr"/>
                </a:tc>
                <a:tc>
                  <a:txBody>
                    <a:bodyPr/>
                    <a:lstStyle/>
                    <a:p>
                      <a:pPr algn="ctr">
                        <a:spcAft>
                          <a:spcPts val="0"/>
                        </a:spcAft>
                      </a:pPr>
                      <a:r>
                        <a:rPr lang="en-US" sz="1400">
                          <a:effectLst/>
                        </a:rPr>
                        <a:t>-</a:t>
                      </a:r>
                      <a:endParaRPr lang="ru-RU" sz="1200">
                        <a:effectLst/>
                        <a:latin typeface="Times New Roman"/>
                        <a:ea typeface="Times New Roman"/>
                      </a:endParaRPr>
                    </a:p>
                  </a:txBody>
                  <a:tcPr marL="68580" marR="68580" marT="0" marB="0" anchor="ctr"/>
                </a:tc>
                <a:tc>
                  <a:txBody>
                    <a:bodyPr/>
                    <a:lstStyle/>
                    <a:p>
                      <a:pPr algn="ctr">
                        <a:spcAft>
                          <a:spcPts val="0"/>
                        </a:spcAft>
                      </a:pPr>
                      <a:r>
                        <a:rPr lang="en-US" sz="1400">
                          <a:effectLst/>
                        </a:rPr>
                        <a:t>+</a:t>
                      </a:r>
                      <a:endParaRPr lang="ru-RU" sz="1200">
                        <a:effectLst/>
                        <a:latin typeface="Times New Roman"/>
                        <a:ea typeface="Times New Roman"/>
                      </a:endParaRPr>
                    </a:p>
                  </a:txBody>
                  <a:tcPr marL="68580" marR="68580" marT="0" marB="0" anchor="ctr"/>
                </a:tc>
                <a:tc>
                  <a:txBody>
                    <a:bodyPr/>
                    <a:lstStyle/>
                    <a:p>
                      <a:pPr>
                        <a:spcAft>
                          <a:spcPts val="0"/>
                        </a:spcAft>
                      </a:pPr>
                      <a:r>
                        <a:rPr lang="en-US" sz="1400">
                          <a:effectLst/>
                        </a:rPr>
                        <a:t> </a:t>
                      </a:r>
                      <a:endParaRPr lang="ru-RU" sz="1200">
                        <a:effectLst/>
                        <a:latin typeface="Times New Roman"/>
                        <a:ea typeface="Times New Roman"/>
                      </a:endParaRPr>
                    </a:p>
                  </a:txBody>
                  <a:tcPr marL="68580" marR="68580" marT="0" marB="0"/>
                </a:tc>
                <a:tc>
                  <a:txBody>
                    <a:bodyPr/>
                    <a:lstStyle/>
                    <a:p>
                      <a:pPr>
                        <a:spcAft>
                          <a:spcPts val="0"/>
                        </a:spcAft>
                      </a:pPr>
                      <a:r>
                        <a:rPr lang="en-US" sz="1400" dirty="0">
                          <a:effectLst/>
                        </a:rPr>
                        <a:t> </a:t>
                      </a:r>
                      <a:endParaRPr lang="ru-RU" sz="1200" dirty="0">
                        <a:effectLst/>
                        <a:latin typeface="Times New Roman"/>
                        <a:ea typeface="Times New Roman"/>
                      </a:endParaRPr>
                    </a:p>
                  </a:txBody>
                  <a:tcPr marL="68580" marR="68580" marT="0" marB="0"/>
                </a:tc>
              </a:tr>
            </a:tbl>
          </a:graphicData>
        </a:graphic>
      </p:graphicFrame>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5044742"/>
            <a:ext cx="2016224" cy="1744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870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l="18815" t="20206" r="17231" b="4383"/>
          <a:stretch/>
        </p:blipFill>
        <p:spPr bwMode="auto">
          <a:xfrm>
            <a:off x="352425" y="332656"/>
            <a:ext cx="8286750" cy="6182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238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420" t="7455" r="48282" b="42998"/>
          <a:stretch/>
        </p:blipFill>
        <p:spPr bwMode="auto">
          <a:xfrm>
            <a:off x="395536" y="264861"/>
            <a:ext cx="3566143" cy="2507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4"/>
          <p:cNvSpPr>
            <a:spLocks noChangeArrowheads="1"/>
          </p:cNvSpPr>
          <p:nvPr/>
        </p:nvSpPr>
        <p:spPr bwMode="auto">
          <a:xfrm>
            <a:off x="4211960" y="332656"/>
            <a:ext cx="3456384" cy="20882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The monument to G.I. </a:t>
            </a:r>
            <a:r>
              <a:rPr kumimoji="0" lang="en-US" sz="1300" b="0" i="0" u="none" strike="noStrike" cap="none" normalizeH="0" baseline="0" dirty="0" err="1" smtClean="0">
                <a:ln>
                  <a:noFill/>
                </a:ln>
                <a:solidFill>
                  <a:schemeClr val="tx1"/>
                </a:solidFill>
                <a:effectLst/>
                <a:latin typeface="Times New Roman" pitchFamily="18" charset="0"/>
                <a:cs typeface="Times New Roman" pitchFamily="18" charset="0"/>
              </a:rPr>
              <a:t>Nevelskoy</a:t>
            </a: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It was opened in 1897.   Its author A.N. </a:t>
            </a:r>
            <a:r>
              <a:rPr kumimoji="0" lang="en-US" sz="1300" b="0" i="0" u="none" strike="noStrike" cap="none" normalizeH="0" baseline="0" dirty="0" err="1" smtClean="0">
                <a:ln>
                  <a:noFill/>
                </a:ln>
                <a:solidFill>
                  <a:schemeClr val="tx1"/>
                </a:solidFill>
                <a:effectLst/>
                <a:latin typeface="Times New Roman" pitchFamily="18" charset="0"/>
                <a:cs typeface="Times New Roman" pitchFamily="18" charset="0"/>
              </a:rPr>
              <a:t>Antonov</a:t>
            </a: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was not a professional, he was a naval mechanic and </a:t>
            </a:r>
            <a:r>
              <a:rPr kumimoji="0" lang="en-US" sz="1300" b="0" i="0" u="none" strike="noStrike" cap="none" normalizeH="0" baseline="0" dirty="0" err="1" smtClean="0">
                <a:ln>
                  <a:noFill/>
                </a:ln>
                <a:solidFill>
                  <a:schemeClr val="tx1"/>
                </a:solidFill>
                <a:effectLst/>
                <a:latin typeface="Times New Roman" pitchFamily="18" charset="0"/>
                <a:cs typeface="Times New Roman" pitchFamily="18" charset="0"/>
              </a:rPr>
              <a:t>architector</a:t>
            </a: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1300" b="0" i="0" u="none" strike="noStrike" cap="none" normalizeH="0" baseline="0" dirty="0" err="1" smtClean="0">
                <a:ln>
                  <a:noFill/>
                </a:ln>
                <a:solidFill>
                  <a:schemeClr val="tx1"/>
                </a:solidFill>
                <a:effectLst/>
                <a:latin typeface="Times New Roman" pitchFamily="18" charset="0"/>
                <a:cs typeface="Times New Roman" pitchFamily="18" charset="0"/>
              </a:rPr>
              <a:t>R.Bach</a:t>
            </a: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The architecture of monument seems too simple an ordinary granite obelisk crowned with a two headed eagle. The people of Vladivostok love it very much. It had been  the principal symbol of the city. It is still considered the best monument in the city.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077"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64337" t="7118" r="2636" b="25746"/>
          <a:stretch/>
        </p:blipFill>
        <p:spPr bwMode="auto">
          <a:xfrm>
            <a:off x="4427984" y="3161388"/>
            <a:ext cx="2065956" cy="326402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6"/>
          <p:cNvSpPr>
            <a:spLocks noChangeArrowheads="1"/>
          </p:cNvSpPr>
          <p:nvPr/>
        </p:nvSpPr>
        <p:spPr bwMode="auto">
          <a:xfrm>
            <a:off x="6660232" y="3573016"/>
            <a:ext cx="1651347" cy="20882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The monument of the militiaman which were killed to fulfill their duties. It was built in 1998 by </a:t>
            </a:r>
            <a:b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В</a:t>
            </a:r>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300" b="0" i="0" u="none" strike="noStrike" cap="none" normalizeH="0" baseline="0" dirty="0" err="1" smtClean="0">
                <a:ln>
                  <a:noFill/>
                </a:ln>
                <a:solidFill>
                  <a:schemeClr val="tx1"/>
                </a:solidFill>
                <a:effectLst/>
                <a:latin typeface="Times New Roman" pitchFamily="18" charset="0"/>
                <a:cs typeface="Times New Roman" pitchFamily="18" charset="0"/>
              </a:rPr>
              <a:t>Ненаживин</a:t>
            </a:r>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079"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47275" t="5955" r="2654" b="48841"/>
          <a:stretch/>
        </p:blipFill>
        <p:spPr bwMode="auto">
          <a:xfrm>
            <a:off x="395536" y="2924944"/>
            <a:ext cx="3385457" cy="212271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8"/>
          <p:cNvSpPr>
            <a:spLocks noChangeArrowheads="1"/>
          </p:cNvSpPr>
          <p:nvPr/>
        </p:nvSpPr>
        <p:spPr bwMode="auto">
          <a:xfrm>
            <a:off x="379969" y="5157192"/>
            <a:ext cx="3416590" cy="153653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The first name of this vessel-is “</a:t>
            </a:r>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Адмирал</a:t>
            </a: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300" b="0" i="0" u="none" strike="noStrike" cap="none" normalizeH="0" baseline="0" dirty="0" err="1" smtClean="0">
                <a:ln>
                  <a:noFill/>
                </a:ln>
                <a:solidFill>
                  <a:schemeClr val="tx1"/>
                </a:solidFill>
                <a:effectLst/>
                <a:latin typeface="Times New Roman" pitchFamily="18" charset="0"/>
                <a:cs typeface="Times New Roman" pitchFamily="18" charset="0"/>
              </a:rPr>
              <a:t>Завойко</a:t>
            </a: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This monument is devoted the Civil war. In 1921 after the white guard revolution the vessel was led into </a:t>
            </a:r>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Шанхай</a:t>
            </a: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In spring 1923 it was returned into our Motherland. It was included in the structure of naval power of </a:t>
            </a:r>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СССР</a:t>
            </a:r>
            <a:r>
              <a:rPr kumimoji="0" lang="en-US" sz="1300" b="0" i="0" u="none" strike="noStrike" cap="none" normalizeH="0" baseline="0" dirty="0" smtClean="0">
                <a:ln>
                  <a:noFill/>
                </a:ln>
                <a:solidFill>
                  <a:schemeClr val="tx1"/>
                </a:solidFill>
                <a:effectLst/>
                <a:latin typeface="Times New Roman" pitchFamily="18" charset="0"/>
                <a:cs typeface="Times New Roman" pitchFamily="18" charset="0"/>
              </a:rPr>
              <a:t>( Soviet Union).</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96325262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187</Words>
  <Application>Microsoft Office PowerPoint</Application>
  <PresentationFormat>Экран (4:3)</PresentationFormat>
  <Paragraphs>106</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Макарова Е.В.</dc:creator>
  <cp:lastModifiedBy>Макарова Е.В.</cp:lastModifiedBy>
  <cp:revision>27</cp:revision>
  <dcterms:created xsi:type="dcterms:W3CDTF">2013-04-18T08:05:01Z</dcterms:created>
  <dcterms:modified xsi:type="dcterms:W3CDTF">2013-09-26T05:13:17Z</dcterms:modified>
</cp:coreProperties>
</file>