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7" r:id="rId10"/>
    <p:sldId id="268" r:id="rId11"/>
    <p:sldId id="265" r:id="rId12"/>
    <p:sldId id="266" r:id="rId13"/>
    <p:sldId id="269" r:id="rId14"/>
    <p:sldId id="270" r:id="rId15"/>
    <p:sldId id="271" r:id="rId16"/>
    <p:sldId id="273" r:id="rId17"/>
    <p:sldId id="277" r:id="rId18"/>
    <p:sldId id="274" r:id="rId19"/>
    <p:sldId id="276" r:id="rId20"/>
    <p:sldId id="272" r:id="rId21"/>
    <p:sldId id="278"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4F88"/>
    <a:srgbClr val="756FBF"/>
    <a:srgbClr val="C4BEF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129" autoAdjust="0"/>
    <p:restoredTop sz="91749" autoAdjust="0"/>
  </p:normalViewPr>
  <p:slideViewPr>
    <p:cSldViewPr>
      <p:cViewPr varScale="1">
        <p:scale>
          <a:sx n="64" d="100"/>
          <a:sy n="64" d="100"/>
        </p:scale>
        <p:origin x="-4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D5AE9711-15BD-434C-A969-3D7BFD3BEA1F}" type="datetimeFigureOut">
              <a:rPr lang="ru-RU" smtClean="0"/>
              <a:t>20.03.2011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91753FDF-3E9E-4BBF-81D5-69E08643FAD2}"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AE9711-15BD-434C-A969-3D7BFD3BEA1F}" type="datetimeFigureOut">
              <a:rPr lang="ru-RU" smtClean="0"/>
              <a:t>20.03.2011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AE9711-15BD-434C-A969-3D7BFD3BEA1F}" type="datetimeFigureOut">
              <a:rPr lang="ru-RU" smtClean="0"/>
              <a:t>20.03.2011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AE9711-15BD-434C-A969-3D7BFD3BEA1F}" type="datetimeFigureOut">
              <a:rPr lang="ru-RU" smtClean="0"/>
              <a:t>20.03.2011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5AE9711-15BD-434C-A969-3D7BFD3BEA1F}" type="datetimeFigureOut">
              <a:rPr lang="ru-RU" smtClean="0"/>
              <a:t>20.03.2011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91753FDF-3E9E-4BBF-81D5-69E08643FAD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5AE9711-15BD-434C-A969-3D7BFD3BEA1F}" type="datetimeFigureOut">
              <a:rPr lang="ru-RU" smtClean="0"/>
              <a:t>20.03.2011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5AE9711-15BD-434C-A969-3D7BFD3BEA1F}" type="datetimeFigureOut">
              <a:rPr lang="ru-RU" smtClean="0"/>
              <a:t>20.03.2011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5AE9711-15BD-434C-A969-3D7BFD3BEA1F}" type="datetimeFigureOut">
              <a:rPr lang="ru-RU" smtClean="0"/>
              <a:t>20.03.2011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AE9711-15BD-434C-A969-3D7BFD3BEA1F}" type="datetimeFigureOut">
              <a:rPr lang="ru-RU" smtClean="0"/>
              <a:t>20.03.2011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5AE9711-15BD-434C-A969-3D7BFD3BEA1F}" type="datetimeFigureOut">
              <a:rPr lang="ru-RU" smtClean="0"/>
              <a:t>20.03.2011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5AE9711-15BD-434C-A969-3D7BFD3BEA1F}" type="datetimeFigureOut">
              <a:rPr lang="ru-RU" smtClean="0"/>
              <a:t>20.03.2011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753FDF-3E9E-4BBF-81D5-69E08643FAD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5AE9711-15BD-434C-A969-3D7BFD3BEA1F}" type="datetimeFigureOut">
              <a:rPr lang="ru-RU" smtClean="0"/>
              <a:t>20.03.2011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1753FDF-3E9E-4BBF-81D5-69E08643FAD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Documents%20and%20Settings\1\&#1056;&#1072;&#1073;&#1086;&#1095;&#1080;&#1081;%20&#1089;&#1090;&#1086;&#1083;\&#1076;&#1072;\linkin_park_-_leave_out_all_the_rest_2007.mp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85852" y="2143116"/>
            <a:ext cx="7500990" cy="2000263"/>
          </a:xfrm>
        </p:spPr>
        <p:txBody>
          <a:bodyPr>
            <a:normAutofit fontScale="90000"/>
          </a:bodyPr>
          <a:lstStyle/>
          <a:p>
            <a:r>
              <a:rPr lang="ru-RU" b="1" dirty="0" smtClean="0">
                <a:solidFill>
                  <a:srgbClr val="444F88"/>
                </a:solidFill>
              </a:rPr>
              <a:t>Наша Галактика – звездный дом, в котором мы живем.</a:t>
            </a:r>
            <a:endParaRPr lang="ru-RU" dirty="0">
              <a:solidFill>
                <a:srgbClr val="444F88"/>
              </a:solidFill>
            </a:endParaRPr>
          </a:p>
        </p:txBody>
      </p:sp>
      <p:pic>
        <p:nvPicPr>
          <p:cNvPr id="4" name="linkin_park_-_leave_out_all_the_rest_2007.mp3">
            <a:hlinkClick r:id="" action="ppaction://media"/>
          </p:cNvPr>
          <p:cNvPicPr>
            <a:picLocks noRot="1" noChangeAspect="1"/>
          </p:cNvPicPr>
          <p:nvPr>
            <a:audioFile r:link="rId1"/>
          </p:nvPr>
        </p:nvPicPr>
        <p:blipFill>
          <a:blip r:embed="rId3"/>
          <a:stretch>
            <a:fillRect/>
          </a:stretch>
        </p:blipFill>
        <p:spPr>
          <a:xfrm>
            <a:off x="-500098" y="785794"/>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1\Рабочий стол\презентация\Новая папка\foto0631.jpg"/>
          <p:cNvPicPr>
            <a:picLocks noChangeAspect="1" noChangeArrowheads="1"/>
          </p:cNvPicPr>
          <p:nvPr/>
        </p:nvPicPr>
        <p:blipFill>
          <a:blip r:embed="rId2"/>
          <a:srcRect/>
          <a:stretch>
            <a:fillRect/>
          </a:stretch>
        </p:blipFill>
        <p:spPr bwMode="auto">
          <a:xfrm>
            <a:off x="0" y="1071546"/>
            <a:ext cx="9112700" cy="402432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00108"/>
            <a:ext cx="8229600" cy="5309252"/>
          </a:xfrm>
        </p:spPr>
        <p:txBody>
          <a:bodyPr>
            <a:normAutofit fontScale="70000" lnSpcReduction="20000"/>
          </a:bodyPr>
          <a:lstStyle/>
          <a:p>
            <a:pPr algn="just">
              <a:buNone/>
            </a:pPr>
            <a:r>
              <a:rPr lang="ru-RU" dirty="0" smtClean="0"/>
              <a:t>        </a:t>
            </a:r>
            <a:r>
              <a:rPr lang="ru-RU" dirty="0" smtClean="0">
                <a:solidFill>
                  <a:schemeClr val="accent6"/>
                </a:solidFill>
              </a:rPr>
              <a:t>Млечный </a:t>
            </a:r>
            <a:r>
              <a:rPr lang="ru-RU" dirty="0" smtClean="0">
                <a:solidFill>
                  <a:schemeClr val="accent6"/>
                </a:solidFill>
              </a:rPr>
              <a:t>Путь - огромная, </a:t>
            </a:r>
            <a:r>
              <a:rPr lang="ru-RU" dirty="0" err="1" smtClean="0">
                <a:solidFill>
                  <a:schemeClr val="accent6"/>
                </a:solidFill>
              </a:rPr>
              <a:t>гравитационно</a:t>
            </a:r>
            <a:r>
              <a:rPr lang="ru-RU" dirty="0" smtClean="0">
                <a:solidFill>
                  <a:schemeClr val="accent6"/>
                </a:solidFill>
              </a:rPr>
              <a:t> связанная система, содержащая около 200 миллиардов звезд (из которых лишь 2 миллиарда звезд доступно наблюдениям), тысячи гигантских облаков газа и пыли, скоплений и туманностей </a:t>
            </a:r>
            <a:r>
              <a:rPr lang="ru-RU" dirty="0" smtClean="0">
                <a:solidFill>
                  <a:schemeClr val="accent6"/>
                </a:solidFill>
              </a:rPr>
              <a:t>.Он сжат </a:t>
            </a:r>
            <a:r>
              <a:rPr lang="ru-RU" dirty="0" smtClean="0">
                <a:solidFill>
                  <a:schemeClr val="accent6"/>
                </a:solidFill>
              </a:rPr>
              <a:t>в плоскости и в профиль похож на «летающую тарелку» </a:t>
            </a:r>
            <a:r>
              <a:rPr lang="ru-RU" dirty="0" smtClean="0">
                <a:solidFill>
                  <a:schemeClr val="accent6"/>
                </a:solidFill>
              </a:rPr>
              <a:t>. </a:t>
            </a:r>
            <a:r>
              <a:rPr lang="ru-RU" dirty="0" smtClean="0">
                <a:solidFill>
                  <a:schemeClr val="accent6"/>
                </a:solidFill>
              </a:rPr>
              <a:t>По геометрическим соображениям наш звездный остров состоит из трех основных частей:</a:t>
            </a:r>
          </a:p>
          <a:p>
            <a:pPr algn="just">
              <a:buNone/>
            </a:pPr>
            <a:r>
              <a:rPr lang="ru-RU" dirty="0" smtClean="0">
                <a:solidFill>
                  <a:schemeClr val="accent6"/>
                </a:solidFill>
              </a:rPr>
              <a:t>        1.Центральная </a:t>
            </a:r>
            <a:r>
              <a:rPr lang="ru-RU" dirty="0" smtClean="0">
                <a:solidFill>
                  <a:schemeClr val="accent6"/>
                </a:solidFill>
              </a:rPr>
              <a:t>часть Галактики (ядро), которая состоит из миллиардов старых звезд; </a:t>
            </a:r>
          </a:p>
          <a:p>
            <a:pPr algn="just">
              <a:buNone/>
            </a:pPr>
            <a:r>
              <a:rPr lang="ru-RU" dirty="0" smtClean="0">
                <a:solidFill>
                  <a:schemeClr val="accent6"/>
                </a:solidFill>
              </a:rPr>
              <a:t>        2.Относительно </a:t>
            </a:r>
            <a:r>
              <a:rPr lang="ru-RU" dirty="0" smtClean="0">
                <a:solidFill>
                  <a:schemeClr val="accent6"/>
                </a:solidFill>
              </a:rPr>
              <a:t>тонкий диск из звезд, газа и пыли диаметром 100000 световых лет и толщиной несколько тысяч световых лет; </a:t>
            </a:r>
            <a:r>
              <a:rPr lang="ru-RU" dirty="0" smtClean="0">
                <a:solidFill>
                  <a:schemeClr val="accent6"/>
                </a:solidFill>
              </a:rPr>
              <a:t>           3.Сферическое </a:t>
            </a:r>
            <a:r>
              <a:rPr lang="ru-RU" dirty="0" smtClean="0">
                <a:solidFill>
                  <a:schemeClr val="accent6"/>
                </a:solidFill>
              </a:rPr>
              <a:t>гало (корона), содержащее карликовые галактики, шаровые звездные скопления, отдельные звезды, группы звезд и горячий газ. </a:t>
            </a:r>
          </a:p>
          <a:p>
            <a:pPr algn="just">
              <a:buNone/>
            </a:pPr>
            <a:r>
              <a:rPr lang="ru-RU" dirty="0" smtClean="0">
                <a:solidFill>
                  <a:schemeClr val="accent6"/>
                </a:solidFill>
              </a:rPr>
              <a:t>        Кроме </a:t>
            </a:r>
            <a:r>
              <a:rPr lang="ru-RU" dirty="0" smtClean="0">
                <a:solidFill>
                  <a:schemeClr val="accent6"/>
                </a:solidFill>
              </a:rPr>
              <a:t>этого, Галактика содержит темную материю, которой гораздо больше, чем всего видимого вещества во всех диапазонах. Галактика вращается, но не равномерно всем диском. С приближением к центру эта скорость растет. Солнечная система делает оборот вокруг центра Галактики за 220 миллионов лет.</a:t>
            </a:r>
            <a:endParaRPr lang="ru-RU" dirty="0">
              <a:solidFill>
                <a:schemeClr val="accent6"/>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C:\Documents and Settings\1\Рабочий стол\презентация\Новая папка\milkyway_2.jpg"/>
          <p:cNvPicPr>
            <a:picLocks noChangeAspect="1" noChangeArrowheads="1"/>
          </p:cNvPicPr>
          <p:nvPr/>
        </p:nvPicPr>
        <p:blipFill>
          <a:blip r:embed="rId2"/>
          <a:srcRect/>
          <a:stretch>
            <a:fillRect/>
          </a:stretch>
        </p:blipFill>
        <p:spPr bwMode="auto">
          <a:xfrm>
            <a:off x="0" y="-1"/>
            <a:ext cx="4357686" cy="3268265"/>
          </a:xfrm>
          <a:prstGeom prst="rect">
            <a:avLst/>
          </a:prstGeom>
          <a:noFill/>
        </p:spPr>
      </p:pic>
      <p:pic>
        <p:nvPicPr>
          <p:cNvPr id="8198" name="Picture 6" descr="C:\Documents and Settings\1\Рабочий стол\презентация\Новая папка\foto0633.jpg"/>
          <p:cNvPicPr>
            <a:picLocks noChangeAspect="1" noChangeArrowheads="1"/>
          </p:cNvPicPr>
          <p:nvPr/>
        </p:nvPicPr>
        <p:blipFill>
          <a:blip r:embed="rId3"/>
          <a:srcRect/>
          <a:stretch>
            <a:fillRect/>
          </a:stretch>
        </p:blipFill>
        <p:spPr bwMode="auto">
          <a:xfrm>
            <a:off x="4357686" y="3244491"/>
            <a:ext cx="4786314" cy="361351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000108"/>
            <a:ext cx="8229600" cy="4709160"/>
          </a:xfrm>
        </p:spPr>
        <p:txBody>
          <a:bodyPr>
            <a:normAutofit fontScale="92500" lnSpcReduction="10000"/>
          </a:bodyPr>
          <a:lstStyle/>
          <a:p>
            <a:pPr algn="just">
              <a:buNone/>
            </a:pPr>
            <a:r>
              <a:rPr lang="ru-RU" dirty="0" smtClean="0">
                <a:solidFill>
                  <a:schemeClr val="accent6"/>
                </a:solidFill>
              </a:rPr>
              <a:t>       </a:t>
            </a:r>
            <a:r>
              <a:rPr lang="ru-RU" sz="2600" dirty="0" smtClean="0">
                <a:solidFill>
                  <a:schemeClr val="accent6"/>
                </a:solidFill>
              </a:rPr>
              <a:t>Центр </a:t>
            </a:r>
            <a:r>
              <a:rPr lang="ru-RU" sz="2600" dirty="0" smtClean="0">
                <a:solidFill>
                  <a:schemeClr val="accent6"/>
                </a:solidFill>
              </a:rPr>
              <a:t>нашей звездной системы представляет собой очень массивную область диаметром в несколько световых лет. Астрономы считают, что в центре Галактики находится </a:t>
            </a:r>
            <a:r>
              <a:rPr lang="ru-RU" sz="2600" dirty="0" err="1" smtClean="0">
                <a:solidFill>
                  <a:schemeClr val="accent6"/>
                </a:solidFill>
              </a:rPr>
              <a:t>супермассивная</a:t>
            </a:r>
            <a:r>
              <a:rPr lang="ru-RU" sz="2600" dirty="0" smtClean="0">
                <a:solidFill>
                  <a:schemeClr val="accent6"/>
                </a:solidFill>
              </a:rPr>
              <a:t> черная дыра массой 3 миллиона Солнц. В инфракрасном диапазоне ядро Галактики асимметрично, т.е. северное полушарие ядра больше, чем южное. Эта асимметрия объясняется полосой из старых углеродных звезд возрастом 2 миллиарда лет в направлении центра Галактики по лучу зрения. Эта полоса имеет размеры 15000 световых лет в длину и 5000 лет в ширину. Но эти размеры остаются под сомнением. </a:t>
            </a:r>
            <a:r>
              <a:rPr lang="ru-RU" sz="2600" dirty="0" smtClean="0"/>
              <a:t/>
            </a:r>
            <a:br>
              <a:rPr lang="ru-RU" sz="2600" dirty="0" smtClean="0"/>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Documents and Settings\1\Рабочий стол\презентация\Новая папка\space__001666_1.jpg"/>
          <p:cNvPicPr>
            <a:picLocks noChangeAspect="1" noChangeArrowheads="1"/>
          </p:cNvPicPr>
          <p:nvPr/>
        </p:nvPicPr>
        <p:blipFill>
          <a:blip r:embed="rId2"/>
          <a:srcRect/>
          <a:stretch>
            <a:fillRect/>
          </a:stretch>
        </p:blipFill>
        <p:spPr bwMode="auto">
          <a:xfrm>
            <a:off x="857224" y="571480"/>
            <a:ext cx="7620000" cy="5715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42918"/>
            <a:ext cx="8658196" cy="5709292"/>
          </a:xfrm>
        </p:spPr>
        <p:txBody>
          <a:bodyPr>
            <a:normAutofit fontScale="77500" lnSpcReduction="20000"/>
          </a:bodyPr>
          <a:lstStyle/>
          <a:p>
            <a:pPr algn="just">
              <a:buNone/>
            </a:pPr>
            <a:r>
              <a:rPr lang="ru-RU" dirty="0" smtClean="0"/>
              <a:t>       </a:t>
            </a:r>
            <a:r>
              <a:rPr lang="ru-RU" dirty="0" smtClean="0">
                <a:solidFill>
                  <a:schemeClr val="accent6"/>
                </a:solidFill>
              </a:rPr>
              <a:t>Между </a:t>
            </a:r>
            <a:r>
              <a:rPr lang="ru-RU" dirty="0" smtClean="0">
                <a:solidFill>
                  <a:schemeClr val="accent6"/>
                </a:solidFill>
              </a:rPr>
              <a:t>центром Галактики и спиральными рукавами (ветвями) находится газовое кольцо. Это кольцо представляет из себя смесь газа и пыли, сильно излучающую в радио и инфракрасном диапазоне. Ширина кольца составляет около 6 тысяч световых лет. Расположено оно между 10000 и 16000 световых лет от центра системы. Газовое кольцо содержит миллиарды солнечных масс газа и пыли и является местом активного звездообразования. Изучение этого кольца проводилось по облакам газа и пыли, находящихся вдоль луча зрения, и поэтому данные о расстоянии до него вызывают сомнения. Дело в том, что радиоизмерения проводятся по излучению водорода, который одинаково светится на ближней и дальней части объекта. Одни ученые считают, что это кольцо является не кольцом, а сгруппировавшимися спиралями. Другие ученые настаивают на существовании этого кольца. Исследования других галактик не дало перевеса ни для одной из этих гипотез. Однако, последние исследования </a:t>
            </a:r>
            <a:r>
              <a:rPr lang="ru-RU" dirty="0" err="1" smtClean="0">
                <a:solidFill>
                  <a:schemeClr val="accent6"/>
                </a:solidFill>
              </a:rPr>
              <a:t>радиоэмиссии</a:t>
            </a:r>
            <a:r>
              <a:rPr lang="ru-RU" dirty="0" smtClean="0">
                <a:solidFill>
                  <a:schemeClr val="accent6"/>
                </a:solidFill>
              </a:rPr>
              <a:t> атомарного водорода с применение экранирования близлежащих областей, похоже, дает основания для существования этого газового кольца.</a:t>
            </a:r>
          </a:p>
          <a:p>
            <a:pPr algn="just"/>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00042"/>
            <a:ext cx="8929718" cy="6143668"/>
          </a:xfrm>
        </p:spPr>
        <p:txBody>
          <a:bodyPr>
            <a:normAutofit fontScale="70000" lnSpcReduction="20000"/>
          </a:bodyPr>
          <a:lstStyle/>
          <a:p>
            <a:pPr algn="just">
              <a:buNone/>
            </a:pPr>
            <a:r>
              <a:rPr lang="ru-RU" dirty="0" smtClean="0">
                <a:solidFill>
                  <a:schemeClr val="accent6"/>
                </a:solidFill>
              </a:rPr>
              <a:t>        За </a:t>
            </a:r>
            <a:r>
              <a:rPr lang="ru-RU" dirty="0" smtClean="0">
                <a:solidFill>
                  <a:schemeClr val="accent6"/>
                </a:solidFill>
              </a:rPr>
              <a:t>газовым кольцом находятся спиральные рукава (ветви) галактики. Астрономы убедились в существовании спиральных рукавов полвека назад по тому же излучению атомарного водорода на волне 21 сантиметр. Изучение спиральных рукавов вызывает определенные трудности, т.к. ученые пытаются создать внешний образ Галактики, изучая ее изнутри, что совсем непросто. Трудность подобных исследований еще и в том, что молекулярный газ в спиралях распределен не равномерно, к тому же газ не всегда подчиняется вращению Галактики и вносит в измерения погрешности. Это приводит к неопределенностям в результатах наблюдений. Тем не менее, наблюдая скопления звезд и пылевые туманности в Галактике, ученые пришли к выводу, что </a:t>
            </a:r>
            <a:r>
              <a:rPr lang="ru-RU" b="1" dirty="0" smtClean="0">
                <a:solidFill>
                  <a:schemeClr val="accent6"/>
                </a:solidFill>
              </a:rPr>
              <a:t>Млечный Путь состоит четырех основных спиральных рукавов</a:t>
            </a:r>
            <a:r>
              <a:rPr lang="ru-RU" dirty="0" smtClean="0">
                <a:solidFill>
                  <a:schemeClr val="accent6"/>
                </a:solidFill>
              </a:rPr>
              <a:t>. Эти ветви исходят от газового кольца и расходятся от него под углом 20 градусов. Подтверждение этому было получено наблюдениями пульсаров в разных областях Галактики. По регистрации излучения пульсаров можно определить скопления масс электронов, которые естественным образом скапливаются в спиральных рукавах. Эти наблюдения подтверждают существование именно 4 спиральных рукавов. Год назад радиоастрономы обнаружили еще один спиральный рукав, очень отдаленный от центра Млечного Пути, но остается под сомнением, новый ли это рукав или продолжение одного из существующих. </a:t>
            </a:r>
            <a:endParaRPr lang="ru-RU" dirty="0">
              <a:solidFill>
                <a:schemeClr val="accent6"/>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Documents and Settings\1\Рабочий стол\презентация\Новая папка\jw_galaxy_m51.jpg"/>
          <p:cNvPicPr>
            <a:picLocks noChangeAspect="1" noChangeArrowheads="1"/>
          </p:cNvPicPr>
          <p:nvPr/>
        </p:nvPicPr>
        <p:blipFill>
          <a:blip r:embed="rId2"/>
          <a:srcRect/>
          <a:stretch>
            <a:fillRect/>
          </a:stretch>
        </p:blipFill>
        <p:spPr bwMode="auto">
          <a:xfrm>
            <a:off x="1714479" y="0"/>
            <a:ext cx="5476479" cy="68580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3714776"/>
          </a:xfrm>
        </p:spPr>
        <p:txBody>
          <a:bodyPr>
            <a:normAutofit fontScale="85000" lnSpcReduction="20000"/>
          </a:bodyPr>
          <a:lstStyle/>
          <a:p>
            <a:pPr algn="just">
              <a:buNone/>
            </a:pPr>
            <a:r>
              <a:rPr lang="ru-RU" dirty="0" smtClean="0">
                <a:solidFill>
                  <a:schemeClr val="accent6"/>
                </a:solidFill>
              </a:rPr>
              <a:t>     Внешние </a:t>
            </a:r>
            <a:r>
              <a:rPr lang="ru-RU" dirty="0" smtClean="0">
                <a:solidFill>
                  <a:schemeClr val="accent6"/>
                </a:solidFill>
              </a:rPr>
              <a:t>границы диска Галактики представляют собой слой атомарного водорода, который распространяется на расстояние 15000 световых лет от крайних спиралей на периферии. Этот слой толще в 10 раз, чем в центральных областях, но во столько же раз менее плотный. Характерно, что края этого слоя изогнуты в разных направлениях на разных краях диска. Это объясняется влиянием спутников Галактики (карликовой галактики в Стрельце и других). На окраинах Галактики обнаружены так же плотные области газа размерами несколько тысяч световых лет, температурой 10000 градусов и массой 10 миллионов Солнц.</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Documents and Settings\1\Рабочий стол\презентация\Новая папка\foto0637.jpg"/>
          <p:cNvPicPr>
            <a:picLocks noChangeAspect="1" noChangeArrowheads="1"/>
          </p:cNvPicPr>
          <p:nvPr/>
        </p:nvPicPr>
        <p:blipFill>
          <a:blip r:embed="rId2"/>
          <a:srcRect/>
          <a:stretch>
            <a:fillRect/>
          </a:stretch>
        </p:blipFill>
        <p:spPr bwMode="auto">
          <a:xfrm>
            <a:off x="1571604" y="928670"/>
            <a:ext cx="6349801" cy="493873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8286808" cy="2357453"/>
          </a:xfrm>
        </p:spPr>
        <p:txBody>
          <a:bodyPr>
            <a:normAutofit fontScale="77500" lnSpcReduction="20000"/>
          </a:bodyPr>
          <a:lstStyle/>
          <a:p>
            <a:pPr algn="just">
              <a:buNone/>
            </a:pPr>
            <a:r>
              <a:rPr lang="ru-RU" dirty="0" smtClean="0">
                <a:solidFill>
                  <a:schemeClr val="bg2">
                    <a:lumMod val="25000"/>
                  </a:schemeClr>
                </a:solidFill>
              </a:rPr>
              <a:t>       </a:t>
            </a:r>
            <a:r>
              <a:rPr lang="ru-RU" dirty="0" smtClean="0">
                <a:solidFill>
                  <a:schemeClr val="accent6"/>
                </a:solidFill>
              </a:rPr>
              <a:t>Когда ясной темной ночью мы всматриваемся в бескрайние просторы Вселенной, нашему взору предстает широкая белесая полоса, пересекающая звездное небо. Древние греки, наблюдая небо, сравнивали эту полосу с пролившимся молоком и поэтому назвали ее «</a:t>
            </a:r>
            <a:r>
              <a:rPr lang="ru-RU" dirty="0" err="1" smtClean="0">
                <a:solidFill>
                  <a:schemeClr val="accent6"/>
                </a:solidFill>
              </a:rPr>
              <a:t>галаксиас</a:t>
            </a:r>
            <a:r>
              <a:rPr lang="ru-RU" dirty="0" smtClean="0">
                <a:solidFill>
                  <a:schemeClr val="accent6"/>
                </a:solidFill>
              </a:rPr>
              <a:t>», что значит молочный, млечный. Это название и легло в основу термина «галактика» - Млечный Путь. </a:t>
            </a:r>
            <a:endParaRPr lang="ru-RU" dirty="0">
              <a:solidFill>
                <a:schemeClr val="accent6"/>
              </a:solidFill>
            </a:endParaRPr>
          </a:p>
        </p:txBody>
      </p:sp>
      <p:pic>
        <p:nvPicPr>
          <p:cNvPr id="1028" name="Picture 4" descr="C:\Documents and Settings\1\Рабочий стол\презентация\Новая папка\9324380.jpg"/>
          <p:cNvPicPr>
            <a:picLocks noChangeAspect="1" noChangeArrowheads="1"/>
          </p:cNvPicPr>
          <p:nvPr/>
        </p:nvPicPr>
        <p:blipFill>
          <a:blip r:embed="rId2"/>
          <a:srcRect/>
          <a:stretch>
            <a:fillRect/>
          </a:stretch>
        </p:blipFill>
        <p:spPr bwMode="auto">
          <a:xfrm>
            <a:off x="-4750624" y="-8953496"/>
            <a:ext cx="5607747" cy="3738498"/>
          </a:xfrm>
          <a:prstGeom prst="rect">
            <a:avLst/>
          </a:prstGeom>
          <a:noFill/>
        </p:spPr>
      </p:pic>
      <p:pic>
        <p:nvPicPr>
          <p:cNvPr id="1029" name="Picture 5" descr="C:\Documents and Settings\1\Рабочий стол\презентация\Новая папка\9324380.jpg"/>
          <p:cNvPicPr>
            <a:picLocks noChangeAspect="1" noChangeArrowheads="1"/>
          </p:cNvPicPr>
          <p:nvPr/>
        </p:nvPicPr>
        <p:blipFill>
          <a:blip r:embed="rId2"/>
          <a:srcRect/>
          <a:stretch>
            <a:fillRect/>
          </a:stretch>
        </p:blipFill>
        <p:spPr bwMode="auto">
          <a:xfrm>
            <a:off x="1785918" y="2500306"/>
            <a:ext cx="5786421" cy="385761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357166"/>
            <a:ext cx="8229600" cy="3500462"/>
          </a:xfrm>
        </p:spPr>
        <p:txBody>
          <a:bodyPr>
            <a:normAutofit fontScale="70000" lnSpcReduction="20000"/>
          </a:bodyPr>
          <a:lstStyle/>
          <a:p>
            <a:pPr>
              <a:buNone/>
            </a:pPr>
            <a:r>
              <a:rPr lang="ru-RU" dirty="0" smtClean="0">
                <a:solidFill>
                  <a:schemeClr val="accent6"/>
                </a:solidFill>
              </a:rPr>
              <a:t>      Корона </a:t>
            </a:r>
            <a:r>
              <a:rPr lang="ru-RU" dirty="0" smtClean="0">
                <a:solidFill>
                  <a:schemeClr val="accent6"/>
                </a:solidFill>
              </a:rPr>
              <a:t>Галактики содержит шаровые скопления и карликовые галактики (Большое и Малое Магеллановы облака и другие). В галактической короне обнаружены отдельные звезды и группы звезд. Некоторые из этих групп взаимодействуют с шаровыми скоплениями и карликовыми галактиками. Ранее предполагалось, что корона Галактики образовалась раньше самой Галактики, но теперь ученые больше склоняются к выводу, что корона – это следствие каннибализма Нашей Галактики по отношению к галактикам-спутникам. Это говорит о том, что шаровые скопления могут быть остатками бывших галактик-спутников. Изучение нашего звездного дома продолжается. Новые космические телескопы постепенно оставляют все меньше и меньше тайн о самой разумной галактике во Вселенной</a:t>
            </a:r>
            <a:r>
              <a:rPr lang="ru-RU" dirty="0" smtClean="0"/>
              <a:t>.</a:t>
            </a:r>
            <a:endParaRPr lang="ru-RU" dirty="0"/>
          </a:p>
        </p:txBody>
      </p:sp>
      <p:pic>
        <p:nvPicPr>
          <p:cNvPr id="11266" name="Picture 2" descr="C:\Documents and Settings\1\Рабочий стол\презентация\Новая папка\foto0638.jpg"/>
          <p:cNvPicPr>
            <a:picLocks noChangeAspect="1" noChangeArrowheads="1"/>
          </p:cNvPicPr>
          <p:nvPr/>
        </p:nvPicPr>
        <p:blipFill>
          <a:blip r:embed="rId2"/>
          <a:srcRect/>
          <a:stretch>
            <a:fillRect/>
          </a:stretch>
        </p:blipFill>
        <p:spPr bwMode="auto">
          <a:xfrm>
            <a:off x="2428860" y="3857628"/>
            <a:ext cx="4491341" cy="263366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595004"/>
          </a:xfrm>
        </p:spPr>
        <p:txBody>
          <a:bodyPr>
            <a:normAutofit fontScale="92500" lnSpcReduction="10000"/>
          </a:bodyPr>
          <a:lstStyle/>
          <a:p>
            <a:pPr>
              <a:buNone/>
            </a:pPr>
            <a:r>
              <a:rPr lang="ru-RU" dirty="0" smtClean="0"/>
              <a:t>     </a:t>
            </a:r>
            <a:r>
              <a:rPr lang="ru-RU" dirty="0" smtClean="0">
                <a:solidFill>
                  <a:schemeClr val="accent6"/>
                </a:solidFill>
              </a:rPr>
              <a:t>Но </a:t>
            </a:r>
            <a:r>
              <a:rPr lang="ru-RU" dirty="0" smtClean="0">
                <a:solidFill>
                  <a:schemeClr val="accent6"/>
                </a:solidFill>
              </a:rPr>
              <a:t>и простые любители астрономии, могут успешно изучать строение ближайших областей Млечного Пути своими скромными средствами, а такие туманности как, Северная Америка видны и невооруженным глазом. В Млечном Пути имеется множество интересных объектов для наблюдений. Особенно богато ими созвездие Стрельца. Это шаровые звездные скопления и газопылевые туманности с областями звездообразования. В других созвездиях, как, например, в Кассиопее, имеется множество красивых рассеянных звездных скоплений. Путешествия по Млечному Пути с телескопом не оставят равнодушным даже далекого от астрономии человека.</a:t>
            </a:r>
            <a:endParaRPr lang="ru-RU" dirty="0">
              <a:solidFill>
                <a:schemeClr val="accent6"/>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Documents and Settings\1\Рабочий стол\презентация\Новая папка\3179278_large.jpg"/>
          <p:cNvPicPr>
            <a:picLocks noChangeAspect="1" noChangeArrowheads="1"/>
          </p:cNvPicPr>
          <p:nvPr/>
        </p:nvPicPr>
        <p:blipFill>
          <a:blip r:embed="rId2"/>
          <a:srcRect/>
          <a:stretch>
            <a:fillRect/>
          </a:stretch>
        </p:blipFill>
        <p:spPr bwMode="auto">
          <a:xfrm>
            <a:off x="142844" y="357166"/>
            <a:ext cx="8786842" cy="595203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857232"/>
            <a:ext cx="8229600" cy="4709160"/>
          </a:xfrm>
        </p:spPr>
        <p:txBody>
          <a:bodyPr>
            <a:normAutofit fontScale="77500" lnSpcReduction="20000"/>
          </a:bodyPr>
          <a:lstStyle/>
          <a:p>
            <a:pPr algn="just">
              <a:buNone/>
            </a:pPr>
            <a:r>
              <a:rPr lang="ru-RU" dirty="0" smtClean="0">
                <a:solidFill>
                  <a:schemeClr val="accent6"/>
                </a:solidFill>
              </a:rPr>
              <a:t>       Особенно </a:t>
            </a:r>
            <a:r>
              <a:rPr lang="ru-RU" dirty="0" smtClean="0">
                <a:solidFill>
                  <a:schemeClr val="accent6"/>
                </a:solidFill>
              </a:rPr>
              <a:t>хорошо виден Млечный путь осенними ночами, когда он пересекает зенит и делит небо пополам. Он виден на небосводе обоих полушарий Земли, опоясывая небосвод по кругу, но, конечно, одним взглядом с Земли можно окинуть только половину этого кольца – остальная часть скрывается под горизонтом. Полоса Млечного Пути проходит по созвездиям: Возничего, Персея, Кассиопеи, Ящерицы, Цефея, Лебедя, Лисички, Стрелы, Орла, Щита, Змеи, Змееносца, Стрельца, Скорпиона, Жертвенника, Наугольника, Волка, Южного Треугольника, Циркуля, Центавра, Мухи, Южного Креста, Киля, Парусов, Кормы Компаса, Большого Пса, Единорога, Малого Пса, Ориона, Близнецов и Тельца. Как видим, этот круг включает в себя значительно больше созвездий, чем Зодиак, т.к. полоса Млечного Пути достаточно широкая. </a:t>
            </a:r>
            <a:endParaRPr lang="ru-RU" dirty="0">
              <a:solidFill>
                <a:schemeClr val="accent6"/>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p:txBody>
          <a:bodyPr/>
          <a:lstStyle/>
          <a:p>
            <a:r>
              <a:rPr lang="ru-RU" dirty="0" smtClean="0"/>
              <a:t>Созвездие Ориона.</a:t>
            </a:r>
            <a:endParaRPr lang="ru-RU" dirty="0"/>
          </a:p>
        </p:txBody>
      </p:sp>
      <p:sp>
        <p:nvSpPr>
          <p:cNvPr id="3" name="Содержимое 2"/>
          <p:cNvSpPr>
            <a:spLocks noGrp="1"/>
          </p:cNvSpPr>
          <p:nvPr>
            <p:ph idx="1"/>
          </p:nvPr>
        </p:nvSpPr>
        <p:spPr/>
        <p:txBody>
          <a:bodyPr/>
          <a:lstStyle/>
          <a:p>
            <a:pPr>
              <a:buNone/>
            </a:pPr>
            <a:r>
              <a:rPr lang="ru-RU" dirty="0" smtClean="0"/>
              <a:t>     </a:t>
            </a:r>
            <a:endParaRPr lang="ru-RU" dirty="0"/>
          </a:p>
        </p:txBody>
      </p:sp>
      <p:pic>
        <p:nvPicPr>
          <p:cNvPr id="2051" name="Picture 3" descr="C:\Documents and Settings\1\Рабочий стол\презентация\Новая папка\os.jpg"/>
          <p:cNvPicPr>
            <a:picLocks noChangeAspect="1" noChangeArrowheads="1"/>
          </p:cNvPicPr>
          <p:nvPr/>
        </p:nvPicPr>
        <p:blipFill>
          <a:blip r:embed="rId2"/>
          <a:srcRect/>
          <a:stretch>
            <a:fillRect/>
          </a:stretch>
        </p:blipFill>
        <p:spPr bwMode="auto">
          <a:xfrm>
            <a:off x="2357422" y="1785926"/>
            <a:ext cx="4643470" cy="464347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Созвездие Центавра.</a:t>
            </a:r>
            <a:endParaRPr lang="ru-RU" dirty="0"/>
          </a:p>
        </p:txBody>
      </p:sp>
      <p:pic>
        <p:nvPicPr>
          <p:cNvPr id="3074" name="Picture 2" descr="C:\Documents and Settings\1\Рабочий стол\презентация\Новая папка\2.jpg"/>
          <p:cNvPicPr>
            <a:picLocks noChangeAspect="1" noChangeArrowheads="1"/>
          </p:cNvPicPr>
          <p:nvPr/>
        </p:nvPicPr>
        <p:blipFill>
          <a:blip r:embed="rId2"/>
          <a:srcRect/>
          <a:stretch>
            <a:fillRect/>
          </a:stretch>
        </p:blipFill>
        <p:spPr bwMode="auto">
          <a:xfrm>
            <a:off x="2428860" y="1643050"/>
            <a:ext cx="4508500" cy="49657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Созвездие Большого Пса.</a:t>
            </a:r>
            <a:endParaRPr lang="ru-RU" dirty="0"/>
          </a:p>
        </p:txBody>
      </p:sp>
      <p:pic>
        <p:nvPicPr>
          <p:cNvPr id="4099" name="Picture 3" descr="C:\Documents and Settings\1\Рабочий стол\презентация\Новая папка\canesmj.gif"/>
          <p:cNvPicPr>
            <a:picLocks noChangeAspect="1" noChangeArrowheads="1"/>
          </p:cNvPicPr>
          <p:nvPr/>
        </p:nvPicPr>
        <p:blipFill>
          <a:blip r:embed="rId2"/>
          <a:srcRect/>
          <a:stretch>
            <a:fillRect/>
          </a:stretch>
        </p:blipFill>
        <p:spPr bwMode="auto">
          <a:xfrm>
            <a:off x="2000232" y="1785926"/>
            <a:ext cx="5357850" cy="442915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Созвездие Южный Крест.</a:t>
            </a:r>
            <a:endParaRPr lang="ru-RU" dirty="0"/>
          </a:p>
        </p:txBody>
      </p:sp>
      <p:pic>
        <p:nvPicPr>
          <p:cNvPr id="5122" name="Picture 2" descr="C:\Documents and Settings\1\Рабочий стол\презентация\Новая папка\krest.jpg"/>
          <p:cNvPicPr>
            <a:picLocks noChangeAspect="1" noChangeArrowheads="1"/>
          </p:cNvPicPr>
          <p:nvPr/>
        </p:nvPicPr>
        <p:blipFill>
          <a:blip r:embed="rId2"/>
          <a:srcRect/>
          <a:stretch>
            <a:fillRect/>
          </a:stretch>
        </p:blipFill>
        <p:spPr bwMode="auto">
          <a:xfrm>
            <a:off x="1857356" y="1928802"/>
            <a:ext cx="5666494" cy="442915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Схематичное расположение созвездий относительно друг друга.</a:t>
            </a:r>
            <a:endParaRPr lang="ru-RU" dirty="0"/>
          </a:p>
        </p:txBody>
      </p:sp>
      <p:pic>
        <p:nvPicPr>
          <p:cNvPr id="6146" name="Picture 2" descr="C:\Documents and Settings\1\Рабочий стол\презентация\Новая папка\Image27.gif"/>
          <p:cNvPicPr>
            <a:picLocks noChangeAspect="1" noChangeArrowheads="1"/>
          </p:cNvPicPr>
          <p:nvPr/>
        </p:nvPicPr>
        <p:blipFill>
          <a:blip r:embed="rId2"/>
          <a:srcRect/>
          <a:stretch>
            <a:fillRect/>
          </a:stretch>
        </p:blipFill>
        <p:spPr bwMode="auto">
          <a:xfrm>
            <a:off x="928662" y="2500306"/>
            <a:ext cx="7545440" cy="353378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929330"/>
          </a:xfrm>
        </p:spPr>
        <p:txBody>
          <a:bodyPr>
            <a:normAutofit fontScale="77500" lnSpcReduction="20000"/>
          </a:bodyPr>
          <a:lstStyle/>
          <a:p>
            <a:pPr algn="just">
              <a:buNone/>
            </a:pPr>
            <a:r>
              <a:rPr lang="ru-RU" dirty="0" smtClean="0">
                <a:solidFill>
                  <a:schemeClr val="accent6"/>
                </a:solidFill>
              </a:rPr>
              <a:t> </a:t>
            </a:r>
            <a:r>
              <a:rPr lang="ru-RU" dirty="0" smtClean="0">
                <a:solidFill>
                  <a:schemeClr val="accent6"/>
                </a:solidFill>
              </a:rPr>
              <a:t>       Млечный </a:t>
            </a:r>
            <a:r>
              <a:rPr lang="ru-RU" dirty="0" smtClean="0">
                <a:solidFill>
                  <a:schemeClr val="accent6"/>
                </a:solidFill>
              </a:rPr>
              <a:t>Путь – это звездная система, в которой мы живем .Мы живем на планете Земля, которая обращается вокруг Солнца, а Солнце, в свою очередь, обращается вокруг центра этой звездной системы. Наша Галактика населена миллиардами звезд, которые живут и умирают, так же, как и люди, но жизнь их составляет миллионы и миллиарды лет. Из остатков звезд появляются туманности, в которых опять зарождаются звезды… Вокруг одной из таких звезд (Солнца) в 26000 световых годах от центра Галактики и возникла разумная жизнь, которая может наблюдать и изучать окружающий мир, изменения внутри Млечного пути и за его пределами. За последние 20 лет астрономия сделала большой шаг вперед, используя самые современные технологии для исследований Галактики в радио, инфракрасном, оптическом, рентгеновском и других диапазонах. Эти исследования позволили нам глубже понять строение и эволюцию Галактики. </a:t>
            </a:r>
          </a:p>
          <a:p>
            <a:pPr algn="just">
              <a:buNone/>
            </a:pP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96</TotalTime>
  <Words>1333</Words>
  <Application>Microsoft Office PowerPoint</Application>
  <PresentationFormat>Экран (4:3)</PresentationFormat>
  <Paragraphs>21</Paragraphs>
  <Slides>22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Апекс</vt:lpstr>
      <vt:lpstr>Наша Галактика – звездный дом, в котором мы живем.</vt:lpstr>
      <vt:lpstr>Слайд 2</vt:lpstr>
      <vt:lpstr>Слайд 3</vt:lpstr>
      <vt:lpstr>Созвездие Ориона.</vt:lpstr>
      <vt:lpstr>Созвездие Центавра.</vt:lpstr>
      <vt:lpstr>Созвездие Большого Пса.</vt:lpstr>
      <vt:lpstr>Созвездие Южный Крест.</vt:lpstr>
      <vt:lpstr>Схематичное расположение созвездий относительно друг друга.</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Наша Галактика – звездный дом, в котором мы живем.</dc:title>
  <dc:creator>USER</dc:creator>
  <cp:lastModifiedBy>USER</cp:lastModifiedBy>
  <cp:revision>10</cp:revision>
  <dcterms:created xsi:type="dcterms:W3CDTF">2011-03-20T18:53:12Z</dcterms:created>
  <dcterms:modified xsi:type="dcterms:W3CDTF">2011-03-20T20:29:49Z</dcterms:modified>
</cp:coreProperties>
</file>