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7" r:id="rId2"/>
    <p:sldId id="258" r:id="rId3"/>
    <p:sldId id="281" r:id="rId4"/>
    <p:sldId id="282" r:id="rId5"/>
    <p:sldId id="277" r:id="rId6"/>
    <p:sldId id="274" r:id="rId7"/>
    <p:sldId id="283" r:id="rId8"/>
    <p:sldId id="276" r:id="rId9"/>
    <p:sldId id="270" r:id="rId10"/>
    <p:sldId id="285" r:id="rId11"/>
    <p:sldId id="275" r:id="rId12"/>
    <p:sldId id="284" r:id="rId13"/>
    <p:sldId id="269"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8" d="100"/>
          <a:sy n="68" d="100"/>
        </p:scale>
        <p:origin x="-1230" y="-8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EE5D50C-4EEE-470A-9F31-0E6D25A2767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EE5D50C-4EEE-470A-9F31-0E6D25A2767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EE5D50C-4EEE-470A-9F31-0E6D25A2767A}"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EE5D50C-4EEE-470A-9F31-0E6D25A2767A}"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5D50C-4EEE-470A-9F31-0E6D25A2767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1CC4A3A7-FEC4-4987-A277-273428BB10C8}" type="datetimeFigureOut">
              <a:rPr lang="ru-RU" smtClean="0"/>
              <a:pPr/>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EE5D50C-4EEE-470A-9F31-0E6D25A2767A}"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CC4A3A7-FEC4-4987-A277-273428BB10C8}" type="datetimeFigureOut">
              <a:rPr lang="ru-RU" smtClean="0"/>
              <a:pPr/>
              <a:t>26.09.2013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EE5D50C-4EEE-470A-9F31-0E6D25A2767A}"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571481"/>
            <a:ext cx="8215371" cy="2585323"/>
          </a:xfrm>
          <a:prstGeom prst="rect">
            <a:avLst/>
          </a:prstGeom>
          <a:noFill/>
        </p:spPr>
        <p:txBody>
          <a:bodyPr>
            <a:spAutoFit/>
          </a:bodyPr>
          <a:lstStyle/>
          <a:p>
            <a:pPr algn="ctr">
              <a:defRPr/>
            </a:pP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Защитникам Москвы</a:t>
            </a:r>
          </a:p>
          <a:p>
            <a:pPr algn="ctr">
              <a:defRPr/>
            </a:pP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Посвящается!</a:t>
            </a:r>
          </a:p>
        </p:txBody>
      </p:sp>
      <p:pic>
        <p:nvPicPr>
          <p:cNvPr id="4099" name="Рисунок 2" descr="http://wwii-soldat.narod.ru/orden_OV-small.jpg"/>
          <p:cNvPicPr>
            <a:picLocks noChangeAspect="1" noChangeArrowheads="1"/>
          </p:cNvPicPr>
          <p:nvPr/>
        </p:nvPicPr>
        <p:blipFill>
          <a:blip r:embed="rId2" cstate="print"/>
          <a:srcRect/>
          <a:stretch>
            <a:fillRect/>
          </a:stretch>
        </p:blipFill>
        <p:spPr bwMode="auto">
          <a:xfrm>
            <a:off x="3500430" y="2857496"/>
            <a:ext cx="2428875" cy="2143125"/>
          </a:xfrm>
          <a:prstGeom prst="rect">
            <a:avLst/>
          </a:prstGeom>
          <a:noFill/>
          <a:ln w="9525">
            <a:noFill/>
            <a:miter lim="800000"/>
            <a:headEnd/>
            <a:tailEnd/>
          </a:ln>
        </p:spPr>
      </p:pic>
      <p:pic>
        <p:nvPicPr>
          <p:cNvPr id="4100" name="Содержимое 3" descr="Лента"/>
          <p:cNvPicPr>
            <a:picLocks/>
          </p:cNvPicPr>
          <p:nvPr/>
        </p:nvPicPr>
        <p:blipFill>
          <a:blip r:embed="rId3" cstate="print"/>
          <a:srcRect/>
          <a:stretch>
            <a:fillRect/>
          </a:stretch>
        </p:blipFill>
        <p:spPr bwMode="auto">
          <a:xfrm>
            <a:off x="571500" y="428625"/>
            <a:ext cx="357188" cy="5857875"/>
          </a:xfrm>
          <a:prstGeom prst="rect">
            <a:avLst/>
          </a:prstGeom>
          <a:noFill/>
          <a:ln w="9525">
            <a:noFill/>
            <a:miter lim="800000"/>
            <a:headEnd/>
            <a:tailEnd/>
          </a:ln>
        </p:spPr>
      </p:pic>
    </p:spTree>
  </p:cSld>
  <p:clrMapOvr>
    <a:masterClrMapping/>
  </p:clrMapOvr>
  <p:transition advClick="0" advTm="6656"/>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b="1" dirty="0" smtClean="0"/>
              <a:t>5. Памятник Скорбящей матери</a:t>
            </a:r>
            <a:r>
              <a:rPr lang="ru-RU" dirty="0" smtClean="0"/>
              <a:t/>
            </a:r>
            <a:br>
              <a:rPr lang="ru-RU" dirty="0" smtClean="0"/>
            </a:br>
            <a:endParaRPr lang="ru-RU" dirty="0"/>
          </a:p>
        </p:txBody>
      </p:sp>
      <p:sp>
        <p:nvSpPr>
          <p:cNvPr id="6" name="Содержимое 5"/>
          <p:cNvSpPr>
            <a:spLocks noGrp="1"/>
          </p:cNvSpPr>
          <p:nvPr>
            <p:ph sz="half" idx="2"/>
          </p:nvPr>
        </p:nvSpPr>
        <p:spPr>
          <a:xfrm>
            <a:off x="4500562" y="1357298"/>
            <a:ext cx="4491038" cy="5286412"/>
          </a:xfrm>
        </p:spPr>
        <p:txBody>
          <a:bodyPr>
            <a:normAutofit fontScale="70000" lnSpcReduction="20000"/>
          </a:bodyPr>
          <a:lstStyle/>
          <a:p>
            <a:pPr>
              <a:buNone/>
            </a:pPr>
            <a:r>
              <a:rPr lang="ru-RU" dirty="0" smtClean="0"/>
              <a:t>В совхозе памятник поставили солдатами,</a:t>
            </a:r>
          </a:p>
          <a:p>
            <a:pPr>
              <a:buNone/>
            </a:pPr>
            <a:r>
              <a:rPr lang="ru-RU" dirty="0" smtClean="0"/>
              <a:t>Которые погибли в 41-м, - 45-м.</a:t>
            </a:r>
          </a:p>
          <a:p>
            <a:pPr>
              <a:buNone/>
            </a:pPr>
            <a:r>
              <a:rPr lang="ru-RU" dirty="0" smtClean="0"/>
              <a:t>У памятника мать скорбящая стоит</a:t>
            </a:r>
          </a:p>
          <a:p>
            <a:pPr>
              <a:buNone/>
            </a:pPr>
            <a:r>
              <a:rPr lang="ru-RU" dirty="0" smtClean="0"/>
              <a:t>И, низко наклонившись, сыну говорит.</a:t>
            </a:r>
          </a:p>
          <a:p>
            <a:pPr>
              <a:buNone/>
            </a:pPr>
            <a:r>
              <a:rPr lang="ru-RU" dirty="0" smtClean="0"/>
              <a:t>«Сыночек, милый, я тебя ждала!</a:t>
            </a:r>
          </a:p>
          <a:p>
            <a:pPr>
              <a:buNone/>
            </a:pPr>
            <a:r>
              <a:rPr lang="ru-RU" dirty="0" smtClean="0"/>
              <a:t>Я море целое слез горьких пролила.</a:t>
            </a:r>
          </a:p>
          <a:p>
            <a:pPr>
              <a:buNone/>
            </a:pPr>
            <a:r>
              <a:rPr lang="ru-RU" dirty="0" smtClean="0"/>
              <a:t>Я сильно постарела, поседела голова.</a:t>
            </a:r>
          </a:p>
          <a:p>
            <a:pPr>
              <a:buNone/>
            </a:pPr>
            <a:r>
              <a:rPr lang="ru-RU" dirty="0" smtClean="0"/>
              <a:t>Сыночек, милый, все из-за тебя.</a:t>
            </a:r>
          </a:p>
          <a:p>
            <a:pPr>
              <a:buNone/>
            </a:pPr>
            <a:r>
              <a:rPr lang="ru-RU" dirty="0" smtClean="0"/>
              <a:t>Ты не вернулся к нам в совхоз, домой.</a:t>
            </a:r>
          </a:p>
          <a:p>
            <a:pPr>
              <a:buNone/>
            </a:pPr>
            <a:r>
              <a:rPr lang="ru-RU" dirty="0" smtClean="0"/>
              <a:t>Погиб, сынок, ты сильно молодой.</a:t>
            </a:r>
          </a:p>
          <a:p>
            <a:pPr>
              <a:buNone/>
            </a:pPr>
            <a:r>
              <a:rPr lang="ru-RU" dirty="0" smtClean="0"/>
              <a:t>А я все эти годы слезы горьки лью,</a:t>
            </a:r>
          </a:p>
          <a:p>
            <a:pPr>
              <a:buNone/>
            </a:pPr>
            <a:r>
              <a:rPr lang="ru-RU" dirty="0" smtClean="0"/>
              <a:t>Надежды не теряю, сына жду!..»</a:t>
            </a:r>
          </a:p>
          <a:p>
            <a:pPr>
              <a:buNone/>
            </a:pPr>
            <a:r>
              <a:rPr lang="ru-RU" dirty="0" smtClean="0"/>
              <a:t>           Евгения Афанасьевна ШИТОВА.</a:t>
            </a:r>
          </a:p>
          <a:p>
            <a:endParaRPr lang="ru-RU" dirty="0"/>
          </a:p>
        </p:txBody>
      </p:sp>
      <p:pic>
        <p:nvPicPr>
          <p:cNvPr id="7" name="Содержимое 6" descr="C:\Documents and Settings\Оксана\Рабочий стол\моск\SDC13491.JPG"/>
          <p:cNvPicPr>
            <a:picLocks noGrp="1"/>
          </p:cNvPicPr>
          <p:nvPr>
            <p:ph sz="half" idx="1"/>
          </p:nvPr>
        </p:nvPicPr>
        <p:blipFill>
          <a:blip r:embed="rId2"/>
          <a:stretch>
            <a:fillRect/>
          </a:stretch>
        </p:blipFill>
        <p:spPr bwMode="auto">
          <a:xfrm>
            <a:off x="214282" y="1860010"/>
            <a:ext cx="4333876" cy="406754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457200"/>
            <a:ext cx="4419600" cy="838200"/>
          </a:xfrm>
        </p:spPr>
        <p:txBody>
          <a:bodyPr>
            <a:noAutofit/>
          </a:bodyPr>
          <a:lstStyle/>
          <a:p>
            <a:r>
              <a:rPr lang="ru-RU" sz="1400" b="1" dirty="0" smtClean="0"/>
              <a:t>6. Памятник посвященный командиру 4-й стрелковой роты 2-й Московской коммунистической стрелковой дивизии лейтенанту Бойко Николаю Артёмовичу</a:t>
            </a:r>
            <a:r>
              <a:rPr lang="ru-RU" sz="1400" dirty="0" smtClean="0"/>
              <a:t/>
            </a:r>
            <a:br>
              <a:rPr lang="ru-RU" sz="1400" dirty="0" smtClean="0"/>
            </a:br>
            <a:endParaRPr lang="ru-RU" sz="1400" dirty="0"/>
          </a:p>
        </p:txBody>
      </p:sp>
      <p:sp>
        <p:nvSpPr>
          <p:cNvPr id="3" name="Содержимое 2"/>
          <p:cNvSpPr>
            <a:spLocks noGrp="1"/>
          </p:cNvSpPr>
          <p:nvPr>
            <p:ph idx="1"/>
          </p:nvPr>
        </p:nvSpPr>
        <p:spPr>
          <a:xfrm>
            <a:off x="4429124" y="1554162"/>
            <a:ext cx="4562476" cy="4525963"/>
          </a:xfrm>
        </p:spPr>
        <p:txBody>
          <a:bodyPr>
            <a:normAutofit fontScale="55000" lnSpcReduction="20000"/>
          </a:bodyPr>
          <a:lstStyle/>
          <a:p>
            <a:r>
              <a:rPr lang="ru-RU" b="1" dirty="0" smtClean="0"/>
              <a:t>Улица Бойко</a:t>
            </a:r>
            <a:r>
              <a:rPr lang="ru-RU" dirty="0" smtClean="0"/>
              <a:t> названа в честь командира 4-й стрелковой роты 2-й Московской коммунистической стрелковой дивизии лейтенанта Бойко Николая Артёмовича в память о нём и его подчинённых воинах, героически оборонявших посёлок Красная Поляна 30 ноября 1941 г. от немецко-фашистских захватчиков". У развилки Рогачевского шоссе 29 ноября 1941 г, бесстрашно сражались 28 пулеметчиков с четырьмя станковыми пулеметами против танков и пехоты врага. Командиром группы был лейтенант Н. Бойко, политруком Л. Женевский. Их именами теперь названы улицы в Красной Поляне</a:t>
            </a:r>
            <a:endParaRPr lang="ru-RU" dirty="0"/>
          </a:p>
        </p:txBody>
      </p:sp>
      <p:pic>
        <p:nvPicPr>
          <p:cNvPr id="7170" name="Picture 2" descr="C:\Documents and Settings\Оксана\Рабочий стол\моск\SDC13470.JPG"/>
          <p:cNvPicPr>
            <a:picLocks noChangeAspect="1" noChangeArrowheads="1"/>
          </p:cNvPicPr>
          <p:nvPr/>
        </p:nvPicPr>
        <p:blipFill>
          <a:blip r:embed="rId2"/>
          <a:stretch>
            <a:fillRect/>
          </a:stretch>
        </p:blipFill>
        <p:spPr bwMode="auto">
          <a:xfrm>
            <a:off x="323528" y="334416"/>
            <a:ext cx="4104456" cy="611715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Содержимое 5"/>
          <p:cNvSpPr>
            <a:spLocks noGrp="1"/>
          </p:cNvSpPr>
          <p:nvPr>
            <p:ph sz="half" idx="1"/>
          </p:nvPr>
        </p:nvSpPr>
        <p:spPr>
          <a:xfrm>
            <a:off x="304800" y="0"/>
            <a:ext cx="8196290" cy="2357430"/>
          </a:xfrm>
        </p:spPr>
        <p:txBody>
          <a:bodyPr>
            <a:normAutofit/>
          </a:bodyPr>
          <a:lstStyle/>
          <a:p>
            <a:pPr>
              <a:buNone/>
            </a:pPr>
            <a:r>
              <a:rPr lang="ru-RU" b="1" dirty="0" smtClean="0"/>
              <a:t>7. Братская могила на Пучковом поле между  Красной Поляной и Горками </a:t>
            </a:r>
            <a:r>
              <a:rPr lang="ru-RU" b="1" dirty="0" err="1" smtClean="0"/>
              <a:t>Киовскими</a:t>
            </a:r>
            <a:endParaRPr lang="ru-RU" b="1" dirty="0" smtClean="0"/>
          </a:p>
          <a:p>
            <a:r>
              <a:rPr lang="ru-RU" dirty="0" smtClean="0"/>
              <a:t>Похоронено более 1500 воинов 331-и Брянской Пролетарской стрелковой дивизии, 2-ой Московской стрелковой дивизии. </a:t>
            </a:r>
            <a:endParaRPr lang="ru-RU" dirty="0"/>
          </a:p>
        </p:txBody>
      </p:sp>
      <p:sp>
        <p:nvSpPr>
          <p:cNvPr id="7" name="Содержимое 6"/>
          <p:cNvSpPr>
            <a:spLocks noGrp="1"/>
          </p:cNvSpPr>
          <p:nvPr>
            <p:ph sz="half" idx="2"/>
          </p:nvPr>
        </p:nvSpPr>
        <p:spPr/>
        <p:txBody>
          <a:bodyPr>
            <a:normAutofit/>
          </a:bodyPr>
          <a:lstStyle/>
          <a:p>
            <a:endParaRPr lang="ru-RU" dirty="0"/>
          </a:p>
        </p:txBody>
      </p:sp>
      <p:pic>
        <p:nvPicPr>
          <p:cNvPr id="4" name="Рисунок 3" descr="C:\Documents and Settings\Оксана\Рабочий стол\моск\SDC13459.JPG"/>
          <p:cNvPicPr/>
          <p:nvPr/>
        </p:nvPicPr>
        <p:blipFill>
          <a:blip r:embed="rId2" cstate="print"/>
          <a:srcRect/>
          <a:stretch>
            <a:fillRect/>
          </a:stretch>
        </p:blipFill>
        <p:spPr bwMode="auto">
          <a:xfrm>
            <a:off x="1428728" y="2428868"/>
            <a:ext cx="5940425" cy="416956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447675" y="419100"/>
            <a:ext cx="3836988" cy="5203825"/>
          </a:xfrm>
          <a:prstGeom prst="rect">
            <a:avLst/>
          </a:prstGeom>
          <a:noFill/>
          <a:ln w="9525">
            <a:noFill/>
            <a:miter lim="800000"/>
            <a:headEnd/>
            <a:tailEnd/>
          </a:ln>
          <a:effectLst/>
        </p:spPr>
        <p:txBody>
          <a:bodyPr>
            <a:spAutoFit/>
          </a:bodyPr>
          <a:lstStyle/>
          <a:p>
            <a:r>
              <a:rPr lang="en-GB" sz="2400" dirty="0" err="1">
                <a:solidFill>
                  <a:srgbClr val="000000"/>
                </a:solidFill>
                <a:latin typeface="Arial" charset="0"/>
              </a:rPr>
              <a:t>Уходят</a:t>
            </a:r>
            <a:r>
              <a:rPr lang="en-GB" sz="2400" dirty="0">
                <a:solidFill>
                  <a:srgbClr val="000000"/>
                </a:solidFill>
                <a:latin typeface="Arial" charset="0"/>
              </a:rPr>
              <a:t> </a:t>
            </a:r>
            <a:r>
              <a:rPr lang="en-GB" sz="2400" dirty="0" err="1">
                <a:solidFill>
                  <a:srgbClr val="000000"/>
                </a:solidFill>
                <a:latin typeface="Arial" charset="0"/>
              </a:rPr>
              <a:t>солдаты</a:t>
            </a:r>
            <a:r>
              <a:rPr lang="en-GB" sz="2400" dirty="0">
                <a:solidFill>
                  <a:srgbClr val="000000"/>
                </a:solidFill>
                <a:latin typeface="Arial" charset="0"/>
              </a:rPr>
              <a:t>, </a:t>
            </a:r>
            <a:r>
              <a:rPr lang="en-GB" sz="2400" dirty="0" err="1">
                <a:solidFill>
                  <a:srgbClr val="000000"/>
                </a:solidFill>
                <a:latin typeface="Arial" charset="0"/>
              </a:rPr>
              <a:t>своей</a:t>
            </a:r>
            <a:r>
              <a:rPr lang="en-GB" sz="2400" dirty="0">
                <a:solidFill>
                  <a:srgbClr val="000000"/>
                </a:solidFill>
                <a:latin typeface="Arial" charset="0"/>
              </a:rPr>
              <a:t> </a:t>
            </a:r>
            <a:r>
              <a:rPr lang="en-GB" sz="2400" dirty="0" err="1">
                <a:solidFill>
                  <a:srgbClr val="000000"/>
                </a:solidFill>
                <a:latin typeface="Arial" charset="0"/>
              </a:rPr>
              <a:t>кровью</a:t>
            </a:r>
            <a:r>
              <a:rPr lang="en-GB" sz="2400" dirty="0">
                <a:solidFill>
                  <a:srgbClr val="000000"/>
                </a:solidFill>
                <a:latin typeface="Arial" charset="0"/>
              </a:rPr>
              <a:t> и </a:t>
            </a:r>
            <a:r>
              <a:rPr lang="en-GB" sz="2400" dirty="0" err="1">
                <a:solidFill>
                  <a:srgbClr val="000000"/>
                </a:solidFill>
                <a:latin typeface="Arial" charset="0"/>
              </a:rPr>
              <a:t>потом</a:t>
            </a:r>
            <a:r>
              <a:rPr lang="en-GB" sz="2400" dirty="0">
                <a:solidFill>
                  <a:srgbClr val="000000"/>
                </a:solidFill>
                <a:latin typeface="Arial" charset="0"/>
              </a:rPr>
              <a:t> </a:t>
            </a:r>
            <a:r>
              <a:rPr lang="en-GB" sz="2400" dirty="0" err="1">
                <a:solidFill>
                  <a:srgbClr val="000000"/>
                </a:solidFill>
                <a:latin typeface="Arial" charset="0"/>
              </a:rPr>
              <a:t>добывшие</a:t>
            </a:r>
            <a:r>
              <a:rPr lang="en-GB" sz="2400" dirty="0">
                <a:solidFill>
                  <a:srgbClr val="000000"/>
                </a:solidFill>
                <a:latin typeface="Arial" charset="0"/>
              </a:rPr>
              <a:t> </a:t>
            </a:r>
            <a:r>
              <a:rPr lang="en-GB" sz="2400" dirty="0" err="1">
                <a:solidFill>
                  <a:srgbClr val="000000"/>
                </a:solidFill>
                <a:latin typeface="Arial" charset="0"/>
              </a:rPr>
              <a:t>Великую</a:t>
            </a:r>
            <a:r>
              <a:rPr lang="en-GB" sz="2400" dirty="0">
                <a:solidFill>
                  <a:srgbClr val="000000"/>
                </a:solidFill>
                <a:latin typeface="Arial" charset="0"/>
              </a:rPr>
              <a:t> </a:t>
            </a:r>
            <a:r>
              <a:rPr lang="en-GB" sz="2400" dirty="0" err="1">
                <a:solidFill>
                  <a:srgbClr val="000000"/>
                </a:solidFill>
                <a:latin typeface="Arial" charset="0"/>
              </a:rPr>
              <a:t>Победу</a:t>
            </a:r>
            <a:r>
              <a:rPr lang="en-GB" sz="2400" dirty="0">
                <a:solidFill>
                  <a:srgbClr val="000000"/>
                </a:solidFill>
                <a:latin typeface="Arial" charset="0"/>
              </a:rPr>
              <a:t> </a:t>
            </a:r>
            <a:r>
              <a:rPr lang="en-GB" sz="2400" dirty="0" err="1">
                <a:solidFill>
                  <a:srgbClr val="000000"/>
                </a:solidFill>
                <a:latin typeface="Arial" charset="0"/>
              </a:rPr>
              <a:t>под</a:t>
            </a:r>
            <a:r>
              <a:rPr lang="en-GB" sz="2400" dirty="0">
                <a:solidFill>
                  <a:srgbClr val="000000"/>
                </a:solidFill>
                <a:latin typeface="Arial" charset="0"/>
              </a:rPr>
              <a:t> </a:t>
            </a:r>
            <a:r>
              <a:rPr lang="en-GB" sz="2400" dirty="0" err="1">
                <a:solidFill>
                  <a:srgbClr val="000000"/>
                </a:solidFill>
                <a:latin typeface="Arial" charset="0"/>
              </a:rPr>
              <a:t>Москвой</a:t>
            </a:r>
            <a:r>
              <a:rPr lang="en-GB" sz="2400" dirty="0">
                <a:solidFill>
                  <a:srgbClr val="000000"/>
                </a:solidFill>
                <a:latin typeface="Arial" charset="0"/>
              </a:rPr>
              <a:t>, а </a:t>
            </a:r>
            <a:r>
              <a:rPr lang="en-GB" sz="2400" dirty="0" err="1">
                <a:solidFill>
                  <a:srgbClr val="000000"/>
                </a:solidFill>
                <a:latin typeface="Arial" charset="0"/>
              </a:rPr>
              <a:t>вместе</a:t>
            </a:r>
            <a:r>
              <a:rPr lang="en-GB" sz="2400" dirty="0">
                <a:solidFill>
                  <a:srgbClr val="000000"/>
                </a:solidFill>
                <a:latin typeface="Arial" charset="0"/>
              </a:rPr>
              <a:t> с </a:t>
            </a:r>
            <a:r>
              <a:rPr lang="en-GB" sz="2400" dirty="0" err="1">
                <a:solidFill>
                  <a:srgbClr val="000000"/>
                </a:solidFill>
                <a:latin typeface="Arial" charset="0"/>
              </a:rPr>
              <a:t>ними</a:t>
            </a:r>
            <a:r>
              <a:rPr lang="en-GB" sz="2400" dirty="0">
                <a:solidFill>
                  <a:srgbClr val="000000"/>
                </a:solidFill>
                <a:latin typeface="Arial" charset="0"/>
              </a:rPr>
              <a:t> - </a:t>
            </a:r>
            <a:r>
              <a:rPr lang="en-GB" sz="2400" dirty="0" err="1">
                <a:solidFill>
                  <a:srgbClr val="000000"/>
                </a:solidFill>
                <a:latin typeface="Arial" charset="0"/>
              </a:rPr>
              <a:t>живая</a:t>
            </a:r>
            <a:r>
              <a:rPr lang="en-GB" sz="2400" dirty="0">
                <a:solidFill>
                  <a:srgbClr val="000000"/>
                </a:solidFill>
                <a:latin typeface="Arial" charset="0"/>
              </a:rPr>
              <a:t> </a:t>
            </a:r>
            <a:r>
              <a:rPr lang="en-GB" sz="2400" dirty="0" err="1">
                <a:solidFill>
                  <a:srgbClr val="000000"/>
                </a:solidFill>
                <a:latin typeface="Arial" charset="0"/>
              </a:rPr>
              <a:t>история</a:t>
            </a:r>
            <a:r>
              <a:rPr lang="en-GB" sz="2400" dirty="0">
                <a:solidFill>
                  <a:srgbClr val="000000"/>
                </a:solidFill>
                <a:latin typeface="Arial" charset="0"/>
              </a:rPr>
              <a:t> и </a:t>
            </a:r>
            <a:r>
              <a:rPr lang="en-GB" sz="2400" dirty="0" err="1">
                <a:solidFill>
                  <a:srgbClr val="000000"/>
                </a:solidFill>
                <a:latin typeface="Arial" charset="0"/>
              </a:rPr>
              <a:t>летопись</a:t>
            </a:r>
            <a:r>
              <a:rPr lang="en-GB" sz="2400" dirty="0">
                <a:solidFill>
                  <a:srgbClr val="000000"/>
                </a:solidFill>
                <a:latin typeface="Arial" charset="0"/>
              </a:rPr>
              <a:t> </a:t>
            </a:r>
            <a:r>
              <a:rPr lang="en-GB" sz="2400" dirty="0" err="1">
                <a:solidFill>
                  <a:srgbClr val="000000"/>
                </a:solidFill>
                <a:latin typeface="Arial" charset="0"/>
              </a:rPr>
              <a:t>героического</a:t>
            </a:r>
            <a:r>
              <a:rPr lang="en-GB" sz="2400" dirty="0">
                <a:solidFill>
                  <a:srgbClr val="000000"/>
                </a:solidFill>
                <a:latin typeface="Arial" charset="0"/>
              </a:rPr>
              <a:t> </a:t>
            </a:r>
            <a:r>
              <a:rPr lang="en-GB" sz="2400" dirty="0" err="1">
                <a:solidFill>
                  <a:srgbClr val="000000"/>
                </a:solidFill>
                <a:latin typeface="Arial" charset="0"/>
              </a:rPr>
              <a:t>сражения</a:t>
            </a:r>
            <a:r>
              <a:rPr lang="en-GB" sz="2400" dirty="0">
                <a:solidFill>
                  <a:srgbClr val="000000"/>
                </a:solidFill>
                <a:latin typeface="Arial" charset="0"/>
              </a:rPr>
              <a:t>, </a:t>
            </a:r>
            <a:r>
              <a:rPr lang="en-GB" sz="2400" dirty="0" err="1">
                <a:solidFill>
                  <a:srgbClr val="000000"/>
                </a:solidFill>
                <a:latin typeface="Arial" charset="0"/>
              </a:rPr>
              <a:t>боевой</a:t>
            </a:r>
            <a:r>
              <a:rPr lang="en-GB" sz="2400" dirty="0">
                <a:solidFill>
                  <a:srgbClr val="000000"/>
                </a:solidFill>
                <a:latin typeface="Arial" charset="0"/>
              </a:rPr>
              <a:t> </a:t>
            </a:r>
            <a:r>
              <a:rPr lang="en-GB" sz="2400" dirty="0" err="1">
                <a:solidFill>
                  <a:srgbClr val="000000"/>
                </a:solidFill>
                <a:latin typeface="Arial" charset="0"/>
              </a:rPr>
              <a:t>стойкости</a:t>
            </a:r>
            <a:r>
              <a:rPr lang="en-GB" sz="2400" dirty="0">
                <a:solidFill>
                  <a:srgbClr val="000000"/>
                </a:solidFill>
                <a:latin typeface="Arial" charset="0"/>
              </a:rPr>
              <a:t>, </a:t>
            </a:r>
            <a:r>
              <a:rPr lang="en-GB" sz="2400" dirty="0" err="1">
                <a:solidFill>
                  <a:srgbClr val="000000"/>
                </a:solidFill>
                <a:latin typeface="Arial" charset="0"/>
              </a:rPr>
              <a:t>мужества</a:t>
            </a:r>
            <a:r>
              <a:rPr lang="en-GB" sz="2400" dirty="0">
                <a:solidFill>
                  <a:srgbClr val="000000"/>
                </a:solidFill>
                <a:latin typeface="Arial" charset="0"/>
              </a:rPr>
              <a:t> и </a:t>
            </a:r>
            <a:r>
              <a:rPr lang="en-GB" sz="2400" dirty="0" err="1">
                <a:solidFill>
                  <a:srgbClr val="000000"/>
                </a:solidFill>
                <a:latin typeface="Arial" charset="0"/>
              </a:rPr>
              <a:t>самопожертвования</a:t>
            </a:r>
            <a:r>
              <a:rPr lang="en-GB" sz="2400" dirty="0">
                <a:solidFill>
                  <a:srgbClr val="000000"/>
                </a:solidFill>
                <a:latin typeface="Arial" charset="0"/>
              </a:rPr>
              <a:t>. </a:t>
            </a:r>
            <a:r>
              <a:rPr lang="en-GB" sz="2400" dirty="0" err="1">
                <a:solidFill>
                  <a:srgbClr val="000000"/>
                </a:solidFill>
                <a:latin typeface="Arial" charset="0"/>
              </a:rPr>
              <a:t>Но</a:t>
            </a:r>
            <a:r>
              <a:rPr lang="en-GB" sz="2400" dirty="0">
                <a:solidFill>
                  <a:srgbClr val="000000"/>
                </a:solidFill>
                <a:latin typeface="Arial" charset="0"/>
              </a:rPr>
              <a:t> </a:t>
            </a:r>
            <a:r>
              <a:rPr lang="en-GB" sz="2400" dirty="0" err="1">
                <a:solidFill>
                  <a:srgbClr val="000000"/>
                </a:solidFill>
                <a:latin typeface="Arial" charset="0"/>
              </a:rPr>
              <a:t>подвиг</a:t>
            </a:r>
            <a:r>
              <a:rPr lang="en-GB" sz="2400" dirty="0">
                <a:solidFill>
                  <a:srgbClr val="000000"/>
                </a:solidFill>
                <a:latin typeface="Arial" charset="0"/>
              </a:rPr>
              <a:t> </a:t>
            </a:r>
            <a:r>
              <a:rPr lang="en-GB" sz="2400" dirty="0" err="1">
                <a:solidFill>
                  <a:srgbClr val="000000"/>
                </a:solidFill>
                <a:latin typeface="Arial" charset="0"/>
              </a:rPr>
              <a:t>их</a:t>
            </a:r>
            <a:r>
              <a:rPr lang="en-GB" sz="2400" dirty="0">
                <a:solidFill>
                  <a:srgbClr val="000000"/>
                </a:solidFill>
                <a:latin typeface="Arial" charset="0"/>
              </a:rPr>
              <a:t> </a:t>
            </a:r>
            <a:r>
              <a:rPr lang="en-GB" sz="2400" dirty="0" err="1">
                <a:solidFill>
                  <a:srgbClr val="000000"/>
                </a:solidFill>
                <a:latin typeface="Arial" charset="0"/>
              </a:rPr>
              <a:t>бессмертен</a:t>
            </a:r>
            <a:r>
              <a:rPr lang="en-GB" sz="2400" dirty="0">
                <a:solidFill>
                  <a:srgbClr val="000000"/>
                </a:solidFill>
                <a:latin typeface="Arial" charset="0"/>
              </a:rPr>
              <a:t>, </a:t>
            </a:r>
            <a:r>
              <a:rPr lang="en-GB" sz="2400" dirty="0" err="1">
                <a:solidFill>
                  <a:srgbClr val="000000"/>
                </a:solidFill>
                <a:latin typeface="Arial" charset="0"/>
              </a:rPr>
              <a:t>он</a:t>
            </a:r>
            <a:r>
              <a:rPr lang="en-GB" sz="2400" dirty="0">
                <a:solidFill>
                  <a:srgbClr val="000000"/>
                </a:solidFill>
                <a:latin typeface="Arial" charset="0"/>
              </a:rPr>
              <a:t> </a:t>
            </a:r>
            <a:r>
              <a:rPr lang="en-GB" sz="2400" dirty="0" err="1">
                <a:solidFill>
                  <a:srgbClr val="000000"/>
                </a:solidFill>
                <a:latin typeface="Arial" charset="0"/>
              </a:rPr>
              <a:t>никогда</a:t>
            </a:r>
            <a:r>
              <a:rPr lang="en-GB" sz="2400" dirty="0">
                <a:solidFill>
                  <a:srgbClr val="000000"/>
                </a:solidFill>
                <a:latin typeface="Arial" charset="0"/>
              </a:rPr>
              <a:t> </a:t>
            </a:r>
            <a:r>
              <a:rPr lang="en-GB" sz="2400" dirty="0" err="1">
                <a:solidFill>
                  <a:srgbClr val="000000"/>
                </a:solidFill>
                <a:latin typeface="Arial" charset="0"/>
              </a:rPr>
              <a:t>не</a:t>
            </a:r>
            <a:r>
              <a:rPr lang="en-GB" sz="2400" dirty="0">
                <a:solidFill>
                  <a:srgbClr val="000000"/>
                </a:solidFill>
                <a:latin typeface="Arial" charset="0"/>
              </a:rPr>
              <a:t> </a:t>
            </a:r>
            <a:r>
              <a:rPr lang="en-GB" sz="2400" dirty="0" err="1">
                <a:solidFill>
                  <a:srgbClr val="000000"/>
                </a:solidFill>
                <a:latin typeface="Arial" charset="0"/>
              </a:rPr>
              <a:t>изгладится</a:t>
            </a:r>
            <a:r>
              <a:rPr lang="en-GB" sz="2400" dirty="0">
                <a:solidFill>
                  <a:srgbClr val="000000"/>
                </a:solidFill>
                <a:latin typeface="Arial" charset="0"/>
              </a:rPr>
              <a:t> </a:t>
            </a:r>
            <a:r>
              <a:rPr lang="en-GB" sz="2400" dirty="0" err="1">
                <a:solidFill>
                  <a:srgbClr val="000000"/>
                </a:solidFill>
                <a:latin typeface="Arial" charset="0"/>
              </a:rPr>
              <a:t>из</a:t>
            </a:r>
            <a:r>
              <a:rPr lang="en-GB" sz="2400" dirty="0">
                <a:solidFill>
                  <a:srgbClr val="000000"/>
                </a:solidFill>
                <a:latin typeface="Arial" charset="0"/>
              </a:rPr>
              <a:t> </a:t>
            </a:r>
            <a:r>
              <a:rPr lang="en-GB" sz="2400" dirty="0" err="1">
                <a:solidFill>
                  <a:srgbClr val="000000"/>
                </a:solidFill>
                <a:latin typeface="Arial" charset="0"/>
              </a:rPr>
              <a:t>памяти</a:t>
            </a:r>
            <a:r>
              <a:rPr lang="en-GB" sz="2400" dirty="0">
                <a:solidFill>
                  <a:srgbClr val="000000"/>
                </a:solidFill>
                <a:latin typeface="Arial" charset="0"/>
              </a:rPr>
              <a:t> </a:t>
            </a:r>
            <a:r>
              <a:rPr lang="en-GB" sz="2400" dirty="0" err="1">
                <a:solidFill>
                  <a:srgbClr val="000000"/>
                </a:solidFill>
                <a:latin typeface="Arial" charset="0"/>
              </a:rPr>
              <a:t>благодарных</a:t>
            </a:r>
            <a:r>
              <a:rPr lang="en-GB" sz="2400" dirty="0">
                <a:solidFill>
                  <a:srgbClr val="000000"/>
                </a:solidFill>
                <a:latin typeface="Arial" charset="0"/>
              </a:rPr>
              <a:t> </a:t>
            </a:r>
            <a:r>
              <a:rPr lang="en-GB" sz="2400" dirty="0" err="1">
                <a:solidFill>
                  <a:srgbClr val="000000"/>
                </a:solidFill>
                <a:latin typeface="Arial" charset="0"/>
              </a:rPr>
              <a:t>потомков</a:t>
            </a:r>
            <a:r>
              <a:rPr lang="en-GB" sz="2400" dirty="0">
                <a:solidFill>
                  <a:srgbClr val="000000"/>
                </a:solidFill>
                <a:latin typeface="Arial" charset="0"/>
              </a:rPr>
              <a:t>.</a:t>
            </a:r>
            <a:endParaRPr lang="ru-RU" sz="2400" dirty="0">
              <a:solidFill>
                <a:srgbClr val="000000"/>
              </a:solidFill>
              <a:latin typeface="Arial" charset="0"/>
            </a:endParaRPr>
          </a:p>
        </p:txBody>
      </p:sp>
      <p:pic>
        <p:nvPicPr>
          <p:cNvPr id="55300" name="Picture 4"/>
          <p:cNvPicPr>
            <a:picLocks noChangeAspect="1" noChangeArrowheads="1"/>
          </p:cNvPicPr>
          <p:nvPr/>
        </p:nvPicPr>
        <p:blipFill>
          <a:blip r:embed="rId2"/>
          <a:stretch>
            <a:fillRect/>
          </a:stretch>
        </p:blipFill>
        <p:spPr bwMode="auto">
          <a:xfrm>
            <a:off x="4572000" y="414248"/>
            <a:ext cx="4325938" cy="57421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Documents and Settings\22\Рабочий стол\24590069_430ff28afa22.gif"/>
          <p:cNvPicPr>
            <a:picLocks noChangeAspect="1" noChangeArrowheads="1" noCrop="1"/>
          </p:cNvPicPr>
          <p:nvPr/>
        </p:nvPicPr>
        <p:blipFill>
          <a:blip r:embed="rId2"/>
          <a:stretch>
            <a:fillRect/>
          </a:stretch>
        </p:blipFill>
        <p:spPr bwMode="auto">
          <a:xfrm>
            <a:off x="0" y="107156"/>
            <a:ext cx="9144000" cy="6858000"/>
          </a:xfrm>
          <a:prstGeom prst="rect">
            <a:avLst/>
          </a:prstGeom>
          <a:noFill/>
          <a:ln w="9525">
            <a:noFill/>
            <a:miter lim="800000"/>
            <a:headEnd/>
            <a:tailEnd/>
          </a:ln>
        </p:spPr>
      </p:pic>
      <p:sp>
        <p:nvSpPr>
          <p:cNvPr id="23555" name="Rectangle 4"/>
          <p:cNvSpPr>
            <a:spLocks noChangeArrowheads="1"/>
          </p:cNvSpPr>
          <p:nvPr/>
        </p:nvSpPr>
        <p:spPr bwMode="auto">
          <a:xfrm>
            <a:off x="500063" y="5357813"/>
            <a:ext cx="8215312" cy="1631950"/>
          </a:xfrm>
          <a:prstGeom prst="rect">
            <a:avLst/>
          </a:prstGeom>
          <a:noFill/>
          <a:ln w="9525">
            <a:noFill/>
            <a:miter lim="800000"/>
            <a:headEnd/>
            <a:tailEnd/>
          </a:ln>
        </p:spPr>
        <p:txBody>
          <a:bodyPr anchor="ctr">
            <a:spAutoFit/>
          </a:bodyPr>
          <a:lstStyle/>
          <a:p>
            <a:pPr algn="ctr" eaLnBrk="0" hangingPunct="0"/>
            <a:r>
              <a:rPr lang="ru-RU" sz="2000" b="1" i="1" u="sng" dirty="0">
                <a:solidFill>
                  <a:srgbClr val="0000FF"/>
                </a:solidFill>
                <a:latin typeface="Times New Roman" pitchFamily="18" charset="0"/>
                <a:cs typeface="Times New Roman" pitchFamily="18" charset="0"/>
              </a:rPr>
              <a:t>Помни войну! Пусть далёка она и туманна, </a:t>
            </a:r>
            <a:br>
              <a:rPr lang="ru-RU" sz="2000" b="1" i="1" u="sng" dirty="0">
                <a:solidFill>
                  <a:srgbClr val="0000FF"/>
                </a:solidFill>
                <a:latin typeface="Times New Roman" pitchFamily="18" charset="0"/>
                <a:cs typeface="Times New Roman" pitchFamily="18" charset="0"/>
              </a:rPr>
            </a:br>
            <a:r>
              <a:rPr lang="ru-RU" sz="2000" b="1" i="1" u="sng" dirty="0">
                <a:solidFill>
                  <a:srgbClr val="0000FF"/>
                </a:solidFill>
                <a:latin typeface="Times New Roman" pitchFamily="18" charset="0"/>
                <a:cs typeface="Times New Roman" pitchFamily="18" charset="0"/>
              </a:rPr>
              <a:t>Годы идут, командиры уходят в запас, - </a:t>
            </a:r>
            <a:br>
              <a:rPr lang="ru-RU" sz="2000" b="1" i="1" u="sng" dirty="0">
                <a:solidFill>
                  <a:srgbClr val="0000FF"/>
                </a:solidFill>
                <a:latin typeface="Times New Roman" pitchFamily="18" charset="0"/>
                <a:cs typeface="Times New Roman" pitchFamily="18" charset="0"/>
              </a:rPr>
            </a:br>
            <a:r>
              <a:rPr lang="ru-RU" sz="2000" b="1" i="1" u="sng" dirty="0">
                <a:solidFill>
                  <a:srgbClr val="0000FF"/>
                </a:solidFill>
                <a:latin typeface="Times New Roman" pitchFamily="18" charset="0"/>
                <a:cs typeface="Times New Roman" pitchFamily="18" charset="0"/>
              </a:rPr>
              <a:t>Помни войну! Это, право же, вовсе не странно - </a:t>
            </a:r>
            <a:br>
              <a:rPr lang="ru-RU" sz="2000" b="1" i="1" u="sng" dirty="0">
                <a:solidFill>
                  <a:srgbClr val="0000FF"/>
                </a:solidFill>
                <a:latin typeface="Times New Roman" pitchFamily="18" charset="0"/>
                <a:cs typeface="Times New Roman" pitchFamily="18" charset="0"/>
              </a:rPr>
            </a:br>
            <a:r>
              <a:rPr lang="ru-RU" sz="2000" b="1" i="1" u="sng" dirty="0">
                <a:solidFill>
                  <a:srgbClr val="0000FF"/>
                </a:solidFill>
                <a:latin typeface="Times New Roman" pitchFamily="18" charset="0"/>
                <a:cs typeface="Times New Roman" pitchFamily="18" charset="0"/>
              </a:rPr>
              <a:t>Помнить всё то, что когда-то касалось всех нас.</a:t>
            </a:r>
            <a:r>
              <a:rPr lang="ru-RU" sz="2000" b="1" u="sng" dirty="0">
                <a:solidFill>
                  <a:srgbClr val="0000FF"/>
                </a:solidFill>
                <a:latin typeface="Times New Roman" pitchFamily="18" charset="0"/>
                <a:cs typeface="Times New Roman" pitchFamily="18" charset="0"/>
              </a:rPr>
              <a:t> </a:t>
            </a:r>
          </a:p>
          <a:p>
            <a:pPr algn="ctr" eaLnBrk="0" hangingPunct="0"/>
            <a:r>
              <a:rPr lang="ru-RU" sz="2000" b="1" u="sng" dirty="0">
                <a:solidFill>
                  <a:srgbClr val="0000FF"/>
                </a:solidFill>
                <a:latin typeface="Times New Roman" pitchFamily="18" charset="0"/>
                <a:cs typeface="Times New Roman" pitchFamily="18" charset="0"/>
              </a:rPr>
              <a:t>Юрий Визбор </a:t>
            </a:r>
          </a:p>
        </p:txBody>
      </p:sp>
    </p:spTree>
  </p:cSld>
  <p:clrMapOvr>
    <a:masterClrMapping/>
  </p:clrMapOvr>
  <p:transition advClick="0" advTm="693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1" descr="Памятник ''Противотанковые ежи''"/>
          <p:cNvPicPr>
            <a:picLocks noChangeAspect="1" noChangeArrowheads="1"/>
          </p:cNvPicPr>
          <p:nvPr/>
        </p:nvPicPr>
        <p:blipFill>
          <a:blip r:embed="rId2" cstate="print"/>
          <a:srcRect/>
          <a:stretch>
            <a:fillRect/>
          </a:stretch>
        </p:blipFill>
        <p:spPr bwMode="auto">
          <a:xfrm>
            <a:off x="129847" y="0"/>
            <a:ext cx="9066250" cy="6858000"/>
          </a:xfrm>
          <a:prstGeom prst="rect">
            <a:avLst/>
          </a:prstGeom>
          <a:noFill/>
          <a:ln w="9525">
            <a:noFill/>
            <a:miter lim="800000"/>
            <a:headEnd/>
            <a:tailEnd/>
          </a:ln>
        </p:spPr>
      </p:pic>
      <p:sp>
        <p:nvSpPr>
          <p:cNvPr id="5123" name="Прямоугольник 6"/>
          <p:cNvSpPr>
            <a:spLocks noChangeArrowheads="1"/>
          </p:cNvSpPr>
          <p:nvPr/>
        </p:nvSpPr>
        <p:spPr bwMode="auto">
          <a:xfrm>
            <a:off x="642938" y="0"/>
            <a:ext cx="4572000" cy="2215991"/>
          </a:xfrm>
          <a:prstGeom prst="rect">
            <a:avLst/>
          </a:prstGeom>
          <a:noFill/>
          <a:ln w="9525">
            <a:noFill/>
            <a:miter lim="800000"/>
            <a:headEnd/>
            <a:tailEnd/>
          </a:ln>
        </p:spPr>
        <p:txBody>
          <a:bodyPr wrap="square">
            <a:spAutoFit/>
          </a:bodyPr>
          <a:lstStyle/>
          <a:p>
            <a:pPr>
              <a:lnSpc>
                <a:spcPct val="115000"/>
              </a:lnSpc>
              <a:spcAft>
                <a:spcPts val="1000"/>
              </a:spcAft>
            </a:pPr>
            <a:r>
              <a:rPr lang="ru-RU" sz="2000" b="1" i="1" dirty="0">
                <a:solidFill>
                  <a:srgbClr val="000000"/>
                </a:solidFill>
                <a:latin typeface="Calibri" pitchFamily="34" charset="0"/>
                <a:ea typeface="Calibri" pitchFamily="34" charset="0"/>
                <a:cs typeface="Times New Roman" pitchFamily="18" charset="0"/>
              </a:rPr>
              <a:t>Мы свою победу выстрадали честно,</a:t>
            </a:r>
            <a:r>
              <a:rPr lang="ru-RU" sz="2000" b="1" dirty="0">
                <a:solidFill>
                  <a:srgbClr val="000000"/>
                </a:solidFill>
                <a:latin typeface="Calibri" pitchFamily="34" charset="0"/>
                <a:ea typeface="Calibri" pitchFamily="34" charset="0"/>
                <a:cs typeface="Times New Roman" pitchFamily="18" charset="0"/>
              </a:rPr>
              <a:t> </a:t>
            </a:r>
            <a:br>
              <a:rPr lang="ru-RU" sz="2000" b="1" dirty="0">
                <a:solidFill>
                  <a:srgbClr val="000000"/>
                </a:solidFill>
                <a:latin typeface="Calibri" pitchFamily="34" charset="0"/>
                <a:ea typeface="Calibri" pitchFamily="34" charset="0"/>
                <a:cs typeface="Times New Roman" pitchFamily="18" charset="0"/>
              </a:rPr>
            </a:br>
            <a:r>
              <a:rPr lang="ru-RU" sz="2000" b="1" i="1" dirty="0">
                <a:solidFill>
                  <a:srgbClr val="000000"/>
                </a:solidFill>
                <a:latin typeface="Calibri" pitchFamily="34" charset="0"/>
                <a:ea typeface="Calibri" pitchFamily="34" charset="0"/>
                <a:cs typeface="Times New Roman" pitchFamily="18" charset="0"/>
              </a:rPr>
              <a:t>Преданы святому кровному родству...</a:t>
            </a:r>
            <a:r>
              <a:rPr lang="ru-RU" sz="2000" b="1" dirty="0">
                <a:solidFill>
                  <a:srgbClr val="000000"/>
                </a:solidFill>
                <a:latin typeface="Calibri" pitchFamily="34" charset="0"/>
                <a:ea typeface="Calibri" pitchFamily="34" charset="0"/>
                <a:cs typeface="Times New Roman" pitchFamily="18" charset="0"/>
              </a:rPr>
              <a:t> </a:t>
            </a:r>
            <a:br>
              <a:rPr lang="ru-RU" sz="2000" b="1" dirty="0">
                <a:solidFill>
                  <a:srgbClr val="000000"/>
                </a:solidFill>
                <a:latin typeface="Calibri" pitchFamily="34" charset="0"/>
                <a:ea typeface="Calibri" pitchFamily="34" charset="0"/>
                <a:cs typeface="Times New Roman" pitchFamily="18" charset="0"/>
              </a:rPr>
            </a:br>
            <a:r>
              <a:rPr lang="ru-RU" sz="2000" b="1" i="1" dirty="0">
                <a:solidFill>
                  <a:srgbClr val="000000"/>
                </a:solidFill>
                <a:latin typeface="Calibri" pitchFamily="34" charset="0"/>
                <a:ea typeface="Calibri" pitchFamily="34" charset="0"/>
                <a:cs typeface="Times New Roman" pitchFamily="18" charset="0"/>
              </a:rPr>
              <a:t>В каждом новом доме, в каждой новой песне</a:t>
            </a:r>
            <a:r>
              <a:rPr lang="ru-RU" sz="2000" b="1" dirty="0">
                <a:solidFill>
                  <a:srgbClr val="000000"/>
                </a:solidFill>
                <a:latin typeface="Calibri" pitchFamily="34" charset="0"/>
                <a:ea typeface="Calibri" pitchFamily="34" charset="0"/>
                <a:cs typeface="Times New Roman" pitchFamily="18" charset="0"/>
              </a:rPr>
              <a:t> </a:t>
            </a:r>
            <a:br>
              <a:rPr lang="ru-RU" sz="2000" b="1" dirty="0">
                <a:solidFill>
                  <a:srgbClr val="000000"/>
                </a:solidFill>
                <a:latin typeface="Calibri" pitchFamily="34" charset="0"/>
                <a:ea typeface="Calibri" pitchFamily="34" charset="0"/>
                <a:cs typeface="Times New Roman" pitchFamily="18" charset="0"/>
              </a:rPr>
            </a:br>
            <a:r>
              <a:rPr lang="ru-RU" sz="2000" b="1" i="1" dirty="0">
                <a:solidFill>
                  <a:srgbClr val="000000"/>
                </a:solidFill>
                <a:latin typeface="Calibri" pitchFamily="34" charset="0"/>
                <a:ea typeface="Calibri" pitchFamily="34" charset="0"/>
                <a:cs typeface="Times New Roman" pitchFamily="18" charset="0"/>
              </a:rPr>
              <a:t>Помните ушедших в битву за Москву!</a:t>
            </a:r>
            <a:r>
              <a:rPr lang="ru-RU" sz="2000" b="1" dirty="0">
                <a:solidFill>
                  <a:srgbClr val="000000"/>
                </a:solidFill>
                <a:latin typeface="Calibri" pitchFamily="34" charset="0"/>
                <a:ea typeface="Calibri" pitchFamily="34" charset="0"/>
                <a:cs typeface="Times New Roman" pitchFamily="18" charset="0"/>
              </a:rPr>
              <a:t> </a:t>
            </a:r>
            <a:endParaRPr lang="ru-RU" sz="2000" b="1" dirty="0">
              <a:latin typeface="Calibri" pitchFamily="34" charset="0"/>
              <a:ea typeface="Calibri" pitchFamily="34" charset="0"/>
              <a:cs typeface="Times New Roman" pitchFamily="18" charset="0"/>
            </a:endParaRPr>
          </a:p>
        </p:txBody>
      </p:sp>
      <p:sp>
        <p:nvSpPr>
          <p:cNvPr id="5124" name="Прямоугольник 7"/>
          <p:cNvSpPr>
            <a:spLocks noChangeArrowheads="1"/>
          </p:cNvSpPr>
          <p:nvPr/>
        </p:nvSpPr>
        <p:spPr bwMode="auto">
          <a:xfrm>
            <a:off x="2428874" y="2000250"/>
            <a:ext cx="6429405" cy="728663"/>
          </a:xfrm>
          <a:prstGeom prst="rect">
            <a:avLst/>
          </a:prstGeom>
          <a:noFill/>
          <a:ln w="9525">
            <a:noFill/>
            <a:miter lim="800000"/>
            <a:headEnd/>
            <a:tailEnd/>
          </a:ln>
        </p:spPr>
        <p:txBody>
          <a:bodyPr wrap="square">
            <a:spAutoFit/>
          </a:bodyPr>
          <a:lstStyle/>
          <a:p>
            <a:pPr algn="r">
              <a:lnSpc>
                <a:spcPct val="115000"/>
              </a:lnSpc>
              <a:spcAft>
                <a:spcPts val="1000"/>
              </a:spcAft>
            </a:pPr>
            <a:r>
              <a:rPr lang="ru-RU" dirty="0">
                <a:solidFill>
                  <a:srgbClr val="000000"/>
                </a:solidFill>
                <a:latin typeface="Calibri" pitchFamily="34" charset="0"/>
                <a:ea typeface="Calibri" pitchFamily="34" charset="0"/>
                <a:cs typeface="Times New Roman" pitchFamily="18" charset="0"/>
              </a:rPr>
              <a:t/>
            </a:r>
            <a:br>
              <a:rPr lang="ru-RU" dirty="0">
                <a:solidFill>
                  <a:srgbClr val="000000"/>
                </a:solidFill>
                <a:latin typeface="Calibri" pitchFamily="34" charset="0"/>
                <a:ea typeface="Calibri" pitchFamily="34" charset="0"/>
                <a:cs typeface="Times New Roman" pitchFamily="18" charset="0"/>
              </a:rPr>
            </a:br>
            <a:r>
              <a:rPr lang="ru-RU" b="1" dirty="0">
                <a:solidFill>
                  <a:srgbClr val="000000"/>
                </a:solidFill>
                <a:latin typeface="Calibri" pitchFamily="34" charset="0"/>
                <a:ea typeface="Calibri" pitchFamily="34" charset="0"/>
                <a:cs typeface="Times New Roman" pitchFamily="18" charset="0"/>
              </a:rPr>
              <a:t>Николай Добронравов</a:t>
            </a:r>
            <a:endParaRPr lang="ru-RU" b="1" dirty="0">
              <a:latin typeface="Calibri" pitchFamily="34" charset="0"/>
              <a:ea typeface="Calibri" pitchFamily="34" charset="0"/>
              <a:cs typeface="Times New Roman" pitchFamily="18" charset="0"/>
            </a:endParaRPr>
          </a:p>
        </p:txBody>
      </p:sp>
    </p:spTree>
  </p:cSld>
  <p:clrMapOvr>
    <a:masterClrMapping/>
  </p:clrMapOvr>
  <p:transition advClick="0" advTm="6093"/>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714488"/>
          </a:xfrm>
        </p:spPr>
        <p:txBody>
          <a:bodyPr>
            <a:normAutofit fontScale="90000"/>
          </a:bodyPr>
          <a:lstStyle/>
          <a:p>
            <a:r>
              <a:rPr lang="ru-RU" dirty="0" smtClean="0"/>
              <a:t>Экспедиция школьного музея «Родничок» ГОУ СОШ №1285 по  местам боевых сражений под Москвой</a:t>
            </a:r>
            <a:endParaRPr lang="ru-RU" dirty="0"/>
          </a:p>
        </p:txBody>
      </p:sp>
      <p:pic>
        <p:nvPicPr>
          <p:cNvPr id="1026" name="Picture 2" descr="C:\Documents and Settings\user401_1_1\Рабочий стол\лобня.jpg"/>
          <p:cNvPicPr>
            <a:picLocks noGrp="1" noChangeAspect="1" noChangeArrowheads="1"/>
          </p:cNvPicPr>
          <p:nvPr>
            <p:ph idx="1"/>
          </p:nvPr>
        </p:nvPicPr>
        <p:blipFill>
          <a:blip r:embed="rId2"/>
          <a:stretch>
            <a:fillRect/>
          </a:stretch>
        </p:blipFill>
        <p:spPr bwMode="auto">
          <a:xfrm>
            <a:off x="200908" y="1857364"/>
            <a:ext cx="8445324" cy="4863602"/>
          </a:xfrm>
          <a:prstGeom prst="rect">
            <a:avLst/>
          </a:prstGeom>
          <a:noFill/>
        </p:spPr>
      </p:pic>
      <p:sp>
        <p:nvSpPr>
          <p:cNvPr id="8" name="Стрелка вправо 7"/>
          <p:cNvSpPr/>
          <p:nvPr/>
        </p:nvSpPr>
        <p:spPr>
          <a:xfrm rot="10800000">
            <a:off x="3786182" y="4214818"/>
            <a:ext cx="692656" cy="2143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7-конечная звезда 8"/>
          <p:cNvSpPr/>
          <p:nvPr/>
        </p:nvSpPr>
        <p:spPr>
          <a:xfrm>
            <a:off x="4429124" y="4000504"/>
            <a:ext cx="500066" cy="500066"/>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latin typeface="Arial Black" pitchFamily="34" charset="0"/>
              </a:rPr>
              <a:t>вокзал</a:t>
            </a:r>
            <a:endParaRPr lang="ru-RU" sz="800" dirty="0">
              <a:solidFill>
                <a:schemeClr val="tx1"/>
              </a:solidFill>
              <a:latin typeface="Arial Black" pitchFamily="34" charset="0"/>
            </a:endParaRPr>
          </a:p>
        </p:txBody>
      </p:sp>
      <p:sp>
        <p:nvSpPr>
          <p:cNvPr id="10" name="7-конечная звезда 9"/>
          <p:cNvSpPr/>
          <p:nvPr/>
        </p:nvSpPr>
        <p:spPr>
          <a:xfrm>
            <a:off x="3357554" y="4000504"/>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a:t>
            </a:r>
            <a:endParaRPr lang="ru-RU" dirty="0"/>
          </a:p>
        </p:txBody>
      </p:sp>
      <p:sp>
        <p:nvSpPr>
          <p:cNvPr id="11" name="7-конечная звезда 10"/>
          <p:cNvSpPr/>
          <p:nvPr/>
        </p:nvSpPr>
        <p:spPr>
          <a:xfrm>
            <a:off x="4071934" y="3286124"/>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2</a:t>
            </a:r>
            <a:endParaRPr lang="ru-RU" dirty="0"/>
          </a:p>
        </p:txBody>
      </p:sp>
      <p:sp>
        <p:nvSpPr>
          <p:cNvPr id="12" name="7-конечная звезда 11"/>
          <p:cNvSpPr/>
          <p:nvPr/>
        </p:nvSpPr>
        <p:spPr>
          <a:xfrm>
            <a:off x="3643306" y="3143248"/>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3</a:t>
            </a:r>
            <a:endParaRPr lang="ru-RU" dirty="0"/>
          </a:p>
        </p:txBody>
      </p:sp>
      <p:sp>
        <p:nvSpPr>
          <p:cNvPr id="13" name="7-конечная звезда 12"/>
          <p:cNvSpPr/>
          <p:nvPr/>
        </p:nvSpPr>
        <p:spPr>
          <a:xfrm>
            <a:off x="3357554" y="3286124"/>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4</a:t>
            </a:r>
            <a:endParaRPr lang="ru-RU" dirty="0"/>
          </a:p>
        </p:txBody>
      </p:sp>
      <p:sp>
        <p:nvSpPr>
          <p:cNvPr id="14" name="7-конечная звезда 13"/>
          <p:cNvSpPr/>
          <p:nvPr/>
        </p:nvSpPr>
        <p:spPr>
          <a:xfrm>
            <a:off x="2000232" y="3071810"/>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5</a:t>
            </a:r>
            <a:endParaRPr lang="ru-RU" dirty="0"/>
          </a:p>
        </p:txBody>
      </p:sp>
      <p:sp>
        <p:nvSpPr>
          <p:cNvPr id="15" name="Стрелка вправо 14"/>
          <p:cNvSpPr/>
          <p:nvPr/>
        </p:nvSpPr>
        <p:spPr>
          <a:xfrm rot="12473629">
            <a:off x="3081695" y="3007070"/>
            <a:ext cx="692656" cy="2143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право 15"/>
          <p:cNvSpPr/>
          <p:nvPr/>
        </p:nvSpPr>
        <p:spPr>
          <a:xfrm rot="9977086">
            <a:off x="2444391" y="2936554"/>
            <a:ext cx="692656" cy="2143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p:cNvSpPr/>
          <p:nvPr/>
        </p:nvSpPr>
        <p:spPr>
          <a:xfrm rot="18281361">
            <a:off x="3582192" y="3739035"/>
            <a:ext cx="692656" cy="2143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7-конечная звезда 17"/>
          <p:cNvSpPr/>
          <p:nvPr/>
        </p:nvSpPr>
        <p:spPr>
          <a:xfrm>
            <a:off x="1500166" y="2285992"/>
            <a:ext cx="428628" cy="428628"/>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6</a:t>
            </a:r>
            <a:endParaRPr lang="ru-RU" dirty="0"/>
          </a:p>
        </p:txBody>
      </p:sp>
      <p:sp>
        <p:nvSpPr>
          <p:cNvPr id="19" name="Стрелка вправо 18"/>
          <p:cNvSpPr/>
          <p:nvPr/>
        </p:nvSpPr>
        <p:spPr>
          <a:xfrm rot="12152085">
            <a:off x="2158639" y="2579363"/>
            <a:ext cx="692656" cy="2143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dirty="0"/>
          </a:p>
        </p:txBody>
      </p:sp>
      <p:sp>
        <p:nvSpPr>
          <p:cNvPr id="8" name="Текст 7"/>
          <p:cNvSpPr>
            <a:spLocks noGrp="1"/>
          </p:cNvSpPr>
          <p:nvPr>
            <p:ph type="body" idx="1"/>
          </p:nvPr>
        </p:nvSpPr>
        <p:spPr>
          <a:xfrm>
            <a:off x="281444" y="666750"/>
            <a:ext cx="8648274" cy="639762"/>
          </a:xfrm>
        </p:spPr>
        <p:txBody>
          <a:bodyPr>
            <a:normAutofit/>
          </a:bodyPr>
          <a:lstStyle/>
          <a:p>
            <a:r>
              <a:rPr lang="ru-RU" sz="2800" dirty="0" smtClean="0"/>
              <a:t>1. мемориальный памятник «Звонница»</a:t>
            </a:r>
            <a:endParaRPr lang="ru-RU" sz="2800" dirty="0"/>
          </a:p>
        </p:txBody>
      </p:sp>
      <p:sp>
        <p:nvSpPr>
          <p:cNvPr id="9" name="Текст 8"/>
          <p:cNvSpPr>
            <a:spLocks noGrp="1"/>
          </p:cNvSpPr>
          <p:nvPr>
            <p:ph type="body" sz="half" idx="3"/>
          </p:nvPr>
        </p:nvSpPr>
        <p:spPr>
          <a:xfrm>
            <a:off x="8786842" y="666750"/>
            <a:ext cx="150424" cy="639762"/>
          </a:xfrm>
        </p:spPr>
        <p:txBody>
          <a:bodyPr/>
          <a:lstStyle/>
          <a:p>
            <a:endParaRPr lang="ru-RU" dirty="0"/>
          </a:p>
        </p:txBody>
      </p:sp>
      <p:pic>
        <p:nvPicPr>
          <p:cNvPr id="3074" name="Picture 2" descr="C:\Documents and Settings\user401_1_1\Рабочий стол\Фото мн\SDC13452.JPG"/>
          <p:cNvPicPr>
            <a:picLocks noGrp="1" noChangeAspect="1" noChangeArrowheads="1"/>
          </p:cNvPicPr>
          <p:nvPr>
            <p:ph sz="quarter" idx="2"/>
          </p:nvPr>
        </p:nvPicPr>
        <p:blipFill>
          <a:blip r:embed="rId2"/>
          <a:stretch>
            <a:fillRect/>
          </a:stretch>
        </p:blipFill>
        <p:spPr bwMode="auto">
          <a:xfrm>
            <a:off x="0" y="1359838"/>
            <a:ext cx="4719640" cy="4817965"/>
          </a:xfrm>
          <a:prstGeom prst="rect">
            <a:avLst/>
          </a:prstGeom>
          <a:noFill/>
        </p:spPr>
      </p:pic>
      <p:sp>
        <p:nvSpPr>
          <p:cNvPr id="10" name="Содержимое 9"/>
          <p:cNvSpPr>
            <a:spLocks noGrp="1"/>
          </p:cNvSpPr>
          <p:nvPr>
            <p:ph sz="quarter" idx="4"/>
          </p:nvPr>
        </p:nvSpPr>
        <p:spPr/>
        <p:txBody>
          <a:bodyPr>
            <a:normAutofit fontScale="92500" lnSpcReduction="20000"/>
          </a:bodyPr>
          <a:lstStyle/>
          <a:p>
            <a:r>
              <a:rPr lang="ru-RU" dirty="0" smtClean="0"/>
              <a:t>В городском парке мы обнаружили мемориальный памятник «Звонница», который был создан к  55-летию Победы архитекторами </a:t>
            </a:r>
            <a:r>
              <a:rPr lang="ru-RU" dirty="0" err="1" smtClean="0"/>
              <a:t>Азиндора</a:t>
            </a:r>
            <a:r>
              <a:rPr lang="ru-RU" dirty="0" smtClean="0"/>
              <a:t>, посвященный павшим в Великую Отечественную войну. "Звонница", представляет собой конусообразную металлоконструкцию, увенчанную православным крестом.</a:t>
            </a:r>
            <a:endParaRPr lang="ru-RU" dirty="0"/>
          </a:p>
        </p:txBody>
      </p:sp>
      <p:sp>
        <p:nvSpPr>
          <p:cNvPr id="3076" name="Rectangle 4"/>
          <p:cNvSpPr>
            <a:spLocks noChangeArrowheads="1"/>
          </p:cNvSpPr>
          <p:nvPr/>
        </p:nvSpPr>
        <p:spPr bwMode="auto">
          <a:xfrm>
            <a:off x="0" y="0"/>
            <a:ext cx="223138" cy="2923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3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686800" cy="838200"/>
          </a:xfrm>
        </p:spPr>
        <p:txBody>
          <a:bodyPr/>
          <a:lstStyle/>
          <a:p>
            <a:r>
              <a:rPr lang="ru-RU" b="1" dirty="0" smtClean="0"/>
              <a:t>2. </a:t>
            </a:r>
            <a:r>
              <a:rPr lang="ru-RU" b="1" dirty="0" err="1" smtClean="0"/>
              <a:t>Пастомент</a:t>
            </a:r>
            <a:r>
              <a:rPr lang="ru-RU" b="1" dirty="0" smtClean="0"/>
              <a:t> «Зенитное орудие»</a:t>
            </a:r>
            <a:endParaRPr lang="ru-RU" dirty="0"/>
          </a:p>
        </p:txBody>
      </p:sp>
      <p:pic>
        <p:nvPicPr>
          <p:cNvPr id="9218" name="Picture 2" descr="C:\Documents and Settings\Оксана\Рабочий стол\моск\SDC13431.JPG"/>
          <p:cNvPicPr>
            <a:picLocks noGrp="1" noChangeAspect="1" noChangeArrowheads="1"/>
          </p:cNvPicPr>
          <p:nvPr>
            <p:ph idx="1"/>
          </p:nvPr>
        </p:nvPicPr>
        <p:blipFill>
          <a:blip r:embed="rId2" cstate="print"/>
          <a:srcRect/>
          <a:stretch>
            <a:fillRect/>
          </a:stretch>
        </p:blipFill>
        <p:spPr bwMode="auto">
          <a:xfrm>
            <a:off x="5357818" y="2071678"/>
            <a:ext cx="3394472" cy="4286280"/>
          </a:xfrm>
          <a:prstGeom prst="rect">
            <a:avLst/>
          </a:prstGeom>
          <a:noFill/>
        </p:spPr>
      </p:pic>
      <p:pic>
        <p:nvPicPr>
          <p:cNvPr id="9221" name="Picture 5" descr="C:\Documents and Settings\Оксана\Рабочий стол\моск\SDC13436.JPG"/>
          <p:cNvPicPr>
            <a:picLocks noChangeAspect="1" noChangeArrowheads="1"/>
          </p:cNvPicPr>
          <p:nvPr/>
        </p:nvPicPr>
        <p:blipFill>
          <a:blip r:embed="rId3" cstate="print"/>
          <a:srcRect/>
          <a:stretch>
            <a:fillRect/>
          </a:stretch>
        </p:blipFill>
        <p:spPr bwMode="auto">
          <a:xfrm>
            <a:off x="0" y="2714620"/>
            <a:ext cx="5214942" cy="285809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7" name="Picture 3" descr="C:\Documents and Settings\Оксана\Рабочий стол\Битва под Лобней\img-8018-AA_gun.jpg"/>
          <p:cNvPicPr>
            <a:picLocks noGrp="1" noChangeAspect="1" noChangeArrowheads="1"/>
          </p:cNvPicPr>
          <p:nvPr>
            <p:ph idx="1"/>
          </p:nvPr>
        </p:nvPicPr>
        <p:blipFill>
          <a:blip r:embed="rId2" cstate="print"/>
          <a:srcRect/>
          <a:stretch>
            <a:fillRect/>
          </a:stretch>
        </p:blipFill>
        <p:spPr bwMode="auto">
          <a:xfrm>
            <a:off x="0" y="3018608"/>
            <a:ext cx="5148064" cy="3839391"/>
          </a:xfrm>
          <a:prstGeom prst="rect">
            <a:avLst/>
          </a:prstGeom>
          <a:noFill/>
        </p:spPr>
      </p:pic>
      <p:pic>
        <p:nvPicPr>
          <p:cNvPr id="6146" name="Picture 2" descr="C:\Documents and Settings\Оксана\Рабочий стол\Битва под Лобней\1242899565.jpg"/>
          <p:cNvPicPr>
            <a:picLocks noChangeAspect="1" noChangeArrowheads="1"/>
          </p:cNvPicPr>
          <p:nvPr/>
        </p:nvPicPr>
        <p:blipFill>
          <a:blip r:embed="rId3" cstate="print"/>
          <a:srcRect/>
          <a:stretch>
            <a:fillRect/>
          </a:stretch>
        </p:blipFill>
        <p:spPr bwMode="auto">
          <a:xfrm>
            <a:off x="0" y="-243408"/>
            <a:ext cx="5181600" cy="3352800"/>
          </a:xfrm>
          <a:prstGeom prst="rect">
            <a:avLst/>
          </a:prstGeom>
          <a:noFill/>
        </p:spPr>
      </p:pic>
      <p:pic>
        <p:nvPicPr>
          <p:cNvPr id="6148" name="Picture 4" descr="C:\Documents and Settings\Оксана\Рабочий стол\Битва под Лобней\original.jpg"/>
          <p:cNvPicPr>
            <a:picLocks noChangeAspect="1" noChangeArrowheads="1"/>
          </p:cNvPicPr>
          <p:nvPr/>
        </p:nvPicPr>
        <p:blipFill>
          <a:blip r:embed="rId4" cstate="print"/>
          <a:srcRect/>
          <a:stretch>
            <a:fillRect/>
          </a:stretch>
        </p:blipFill>
        <p:spPr bwMode="auto">
          <a:xfrm>
            <a:off x="5219328" y="2996952"/>
            <a:ext cx="3924672" cy="3861048"/>
          </a:xfrm>
          <a:prstGeom prst="rect">
            <a:avLst/>
          </a:prstGeom>
          <a:noFill/>
        </p:spPr>
      </p:pic>
      <p:pic>
        <p:nvPicPr>
          <p:cNvPr id="6150" name="Picture 6" descr="C:\Documents and Settings\Оксана\Рабочий стол\Битва под Лобней\hsoc73_06.jpg"/>
          <p:cNvPicPr>
            <a:picLocks noChangeAspect="1" noChangeArrowheads="1"/>
          </p:cNvPicPr>
          <p:nvPr/>
        </p:nvPicPr>
        <p:blipFill>
          <a:blip r:embed="rId5" cstate="print"/>
          <a:srcRect/>
          <a:stretch>
            <a:fillRect/>
          </a:stretch>
        </p:blipFill>
        <p:spPr bwMode="auto">
          <a:xfrm>
            <a:off x="5220072" y="0"/>
            <a:ext cx="4151362" cy="308836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2. </a:t>
            </a:r>
            <a:r>
              <a:rPr lang="ru-RU" b="1" dirty="0" err="1" smtClean="0"/>
              <a:t>Пастомент</a:t>
            </a:r>
            <a:r>
              <a:rPr lang="ru-RU" b="1" dirty="0" smtClean="0"/>
              <a:t> «Зенитное орудие»</a:t>
            </a:r>
            <a:endParaRPr lang="ru-RU" dirty="0"/>
          </a:p>
        </p:txBody>
      </p:sp>
      <p:sp>
        <p:nvSpPr>
          <p:cNvPr id="3" name="Содержимое 2"/>
          <p:cNvSpPr>
            <a:spLocks noGrp="1"/>
          </p:cNvSpPr>
          <p:nvPr>
            <p:ph sz="half" idx="1"/>
          </p:nvPr>
        </p:nvSpPr>
        <p:spPr/>
        <p:txBody>
          <a:bodyPr>
            <a:normAutofit fontScale="92500" lnSpcReduction="10000"/>
          </a:bodyPr>
          <a:lstStyle/>
          <a:p>
            <a:r>
              <a:rPr lang="ru-RU" dirty="0" smtClean="0"/>
              <a:t>Как памятник великой битвы за Москву, несгибаемой воли советских воинов-зенитчиков на развилке Дмитровского и Рогачевского шоссе на постаменте стоит зенитное орудие, одно из тех, каким сражалась 13-я батарея 864-го зенитного артполка</a:t>
            </a:r>
            <a:endParaRPr lang="ru-RU" dirty="0"/>
          </a:p>
        </p:txBody>
      </p:sp>
      <p:pic>
        <p:nvPicPr>
          <p:cNvPr id="43010" name="Picture 2" descr="C:\Documents and Settings\user401_1_1\Рабочий стол\pg47pc01.jpg"/>
          <p:cNvPicPr>
            <a:picLocks noGrp="1" noChangeAspect="1" noChangeArrowheads="1"/>
          </p:cNvPicPr>
          <p:nvPr>
            <p:ph sz="half" idx="2"/>
          </p:nvPr>
        </p:nvPicPr>
        <p:blipFill>
          <a:blip r:embed="rId2" cstate="print"/>
          <a:srcRect/>
          <a:stretch>
            <a:fillRect/>
          </a:stretch>
        </p:blipFill>
        <p:spPr bwMode="auto">
          <a:xfrm>
            <a:off x="5054780" y="1428736"/>
            <a:ext cx="3660623" cy="507209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4410076" cy="1114412"/>
          </a:xfrm>
        </p:spPr>
        <p:txBody>
          <a:bodyPr>
            <a:noAutofit/>
          </a:bodyPr>
          <a:lstStyle/>
          <a:p>
            <a:r>
              <a:rPr lang="ru-RU" sz="1800" b="1" dirty="0" smtClean="0"/>
              <a:t>3. Памятник защитникам Лобни морякам-тихоокеанцам и красноармейцам-сибирякам</a:t>
            </a:r>
            <a:r>
              <a:rPr lang="ru-RU" sz="1800" dirty="0" smtClean="0"/>
              <a:t/>
            </a:r>
            <a:br>
              <a:rPr lang="ru-RU" sz="1800" dirty="0" smtClean="0"/>
            </a:br>
            <a:endParaRPr lang="ru-RU" sz="1800" dirty="0"/>
          </a:p>
        </p:txBody>
      </p:sp>
      <p:sp>
        <p:nvSpPr>
          <p:cNvPr id="3" name="Содержимое 2"/>
          <p:cNvSpPr>
            <a:spLocks noGrp="1"/>
          </p:cNvSpPr>
          <p:nvPr>
            <p:ph idx="1"/>
          </p:nvPr>
        </p:nvSpPr>
        <p:spPr>
          <a:xfrm>
            <a:off x="304800" y="1554162"/>
            <a:ext cx="4410076" cy="4525963"/>
          </a:xfrm>
        </p:spPr>
        <p:txBody>
          <a:bodyPr>
            <a:normAutofit fontScale="92500" lnSpcReduction="20000"/>
          </a:bodyPr>
          <a:lstStyle/>
          <a:p>
            <a:r>
              <a:rPr lang="ru-RU" dirty="0" smtClean="0"/>
              <a:t>Прямо напротив Зенитного орудия находится памятник защитникам Лобни морякам-тихоокеанцам и красноармейцам-сибирякам, стоявшим насмерть на рубеже г.Лобня в великой битве за Москву.</a:t>
            </a:r>
            <a:endParaRPr lang="ru-RU" dirty="0"/>
          </a:p>
        </p:txBody>
      </p:sp>
      <p:pic>
        <p:nvPicPr>
          <p:cNvPr id="8194" name="Picture 2" descr="C:\Documents and Settings\Оксана\Рабочий стол\моск\SDC13479.JPG"/>
          <p:cNvPicPr>
            <a:picLocks noChangeAspect="1" noChangeArrowheads="1"/>
          </p:cNvPicPr>
          <p:nvPr/>
        </p:nvPicPr>
        <p:blipFill>
          <a:blip r:embed="rId2" cstate="print"/>
          <a:srcRect/>
          <a:stretch>
            <a:fillRect/>
          </a:stretch>
        </p:blipFill>
        <p:spPr bwMode="auto">
          <a:xfrm>
            <a:off x="5004048" y="332656"/>
            <a:ext cx="3816423" cy="612068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81000" y="4714884"/>
            <a:ext cx="8458200" cy="500066"/>
          </a:xfrm>
        </p:spPr>
        <p:txBody>
          <a:bodyPr>
            <a:normAutofit fontScale="92500"/>
          </a:bodyPr>
          <a:lstStyle/>
          <a:p>
            <a:r>
              <a:rPr lang="ru-RU" b="1" dirty="0" smtClean="0"/>
              <a:t>4. Монумент местным жителям, вырывшим огромный противотанковый ров.</a:t>
            </a:r>
            <a:endParaRPr lang="ru-RU" dirty="0" smtClean="0"/>
          </a:p>
          <a:p>
            <a:endParaRPr lang="ru-RU" dirty="0"/>
          </a:p>
        </p:txBody>
      </p:sp>
      <p:sp>
        <p:nvSpPr>
          <p:cNvPr id="2" name="Заголовок 1"/>
          <p:cNvSpPr>
            <a:spLocks noGrp="1"/>
          </p:cNvSpPr>
          <p:nvPr>
            <p:ph type="title"/>
          </p:nvPr>
        </p:nvSpPr>
        <p:spPr>
          <a:xfrm>
            <a:off x="142844" y="5072074"/>
            <a:ext cx="8786874" cy="1785926"/>
          </a:xfrm>
        </p:spPr>
        <p:txBody>
          <a:bodyPr>
            <a:noAutofit/>
          </a:bodyPr>
          <a:lstStyle/>
          <a:p>
            <a:pPr indent="-248285">
              <a:lnSpc>
                <a:spcPts val="1380"/>
              </a:lnSpc>
              <a:spcBef>
                <a:spcPts val="25"/>
              </a:spcBef>
              <a:spcAft>
                <a:spcPts val="0"/>
              </a:spcAft>
              <a:tabLst>
                <a:tab pos="248285" algn="l"/>
              </a:tabLst>
            </a:pPr>
            <a:r>
              <a:rPr lang="ru-RU" sz="1200" dirty="0" smtClean="0">
                <a:solidFill>
                  <a:schemeClr val="tx1"/>
                </a:solidFill>
                <a:latin typeface="Times New Roman"/>
                <a:ea typeface="Times New Roman"/>
              </a:rPr>
              <a:t>«...</a:t>
            </a:r>
            <a:r>
              <a:rPr lang="ru-RU" sz="1400" dirty="0" err="1" smtClean="0">
                <a:solidFill>
                  <a:schemeClr val="tx1"/>
                </a:solidFill>
                <a:effectLst>
                  <a:outerShdw blurRad="38100" dist="38100" dir="2700000" algn="tl">
                    <a:srgbClr val="000000">
                      <a:alpha val="43137"/>
                    </a:srgbClr>
                  </a:outerShdw>
                  <a:reflection blurRad="12700" stA="48000" endA="300" endPos="55000" dir="5400000" sy="-90000" algn="bl" rotWithShape="0"/>
                </a:effectLst>
                <a:latin typeface="Times New Roman"/>
                <a:ea typeface="Times New Roman"/>
              </a:rPr>
              <a:t>Лобненский</a:t>
            </a:r>
            <a:r>
              <a:rPr lang="ru-RU" sz="1400" dirty="0" smtClean="0">
                <a:solidFill>
                  <a:schemeClr val="tx1"/>
                </a:solidFill>
                <a:effectLst>
                  <a:outerShdw blurRad="38100" dist="38100" dir="2700000" algn="tl">
                    <a:srgbClr val="000000">
                      <a:alpha val="43137"/>
                    </a:srgbClr>
                  </a:outerShdw>
                  <a:reflection blurRad="12700" stA="48000" endA="300" endPos="55000" dir="5400000" sy="-90000" algn="bl" rotWithShape="0"/>
                </a:effectLst>
                <a:latin typeface="Times New Roman"/>
                <a:ea typeface="Times New Roman"/>
              </a:rPr>
              <a:t> рубеж обороны стал для противника поистине камнем преткновения. С привлечением местного населения здесь, вдоль железнодорожной магистрали, вырыли многокилометровый ров шириной 6 и глубиной 4 метра. Этот ров прикрывался несколькими рядами колючей проволоки, противотанковыми и противопехотными минными полями, дотами. Гитлеровское командование не щадило своих солдат, раз за разом бросая их на эти многослойные редуты. Вражеская авиация постоянно наносила по ним бомбовые удары авиации противника. Но все было тщетно».</a:t>
            </a:r>
            <a:r>
              <a:rPr lang="ru-RU" sz="1200" dirty="0" smtClean="0">
                <a:solidFill>
                  <a:schemeClr val="tx1"/>
                </a:solidFill>
                <a:latin typeface="Times New Roman"/>
                <a:ea typeface="Times New Roman"/>
              </a:rPr>
              <a:t/>
            </a:r>
            <a:br>
              <a:rPr lang="ru-RU" sz="1200" dirty="0" smtClean="0">
                <a:solidFill>
                  <a:schemeClr val="tx1"/>
                </a:solidFill>
                <a:latin typeface="Times New Roman"/>
                <a:ea typeface="Times New Roman"/>
              </a:rPr>
            </a:br>
            <a:endParaRPr lang="ru-RU" sz="1200" dirty="0">
              <a:solidFill>
                <a:schemeClr val="tx1"/>
              </a:solidFill>
            </a:endParaRPr>
          </a:p>
        </p:txBody>
      </p:sp>
      <p:pic>
        <p:nvPicPr>
          <p:cNvPr id="2051" name="Picture 3" descr="E:\Битва под Лобней\4_rov.jpg"/>
          <p:cNvPicPr>
            <a:picLocks noChangeAspect="1" noChangeArrowheads="1"/>
          </p:cNvPicPr>
          <p:nvPr/>
        </p:nvPicPr>
        <p:blipFill>
          <a:blip r:embed="rId2"/>
          <a:stretch>
            <a:fillRect/>
          </a:stretch>
        </p:blipFill>
        <p:spPr bwMode="auto">
          <a:xfrm>
            <a:off x="214282" y="366800"/>
            <a:ext cx="5000628" cy="3605363"/>
          </a:xfrm>
          <a:prstGeom prst="rect">
            <a:avLst/>
          </a:prstGeom>
          <a:noFill/>
        </p:spPr>
      </p:pic>
      <p:pic>
        <p:nvPicPr>
          <p:cNvPr id="2052" name="Picture 4" descr="C:\Documents and Settings\Оксана\Рабочий стол\моск\SDC13487.JPG"/>
          <p:cNvPicPr>
            <a:picLocks noChangeAspect="1" noChangeArrowheads="1"/>
          </p:cNvPicPr>
          <p:nvPr/>
        </p:nvPicPr>
        <p:blipFill>
          <a:blip r:embed="rId3"/>
          <a:stretch>
            <a:fillRect/>
          </a:stretch>
        </p:blipFill>
        <p:spPr bwMode="auto">
          <a:xfrm>
            <a:off x="5395448" y="714356"/>
            <a:ext cx="3746987" cy="334837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282</TotalTime>
  <Words>531</Words>
  <Application>Microsoft Office PowerPoint</Application>
  <PresentationFormat>Экран (4:3)</PresentationFormat>
  <Paragraphs>43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Трек</vt:lpstr>
      <vt:lpstr>Слайд 1</vt:lpstr>
      <vt:lpstr>Слайд 2</vt:lpstr>
      <vt:lpstr>Экспедиция школьного музея «Родничок» ГОУ СОШ №1285 по  местам боевых сражений под Москвой</vt:lpstr>
      <vt:lpstr>Слайд 4</vt:lpstr>
      <vt:lpstr>2. Пастомент «Зенитное орудие»</vt:lpstr>
      <vt:lpstr>Слайд 6</vt:lpstr>
      <vt:lpstr>2. Пастомент «Зенитное орудие»</vt:lpstr>
      <vt:lpstr>3. Памятник защитникам Лобни морякам-тихоокеанцам и красноармейцам-сибирякам </vt:lpstr>
      <vt:lpstr>«...Лобненский рубеж обороны стал для противника поистине камнем преткновения. С привлечением местного населения здесь, вдоль железнодорожной магистрали, вырыли многокилометровый ров шириной 6 и глубиной 4 метра. Этот ров прикрывался несколькими рядами колючей проволоки, противотанковыми и противопехотными минными полями, дотами. Гитлеровское командование не щадило своих солдат, раз за разом бросая их на эти многослойные редуты. Вражеская авиация постоянно наносила по ним бомбовые удары авиации противника. Но все было тщетно». </vt:lpstr>
      <vt:lpstr>5. Памятник Скорбящей матери </vt:lpstr>
      <vt:lpstr>6. Памятник посвященный командиру 4-й стрелковой роты 2-й Московской коммунистической стрелковой дивизии лейтенанту Бойко Николаю Артёмовичу </vt:lpstr>
      <vt:lpstr>Слайд 12</vt:lpstr>
      <vt:lpstr>Слайд 13</vt:lpstr>
      <vt:lpstr>Слайд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Оксана</dc:creator>
  <cp:lastModifiedBy>comp412_14</cp:lastModifiedBy>
  <cp:revision>27</cp:revision>
  <dcterms:created xsi:type="dcterms:W3CDTF">2011-10-16T20:26:38Z</dcterms:created>
  <dcterms:modified xsi:type="dcterms:W3CDTF">2013-09-26T16:16:06Z</dcterms:modified>
</cp:coreProperties>
</file>