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1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../clipboard/media/hdphoto1.wdp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Химический </a:t>
            </a:r>
            <a:r>
              <a:rPr lang="ru-RU" dirty="0" err="1" smtClean="0">
                <a:solidFill>
                  <a:srgbClr val="FFFF00"/>
                </a:solidFill>
              </a:rPr>
              <a:t>брей-ринг</a:t>
            </a:r>
            <a:r>
              <a:rPr lang="ru-RU" dirty="0" smtClean="0">
                <a:solidFill>
                  <a:srgbClr val="FFFF00"/>
                </a:solidFill>
              </a:rPr>
              <a:t> в 9-х классах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17515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Урок – игра по химии </a:t>
            </a:r>
          </a:p>
          <a:p>
            <a:pPr algn="ctr"/>
            <a:r>
              <a:rPr lang="ru-RU" dirty="0" smtClean="0"/>
              <a:t>«Обобщение и систематизация знаний по теме «Подгруппа кислорода»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Подготовила учитель химии Выскребенцева С.В.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Подсказка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середине 19 века в смесь для основного компонента добавляли белый фосфор – очень ядовитое вещество. И такие предметы были крайне вредны для здоровья. К тому же стоили очень дорого и были доступны далеко не всем.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Подсказка 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Позднее для производства этих предметов стали использовать смесь серы, красного фосфора, бертолетовой соли и некоторых других хорошо воспламеняющихся реагентов. Эти предметы получили название «шведские» и в нашей стране выпускаются практически без изменений до сих пор.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Подсказка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Часто используются как объект для сравнения размера при фотографировании небольших предметов. </a:t>
            </a:r>
          </a:p>
          <a:p>
            <a:pPr algn="ctr">
              <a:buNone/>
            </a:pPr>
            <a:r>
              <a:rPr lang="ru-RU" sz="2800" dirty="0" smtClean="0"/>
              <a:t>Правильный ответ: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643446"/>
            <a:ext cx="3214710" cy="199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Проверка решений задач капитанов команд: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Задача 1: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Задача 2:</a:t>
            </a:r>
            <a:endParaRPr lang="ru-RU" dirty="0"/>
          </a:p>
        </p:txBody>
      </p:sp>
      <p:pic>
        <p:nvPicPr>
          <p:cNvPr id="5" name="Рисунок 4" descr="G:\DCIM\101MSDCF\DSC00077.JPG"/>
          <p:cNvPicPr/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contrast="30000"/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t="10708" r="2748" b="29828"/>
          <a:stretch/>
        </p:blipFill>
        <p:spPr bwMode="auto">
          <a:xfrm>
            <a:off x="642910" y="2143116"/>
            <a:ext cx="5214974" cy="1876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6" name="Рисунок 5" descr="G:\DCIM\101MSDCF\DSC00078.JPG"/>
          <p:cNvPicPr/>
          <p:nvPr/>
        </p:nvPicPr>
        <p:blipFill rotWithShape="1"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lum contrast="30000"/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3361" t="27191" r="4202" b="17268"/>
          <a:stretch/>
        </p:blipFill>
        <p:spPr bwMode="auto">
          <a:xfrm>
            <a:off x="642910" y="4500570"/>
            <a:ext cx="5214974" cy="1790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4 тур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«Вперед за экспериментом»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Распознать предложенные вещества: </a:t>
            </a:r>
          </a:p>
          <a:p>
            <a:pPr>
              <a:buNone/>
            </a:pPr>
            <a:r>
              <a:rPr lang="ru-RU" b="1" dirty="0" smtClean="0"/>
              <a:t>   серная кислота, </a:t>
            </a:r>
          </a:p>
          <a:p>
            <a:pPr>
              <a:buNone/>
            </a:pPr>
            <a:r>
              <a:rPr lang="ru-RU" b="1" dirty="0" smtClean="0"/>
              <a:t>   сульфат натрия,</a:t>
            </a:r>
          </a:p>
          <a:p>
            <a:pPr>
              <a:buNone/>
            </a:pPr>
            <a:r>
              <a:rPr lang="ru-RU" b="1" dirty="0" smtClean="0"/>
              <a:t>   хлорид натрия.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время и правильность. На доске представители команд записывают соответствующие уравнения реакций в молекулярном и ионном виде.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4357686" y="2071678"/>
            <a:ext cx="2967040" cy="221457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Правильный ответ: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в склянке №1 –сульфат натрия, 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 </a:t>
            </a:r>
            <a:endParaRPr lang="ru-RU" sz="3200" dirty="0" smtClean="0"/>
          </a:p>
          <a:p>
            <a:r>
              <a:rPr lang="ru-RU" sz="3200" b="1" dirty="0" smtClean="0"/>
              <a:t>в склянке №2 – хлорид натрия, 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 </a:t>
            </a:r>
            <a:endParaRPr lang="ru-RU" sz="3200" dirty="0" smtClean="0"/>
          </a:p>
          <a:p>
            <a:r>
              <a:rPr lang="ru-RU" sz="3200" b="1" dirty="0" smtClean="0"/>
              <a:t>в склянке №3 – серная кислота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Игра со зрителями: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А это что за элемент?</a:t>
            </a:r>
          </a:p>
          <a:p>
            <a:pPr>
              <a:buNone/>
            </a:pPr>
            <a:r>
              <a:rPr lang="ru-RU" sz="3600" dirty="0" smtClean="0"/>
              <a:t>  В нем изменений нет,</a:t>
            </a:r>
          </a:p>
          <a:p>
            <a:pPr>
              <a:buNone/>
            </a:pPr>
            <a:r>
              <a:rPr lang="ru-RU" sz="3600" dirty="0" smtClean="0"/>
              <a:t>  Ты измени в нем только ударенье</a:t>
            </a:r>
          </a:p>
          <a:p>
            <a:pPr>
              <a:buNone/>
            </a:pPr>
            <a:r>
              <a:rPr lang="ru-RU" sz="3600" dirty="0" smtClean="0"/>
              <a:t>  Построишь ты сооруженье. </a:t>
            </a:r>
            <a:endParaRPr lang="ru-RU" sz="36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Он яркой звездой загорается,</a:t>
            </a:r>
          </a:p>
          <a:p>
            <a:pPr>
              <a:buNone/>
            </a:pPr>
            <a:r>
              <a:rPr lang="ru-RU" sz="3600" dirty="0" smtClean="0"/>
              <a:t>   Белый и легкий металл,</a:t>
            </a:r>
          </a:p>
          <a:p>
            <a:pPr>
              <a:buNone/>
            </a:pPr>
            <a:r>
              <a:rPr lang="ru-RU" sz="3600" dirty="0" smtClean="0"/>
              <a:t>   Он в 13 клетке таблицы</a:t>
            </a:r>
          </a:p>
          <a:p>
            <a:pPr>
              <a:buNone/>
            </a:pPr>
            <a:r>
              <a:rPr lang="ru-RU" sz="3600" dirty="0" smtClean="0"/>
              <a:t>   Почетное место занял </a:t>
            </a:r>
            <a:endParaRPr lang="ru-RU" sz="36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Летучий, темный, </a:t>
            </a:r>
            <a:r>
              <a:rPr lang="ru-RU" sz="3600" dirty="0" err="1" smtClean="0"/>
              <a:t>кристалличный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Он мало растворим в воде,</a:t>
            </a:r>
          </a:p>
          <a:p>
            <a:pPr>
              <a:buNone/>
            </a:pPr>
            <a:r>
              <a:rPr lang="ru-RU" sz="3600" dirty="0" smtClean="0"/>
              <a:t> Раствор </a:t>
            </a:r>
            <a:r>
              <a:rPr lang="ru-RU" sz="3600" dirty="0" err="1" smtClean="0"/>
              <a:t>спиртовый</a:t>
            </a:r>
            <a:r>
              <a:rPr lang="ru-RU" sz="3600" dirty="0" smtClean="0"/>
              <a:t> столь типичный</a:t>
            </a:r>
          </a:p>
          <a:p>
            <a:pPr>
              <a:buNone/>
            </a:pPr>
            <a:r>
              <a:rPr lang="ru-RU" sz="3600" dirty="0" smtClean="0"/>
              <a:t> В аптеке встретится везде </a:t>
            </a:r>
            <a:endParaRPr lang="ru-RU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Хранят обычно в керосине</a:t>
            </a:r>
          </a:p>
          <a:p>
            <a:pPr>
              <a:buNone/>
            </a:pPr>
            <a:r>
              <a:rPr lang="ru-RU" sz="3600" dirty="0" smtClean="0"/>
              <a:t> И бегает он по воде</a:t>
            </a:r>
          </a:p>
          <a:p>
            <a:pPr>
              <a:buNone/>
            </a:pPr>
            <a:r>
              <a:rPr lang="ru-RU" sz="3600" dirty="0" smtClean="0"/>
              <a:t> Отныне знай – в свободном виде</a:t>
            </a:r>
          </a:p>
          <a:p>
            <a:pPr>
              <a:buNone/>
            </a:pPr>
            <a:r>
              <a:rPr lang="ru-RU" sz="3600" dirty="0" smtClean="0"/>
              <a:t> В при роде нет его нигде. </a:t>
            </a:r>
            <a:endParaRPr lang="ru-RU" sz="3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Цели урока: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игровой форме обобщить полученные знания о кислороде и сере, их соединениях, физических и химических свойствах,  способах получения.</a:t>
            </a:r>
          </a:p>
          <a:p>
            <a:r>
              <a:rPr lang="ru-RU" dirty="0" smtClean="0"/>
              <a:t>Закрепить умения и навыки в составлении уравнений реакций, отражающих химические свойства кислорода, серы, их соединений; в решении экспериментальных и  расчетных задач различного типа.</a:t>
            </a:r>
          </a:p>
          <a:p>
            <a:r>
              <a:rPr lang="ru-RU" dirty="0" smtClean="0"/>
              <a:t>Привить интерес к химии и снять стрессовые состояния при словах  «зачет по теме».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воде обычно он хранится,</a:t>
            </a:r>
          </a:p>
          <a:p>
            <a:pPr>
              <a:buNone/>
            </a:pPr>
            <a:r>
              <a:rPr lang="ru-RU" sz="3600" dirty="0" smtClean="0"/>
              <a:t> Свет излучает в темноте,</a:t>
            </a:r>
          </a:p>
          <a:p>
            <a:pPr>
              <a:buNone/>
            </a:pPr>
            <a:r>
              <a:rPr lang="ru-RU" sz="3600" dirty="0" smtClean="0"/>
              <a:t> Искать в природе лучше не трудитесь,</a:t>
            </a:r>
          </a:p>
          <a:p>
            <a:pPr>
              <a:buNone/>
            </a:pPr>
            <a:r>
              <a:rPr lang="ru-RU" sz="3600" dirty="0" smtClean="0"/>
              <a:t> Свободным нет его нигде, </a:t>
            </a:r>
            <a:endParaRPr lang="ru-RU" sz="36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Давно известна человеку,</a:t>
            </a:r>
          </a:p>
          <a:p>
            <a:pPr>
              <a:buNone/>
            </a:pPr>
            <a:r>
              <a:rPr lang="ru-RU" sz="3600" dirty="0" smtClean="0"/>
              <a:t>Она тягуча и красна,</a:t>
            </a:r>
          </a:p>
          <a:p>
            <a:pPr>
              <a:buNone/>
            </a:pPr>
            <a:r>
              <a:rPr lang="ru-RU" sz="3600" dirty="0" smtClean="0"/>
              <a:t>Еще по бронзовому веку</a:t>
            </a:r>
          </a:p>
          <a:p>
            <a:pPr>
              <a:buNone/>
            </a:pPr>
            <a:r>
              <a:rPr lang="ru-RU" sz="3600" dirty="0" smtClean="0"/>
              <a:t>Знакома в сплавах всем она,</a:t>
            </a:r>
          </a:p>
          <a:p>
            <a:pPr>
              <a:buNone/>
            </a:pPr>
            <a:r>
              <a:rPr lang="ru-RU" sz="3600" dirty="0" smtClean="0"/>
              <a:t>С горячей серной кислотою дает нам синий купорос! </a:t>
            </a:r>
            <a:endParaRPr lang="ru-RU" sz="36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Прославлен всеми именами</a:t>
            </a:r>
          </a:p>
          <a:p>
            <a:pPr>
              <a:buNone/>
            </a:pPr>
            <a:r>
              <a:rPr lang="ru-RU" sz="3600" dirty="0" smtClean="0"/>
              <a:t> Металл испытанный огнем,</a:t>
            </a:r>
          </a:p>
          <a:p>
            <a:pPr>
              <a:buNone/>
            </a:pPr>
            <a:r>
              <a:rPr lang="ru-RU" sz="3600" dirty="0" smtClean="0"/>
              <a:t> Манил к себе людей веками,</a:t>
            </a:r>
          </a:p>
          <a:p>
            <a:pPr>
              <a:buNone/>
            </a:pPr>
            <a:r>
              <a:rPr lang="ru-RU" sz="3600" dirty="0" smtClean="0"/>
              <a:t> Алхимик жил мечтой о нем. 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Ослепительным пламенем ярким</a:t>
            </a:r>
          </a:p>
          <a:p>
            <a:pPr>
              <a:buNone/>
            </a:pPr>
            <a:r>
              <a:rPr lang="ru-RU" sz="3600" dirty="0" smtClean="0"/>
              <a:t> Как звездочка, чудо горит,</a:t>
            </a:r>
          </a:p>
          <a:p>
            <a:pPr>
              <a:buNone/>
            </a:pPr>
            <a:r>
              <a:rPr lang="ru-RU" sz="3600" dirty="0" smtClean="0"/>
              <a:t> Металл тот и белый и легкий</a:t>
            </a:r>
          </a:p>
          <a:p>
            <a:pPr>
              <a:buNone/>
            </a:pPr>
            <a:r>
              <a:rPr lang="ru-RU" sz="3600" dirty="0" smtClean="0"/>
              <a:t> В двенадцатой клетке стоит </a:t>
            </a:r>
            <a:endParaRPr lang="ru-RU" sz="3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Достоин газ тот удивленья,</a:t>
            </a:r>
          </a:p>
          <a:p>
            <a:pPr>
              <a:buNone/>
            </a:pPr>
            <a:r>
              <a:rPr lang="ru-RU" sz="3200" dirty="0" smtClean="0"/>
              <a:t>Его применяют сейчас</a:t>
            </a:r>
          </a:p>
          <a:p>
            <a:pPr>
              <a:buNone/>
            </a:pPr>
            <a:r>
              <a:rPr lang="ru-RU" sz="3200" dirty="0" smtClean="0"/>
              <a:t>Для резки металлов и сталеваренья,</a:t>
            </a:r>
          </a:p>
          <a:p>
            <a:pPr>
              <a:buNone/>
            </a:pPr>
            <a:r>
              <a:rPr lang="ru-RU" sz="3200" dirty="0" smtClean="0"/>
              <a:t>И в доменных разных печах,</a:t>
            </a:r>
          </a:p>
          <a:p>
            <a:pPr>
              <a:buNone/>
            </a:pPr>
            <a:r>
              <a:rPr lang="ru-RU" sz="3200" dirty="0" smtClean="0"/>
              <a:t>Ведет его летчик в небесные дали,</a:t>
            </a:r>
          </a:p>
          <a:p>
            <a:pPr>
              <a:buNone/>
            </a:pPr>
            <a:r>
              <a:rPr lang="ru-RU" sz="3200" dirty="0" smtClean="0"/>
              <a:t>Подводник с собою берет,</a:t>
            </a:r>
          </a:p>
          <a:p>
            <a:pPr>
              <a:buNone/>
            </a:pPr>
            <a:r>
              <a:rPr lang="ru-RU" sz="3200" dirty="0" smtClean="0"/>
              <a:t>Вы верно уже догадались,</a:t>
            </a:r>
          </a:p>
          <a:p>
            <a:pPr>
              <a:buNone/>
            </a:pPr>
            <a:r>
              <a:rPr lang="ru-RU" sz="3200" dirty="0" smtClean="0"/>
              <a:t>Что газ этот ……….</a:t>
            </a:r>
            <a:endParaRPr lang="ru-RU" sz="3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Ответы на загадки: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Платина</a:t>
            </a:r>
          </a:p>
          <a:p>
            <a:r>
              <a:rPr lang="ru-RU" dirty="0" smtClean="0"/>
              <a:t>Алюминий</a:t>
            </a:r>
          </a:p>
          <a:p>
            <a:r>
              <a:rPr lang="ru-RU" dirty="0" smtClean="0"/>
              <a:t>Йод</a:t>
            </a:r>
          </a:p>
          <a:p>
            <a:r>
              <a:rPr lang="ru-RU" dirty="0" smtClean="0"/>
              <a:t>Натрий</a:t>
            </a:r>
          </a:p>
          <a:p>
            <a:r>
              <a:rPr lang="ru-RU" dirty="0" smtClean="0"/>
              <a:t>Фосфор</a:t>
            </a:r>
          </a:p>
          <a:p>
            <a:r>
              <a:rPr lang="ru-RU" dirty="0" smtClean="0"/>
              <a:t>Медь</a:t>
            </a:r>
          </a:p>
          <a:p>
            <a:r>
              <a:rPr lang="ru-RU" dirty="0" smtClean="0"/>
              <a:t>Золото</a:t>
            </a:r>
          </a:p>
          <a:p>
            <a:r>
              <a:rPr lang="ru-RU" dirty="0" smtClean="0"/>
              <a:t>Магний </a:t>
            </a:r>
          </a:p>
          <a:p>
            <a:r>
              <a:rPr lang="ru-RU" dirty="0" smtClean="0"/>
              <a:t>Кислород </a:t>
            </a: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643050"/>
            <a:ext cx="185738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928934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286256"/>
            <a:ext cx="16287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4357694"/>
            <a:ext cx="220029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012" y="1643050"/>
            <a:ext cx="191514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2643182"/>
            <a:ext cx="928694" cy="180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Подведение итогов: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подсчет </a:t>
            </a:r>
            <a:r>
              <a:rPr lang="ru-RU" b="1" i="1" dirty="0" err="1" smtClean="0"/>
              <a:t>химов</a:t>
            </a:r>
            <a:r>
              <a:rPr lang="ru-RU" b="1" i="1" dirty="0" smtClean="0"/>
              <a:t> и выставление оценок.</a:t>
            </a:r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r>
              <a:rPr lang="ru-RU" sz="4800" b="1" i="1" dirty="0" smtClean="0"/>
              <a:t>Спасибо за внимание!</a:t>
            </a:r>
            <a:endParaRPr lang="ru-RU" sz="4800" dirty="0"/>
          </a:p>
        </p:txBody>
      </p:sp>
      <p:pic>
        <p:nvPicPr>
          <p:cNvPr id="5" name="Рисунок 4" descr="G:\DCIM\101MSDCF\DSC00083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4017" t="25048" r="5760" b="21988"/>
          <a:stretch/>
        </p:blipFill>
        <p:spPr bwMode="auto">
          <a:xfrm>
            <a:off x="1500166" y="2285992"/>
            <a:ext cx="5400675" cy="2381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Условия игры: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 smtClean="0">
                <a:latin typeface="Arial Black" pitchFamily="34" charset="0"/>
              </a:rPr>
              <a:t>команды будут соревноваться в 4 турах, право ответа есть у той команды, которая первой поднимет флажок, выкрики будут наказываться штрафными баллами.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1 тур «Вопрос-ответ»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3429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2500" dirty="0" smtClean="0"/>
              <a:t>Сколько электронов находится на внешнем энергетическом уровне каждого элемента подгруппы кислорода?</a:t>
            </a:r>
          </a:p>
          <a:p>
            <a:pPr lvl="0"/>
            <a:r>
              <a:rPr lang="ru-RU" sz="2500" dirty="0" smtClean="0"/>
              <a:t>Кроме кислорода и серы, в главной подгруппе 6-ой группы какие еще сходные с ними имеются элементы?</a:t>
            </a:r>
          </a:p>
          <a:p>
            <a:pPr lvl="0"/>
            <a:r>
              <a:rPr lang="ru-RU" sz="2500" dirty="0" smtClean="0"/>
              <a:t>Какую степень окисления в большинстве соединений проявляет кислород?</a:t>
            </a:r>
          </a:p>
          <a:p>
            <a:pPr lvl="0"/>
            <a:r>
              <a:rPr lang="ru-RU" sz="2500" dirty="0" smtClean="0"/>
              <a:t>Какие степени окисления может проявлять сера?</a:t>
            </a:r>
          </a:p>
          <a:p>
            <a:pPr lvl="0"/>
            <a:r>
              <a:rPr lang="ru-RU" sz="2500" dirty="0" smtClean="0"/>
              <a:t>Почему кислород проявляет постоянную валентность, а сера нет?</a:t>
            </a:r>
          </a:p>
          <a:p>
            <a:pPr lvl="0"/>
            <a:r>
              <a:rPr lang="ru-RU" sz="2500" dirty="0" smtClean="0"/>
              <a:t>Как называется явление, когда один и тот же химический элемент образует несколько простых веществ?</a:t>
            </a:r>
          </a:p>
          <a:p>
            <a:pPr lvl="0"/>
            <a:r>
              <a:rPr lang="ru-RU" sz="2500" dirty="0" smtClean="0"/>
              <a:t>Назовите </a:t>
            </a:r>
            <a:r>
              <a:rPr lang="ru-RU" sz="2500" dirty="0" err="1" smtClean="0"/>
              <a:t>аллотропные</a:t>
            </a:r>
            <a:r>
              <a:rPr lang="ru-RU" sz="2500" dirty="0" smtClean="0"/>
              <a:t> модификации кислорода и серы.</a:t>
            </a:r>
          </a:p>
          <a:p>
            <a:pPr lvl="0"/>
            <a:r>
              <a:rPr lang="ru-RU" sz="2500" dirty="0" smtClean="0"/>
              <a:t>В реакциях с какими веществами сера проявляет окислительные свойства?</a:t>
            </a:r>
          </a:p>
          <a:p>
            <a:pPr lvl="0"/>
            <a:r>
              <a:rPr lang="ru-RU" sz="2500" dirty="0" smtClean="0"/>
              <a:t> Перечислите природные соединения серы.</a:t>
            </a:r>
          </a:p>
          <a:p>
            <a:pPr lvl="0"/>
            <a:r>
              <a:rPr lang="ru-RU" sz="2500" dirty="0" smtClean="0"/>
              <a:t> Какая </a:t>
            </a:r>
            <a:r>
              <a:rPr lang="ru-RU" sz="2500" dirty="0" err="1" smtClean="0"/>
              <a:t>аллотропная</a:t>
            </a:r>
            <a:r>
              <a:rPr lang="ru-RU" sz="2500" dirty="0" smtClean="0"/>
              <a:t> модификация серы наиболее устойчивая?</a:t>
            </a:r>
          </a:p>
          <a:p>
            <a:pPr lvl="0"/>
            <a:r>
              <a:rPr lang="ru-RU" sz="2500" dirty="0" smtClean="0"/>
              <a:t> Что представляет собой «греческий огонь», с помощью которого защитники Константинополя сожгли арабский флот в 670 г?</a:t>
            </a:r>
          </a:p>
          <a:p>
            <a:pPr lvl="0"/>
            <a:r>
              <a:rPr lang="ru-RU" sz="2500" dirty="0" smtClean="0"/>
              <a:t> Что нельзя делать при работе с концентрированной серной кислотой? Почему?</a:t>
            </a:r>
          </a:p>
          <a:p>
            <a:pPr lvl="0"/>
            <a:r>
              <a:rPr lang="ru-RU" sz="2500" dirty="0" smtClean="0"/>
              <a:t> Какую соль серной кислоты используют в борьбе с вредителями и болезнями растений?</a:t>
            </a:r>
          </a:p>
          <a:p>
            <a:pPr lvl="0"/>
            <a:r>
              <a:rPr lang="ru-RU" sz="2500" dirty="0" smtClean="0"/>
              <a:t> Что является качественной реакцией на </a:t>
            </a:r>
            <a:r>
              <a:rPr lang="ru-RU" sz="2500" dirty="0" err="1" smtClean="0"/>
              <a:t>сульфат-ионы</a:t>
            </a:r>
            <a:r>
              <a:rPr lang="ru-RU" sz="2500" dirty="0" smtClean="0"/>
              <a:t>?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2 тур «Решить цепочку»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 smtClean="0"/>
              <a:t>S→ SO</a:t>
            </a:r>
            <a:r>
              <a:rPr lang="en-US" sz="4800" b="1" baseline="-25000" dirty="0" smtClean="0"/>
              <a:t>2</a:t>
            </a:r>
            <a:r>
              <a:rPr lang="en-US" sz="4800" b="1" dirty="0" smtClean="0"/>
              <a:t> → SO</a:t>
            </a:r>
            <a:r>
              <a:rPr lang="en-US" sz="4800" b="1" baseline="-25000" dirty="0" smtClean="0"/>
              <a:t>3</a:t>
            </a:r>
            <a:r>
              <a:rPr lang="en-US" sz="4800" b="1" dirty="0" smtClean="0"/>
              <a:t> → H</a:t>
            </a:r>
            <a:r>
              <a:rPr lang="en-US" sz="4800" b="1" baseline="-25000" dirty="0" smtClean="0"/>
              <a:t>2</a:t>
            </a:r>
            <a:r>
              <a:rPr lang="en-US" sz="4800" b="1" dirty="0" smtClean="0"/>
              <a:t>SO</a:t>
            </a:r>
            <a:r>
              <a:rPr lang="en-US" sz="4800" b="1" baseline="-25000" dirty="0" smtClean="0"/>
              <a:t>4</a:t>
            </a:r>
            <a:r>
              <a:rPr lang="en-US" sz="4800" b="1" dirty="0" smtClean="0"/>
              <a:t> → Na</a:t>
            </a:r>
            <a:r>
              <a:rPr lang="en-US" sz="4800" b="1" baseline="-25000" dirty="0" smtClean="0"/>
              <a:t>2</a:t>
            </a:r>
            <a:r>
              <a:rPr lang="en-US" sz="4800" b="1" dirty="0" smtClean="0"/>
              <a:t>SO</a:t>
            </a:r>
            <a:r>
              <a:rPr lang="en-US" sz="4800" b="1" baseline="-25000" dirty="0" smtClean="0"/>
              <a:t>4</a:t>
            </a:r>
            <a:r>
              <a:rPr lang="en-US" sz="4800" b="1" dirty="0" smtClean="0"/>
              <a:t> → BaSO</a:t>
            </a:r>
            <a:r>
              <a:rPr lang="en-US" sz="4800" b="1" baseline="-25000" dirty="0" smtClean="0"/>
              <a:t>4</a:t>
            </a:r>
            <a:r>
              <a:rPr lang="en-US" b="1" dirty="0" smtClean="0"/>
              <a:t> </a:t>
            </a:r>
            <a:endParaRPr lang="ru-RU" dirty="0" smtClean="0"/>
          </a:p>
          <a:p>
            <a:r>
              <a:rPr lang="ru-RU" dirty="0" smtClean="0"/>
              <a:t>Для 1 и 2 указать переход электронов, окислителя, восстановителя</a:t>
            </a:r>
          </a:p>
          <a:p>
            <a:r>
              <a:rPr lang="ru-RU" dirty="0" smtClean="0"/>
              <a:t>Для 4 и 5– записать полное и сокращенное иное уравнение.</a:t>
            </a:r>
          </a:p>
          <a:p>
            <a:pPr>
              <a:buNone/>
            </a:pPr>
            <a:r>
              <a:rPr lang="ru-RU" dirty="0" smtClean="0"/>
              <a:t>Максимально команда может заработать 5 </a:t>
            </a:r>
            <a:r>
              <a:rPr lang="ru-RU" dirty="0" err="1" smtClean="0"/>
              <a:t>химов</a:t>
            </a:r>
            <a:r>
              <a:rPr lang="ru-RU" dirty="0" smtClean="0"/>
              <a:t> (за каждое уравнение по 1 </a:t>
            </a:r>
            <a:r>
              <a:rPr lang="ru-RU" dirty="0" err="1" smtClean="0"/>
              <a:t>химу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Проверяем цепочку: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1) </a:t>
            </a:r>
            <a:r>
              <a:rPr lang="en-US" sz="3600" dirty="0" smtClean="0"/>
              <a:t>S + O</a:t>
            </a:r>
            <a:r>
              <a:rPr lang="en-US" sz="1800" dirty="0" smtClean="0"/>
              <a:t>2</a:t>
            </a:r>
            <a:r>
              <a:rPr lang="en-US" sz="3600" dirty="0" smtClean="0"/>
              <a:t> = SO</a:t>
            </a:r>
            <a:r>
              <a:rPr lang="en-US" sz="1800" dirty="0" smtClean="0"/>
              <a:t>2</a:t>
            </a:r>
          </a:p>
          <a:p>
            <a:r>
              <a:rPr lang="en-US" sz="3600" dirty="0" smtClean="0"/>
              <a:t>2) 2SO</a:t>
            </a:r>
            <a:r>
              <a:rPr lang="en-US" sz="1800" dirty="0" smtClean="0"/>
              <a:t>2</a:t>
            </a:r>
            <a:r>
              <a:rPr lang="en-US" sz="3600" dirty="0" smtClean="0"/>
              <a:t> + O</a:t>
            </a:r>
            <a:r>
              <a:rPr lang="en-US" sz="1800" dirty="0" smtClean="0"/>
              <a:t>2</a:t>
            </a:r>
            <a:r>
              <a:rPr lang="en-US" sz="3600" dirty="0" smtClean="0"/>
              <a:t> = 2SO</a:t>
            </a:r>
            <a:r>
              <a:rPr lang="en-US" sz="1800" dirty="0" smtClean="0"/>
              <a:t>3</a:t>
            </a:r>
          </a:p>
          <a:p>
            <a:r>
              <a:rPr lang="en-US" sz="3600" dirty="0" smtClean="0"/>
              <a:t>3) SO</a:t>
            </a:r>
            <a:r>
              <a:rPr lang="en-US" sz="1800" dirty="0" smtClean="0"/>
              <a:t>3</a:t>
            </a:r>
            <a:r>
              <a:rPr lang="en-US" sz="3600" dirty="0" smtClean="0"/>
              <a:t> + H</a:t>
            </a:r>
            <a:r>
              <a:rPr lang="en-US" sz="1800" dirty="0" smtClean="0"/>
              <a:t>2</a:t>
            </a:r>
            <a:r>
              <a:rPr lang="en-US" sz="3600" dirty="0" smtClean="0"/>
              <a:t>O = H</a:t>
            </a:r>
            <a:r>
              <a:rPr lang="en-US" sz="1800" dirty="0" smtClean="0"/>
              <a:t>2</a:t>
            </a:r>
            <a:r>
              <a:rPr lang="en-US" sz="3600" dirty="0" smtClean="0"/>
              <a:t>SO</a:t>
            </a:r>
            <a:r>
              <a:rPr lang="en-US" sz="1800" dirty="0" smtClean="0"/>
              <a:t>4</a:t>
            </a:r>
          </a:p>
          <a:p>
            <a:r>
              <a:rPr lang="en-US" sz="3600" dirty="0" smtClean="0"/>
              <a:t>4) H</a:t>
            </a:r>
            <a:r>
              <a:rPr lang="en-US" sz="1800" dirty="0" smtClean="0"/>
              <a:t>2</a:t>
            </a:r>
            <a:r>
              <a:rPr lang="en-US" sz="3600" dirty="0" smtClean="0"/>
              <a:t>SO</a:t>
            </a:r>
            <a:r>
              <a:rPr lang="en-US" sz="1800" dirty="0" smtClean="0"/>
              <a:t>4</a:t>
            </a:r>
            <a:r>
              <a:rPr lang="en-US" sz="3600" dirty="0" smtClean="0"/>
              <a:t> + 2NaOH = Na</a:t>
            </a:r>
            <a:r>
              <a:rPr lang="en-US" sz="1800" dirty="0" smtClean="0"/>
              <a:t>2</a:t>
            </a:r>
            <a:r>
              <a:rPr lang="en-US" sz="3600" dirty="0" smtClean="0"/>
              <a:t>SO</a:t>
            </a:r>
            <a:r>
              <a:rPr lang="en-US" sz="1800" dirty="0" smtClean="0"/>
              <a:t>4</a:t>
            </a:r>
            <a:r>
              <a:rPr lang="en-US" sz="3600" dirty="0" smtClean="0"/>
              <a:t>+ 2H</a:t>
            </a:r>
            <a:r>
              <a:rPr lang="en-US" sz="1800" dirty="0" smtClean="0"/>
              <a:t>2</a:t>
            </a:r>
            <a:r>
              <a:rPr lang="en-US" sz="3600" dirty="0" smtClean="0"/>
              <a:t>O</a:t>
            </a:r>
          </a:p>
          <a:p>
            <a:r>
              <a:rPr lang="en-US" sz="3600" dirty="0" smtClean="0"/>
              <a:t>5) Na</a:t>
            </a:r>
            <a:r>
              <a:rPr lang="en-US" sz="1800" dirty="0" smtClean="0"/>
              <a:t>2</a:t>
            </a:r>
            <a:r>
              <a:rPr lang="en-US" sz="3600" dirty="0" smtClean="0"/>
              <a:t>SO</a:t>
            </a:r>
            <a:r>
              <a:rPr lang="en-US" sz="1800" dirty="0" smtClean="0"/>
              <a:t>4</a:t>
            </a:r>
            <a:r>
              <a:rPr lang="en-US" sz="3600" dirty="0" smtClean="0"/>
              <a:t> + BaCl</a:t>
            </a:r>
            <a:r>
              <a:rPr lang="en-US" sz="1800" dirty="0" smtClean="0"/>
              <a:t>2</a:t>
            </a:r>
            <a:r>
              <a:rPr lang="en-US" sz="3600" dirty="0" smtClean="0"/>
              <a:t> = BaSO</a:t>
            </a:r>
            <a:r>
              <a:rPr lang="en-US" sz="1800" dirty="0" smtClean="0"/>
              <a:t>4</a:t>
            </a:r>
            <a:r>
              <a:rPr lang="en-US" sz="3600" dirty="0" smtClean="0"/>
              <a:t> + 2NaCl </a:t>
            </a:r>
            <a:endParaRPr lang="ru-RU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3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тур «Конкурс капитанов»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Задача для 1 команды</a:t>
            </a:r>
            <a:r>
              <a:rPr lang="ru-RU" dirty="0" smtClean="0"/>
              <a:t>: При обжиге цинковой обманки (</a:t>
            </a:r>
            <a:r>
              <a:rPr lang="en-US" dirty="0" err="1" smtClean="0"/>
              <a:t>ZnS</a:t>
            </a:r>
            <a:r>
              <a:rPr lang="ru-RU" dirty="0" smtClean="0"/>
              <a:t>) массой 64,7 г, содержащей 10% примесей,  на практике собрали 12 л сернистого газа. Определите объемную долю выхода продукта реакции от теоретически возможного (в %).</a:t>
            </a:r>
          </a:p>
          <a:p>
            <a:r>
              <a:rPr lang="ru-RU" b="1" dirty="0" smtClean="0"/>
              <a:t>Задача для 2 команды:</a:t>
            </a:r>
            <a:r>
              <a:rPr lang="ru-RU" dirty="0" smtClean="0"/>
              <a:t> При взаимодействии 228 г раствора серной кислоты с массовой долей кислоты 20% с достаточным количеством цинка получили  газ объемом 8 л. Вычислите объемную долю выхода продукта от теоретически возможного (</a:t>
            </a:r>
            <a:r>
              <a:rPr lang="ru-RU" dirty="0" err="1" smtClean="0"/>
              <a:t>в%</a:t>
            </a:r>
            <a:r>
              <a:rPr lang="ru-RU" dirty="0" smtClean="0"/>
              <a:t>).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«Черный ящик»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этом ящике находится некий предмет,  который имеет непосредственное отношение к теме нашей игры. Первую подсказка бесплатно, если ни одна команда не отгадывает сразу о чем идет речь, то последующие подсказки  покупаете на заработанные уже </a:t>
            </a:r>
            <a:r>
              <a:rPr lang="ru-RU" dirty="0" err="1" smtClean="0"/>
              <a:t>деньги-химы</a:t>
            </a:r>
            <a:r>
              <a:rPr lang="ru-RU" dirty="0" smtClean="0"/>
              <a:t>, при чем право отгадать по подсказке будет у той команды, которая больше за нее заплатит. За правильно отгаданный предмет команда получит 5 </a:t>
            </a:r>
            <a:r>
              <a:rPr lang="ru-RU" dirty="0" err="1" smtClean="0"/>
              <a:t>химов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Подсказка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Впервые этот предмет сделал в 1805 г французский химик </a:t>
            </a:r>
            <a:r>
              <a:rPr lang="ru-RU" sz="3600" dirty="0" err="1" smtClean="0"/>
              <a:t>Шансель</a:t>
            </a:r>
            <a:r>
              <a:rPr lang="ru-RU" sz="3600" dirty="0" smtClean="0"/>
              <a:t>. Основным компонентом была смесь серы, бертолетовой соли и киновари с концентрированной серной кислотой.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83</TotalTime>
  <Words>998</Words>
  <PresentationFormat>Экран (4:3)</PresentationFormat>
  <Paragraphs>133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Химический брей-ринг в 9-х классах</vt:lpstr>
      <vt:lpstr>Цели урока:</vt:lpstr>
      <vt:lpstr>Условия игры:</vt:lpstr>
      <vt:lpstr>1 тур «Вопрос-ответ»</vt:lpstr>
      <vt:lpstr>2 тур «Решить цепочку»</vt:lpstr>
      <vt:lpstr>Проверяем цепочку:</vt:lpstr>
      <vt:lpstr>3 тур «Конкурс капитанов»</vt:lpstr>
      <vt:lpstr>«Черный ящик»</vt:lpstr>
      <vt:lpstr>Подсказка 1.</vt:lpstr>
      <vt:lpstr>Подсказка 2.</vt:lpstr>
      <vt:lpstr>Подсказка 3.</vt:lpstr>
      <vt:lpstr>Подсказка 4.</vt:lpstr>
      <vt:lpstr>Проверка решений задач капитанов команд:</vt:lpstr>
      <vt:lpstr>4 тур «Вперед за экспериментом»</vt:lpstr>
      <vt:lpstr>Правильный ответ:</vt:lpstr>
      <vt:lpstr>Игра со зрителями: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Ответы на загадки:</vt:lpstr>
      <vt:lpstr>Подведение итогов: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Химический брей-ринг в 9-х классах</dc:title>
  <dc:creator>Света</dc:creator>
  <cp:lastModifiedBy>Света</cp:lastModifiedBy>
  <cp:revision>12</cp:revision>
  <dcterms:created xsi:type="dcterms:W3CDTF">2013-09-26T14:00:20Z</dcterms:created>
  <dcterms:modified xsi:type="dcterms:W3CDTF">2013-09-26T15:38:36Z</dcterms:modified>
</cp:coreProperties>
</file>